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8"/>
  </p:notesMasterIdLst>
  <p:sldIdLst>
    <p:sldId id="257" r:id="rId2"/>
    <p:sldId id="260" r:id="rId3"/>
    <p:sldId id="342" r:id="rId4"/>
    <p:sldId id="344" r:id="rId5"/>
    <p:sldId id="345" r:id="rId6"/>
    <p:sldId id="346" r:id="rId7"/>
    <p:sldId id="353" r:id="rId8"/>
    <p:sldId id="354" r:id="rId9"/>
    <p:sldId id="352" r:id="rId10"/>
    <p:sldId id="401" r:id="rId11"/>
    <p:sldId id="355" r:id="rId12"/>
    <p:sldId id="356" r:id="rId13"/>
    <p:sldId id="357" r:id="rId14"/>
    <p:sldId id="362" r:id="rId15"/>
    <p:sldId id="363" r:id="rId16"/>
    <p:sldId id="364" r:id="rId17"/>
    <p:sldId id="366" r:id="rId18"/>
    <p:sldId id="367" r:id="rId19"/>
    <p:sldId id="369" r:id="rId20"/>
    <p:sldId id="372" r:id="rId21"/>
    <p:sldId id="358" r:id="rId22"/>
    <p:sldId id="361" r:id="rId23"/>
    <p:sldId id="373" r:id="rId24"/>
    <p:sldId id="378" r:id="rId25"/>
    <p:sldId id="379" r:id="rId26"/>
    <p:sldId id="385" r:id="rId27"/>
    <p:sldId id="387" r:id="rId28"/>
    <p:sldId id="375" r:id="rId29"/>
    <p:sldId id="388" r:id="rId30"/>
    <p:sldId id="389" r:id="rId31"/>
    <p:sldId id="390" r:id="rId32"/>
    <p:sldId id="391" r:id="rId33"/>
    <p:sldId id="381" r:id="rId34"/>
    <p:sldId id="382" r:id="rId35"/>
    <p:sldId id="400" r:id="rId36"/>
    <p:sldId id="376" r:id="rId37"/>
    <p:sldId id="394" r:id="rId38"/>
    <p:sldId id="393" r:id="rId39"/>
    <p:sldId id="395" r:id="rId40"/>
    <p:sldId id="396" r:id="rId41"/>
    <p:sldId id="397" r:id="rId42"/>
    <p:sldId id="398" r:id="rId43"/>
    <p:sldId id="405" r:id="rId44"/>
    <p:sldId id="399" r:id="rId45"/>
    <p:sldId id="402" r:id="rId46"/>
    <p:sldId id="408" r:id="rId47"/>
    <p:sldId id="404" r:id="rId48"/>
    <p:sldId id="407" r:id="rId49"/>
    <p:sldId id="409" r:id="rId50"/>
    <p:sldId id="292" r:id="rId51"/>
    <p:sldId id="312" r:id="rId52"/>
    <p:sldId id="313" r:id="rId53"/>
    <p:sldId id="293" r:id="rId54"/>
    <p:sldId id="310" r:id="rId55"/>
    <p:sldId id="311" r:id="rId56"/>
    <p:sldId id="295" r:id="rId57"/>
    <p:sldId id="305" r:id="rId58"/>
    <p:sldId id="296" r:id="rId59"/>
    <p:sldId id="322" r:id="rId60"/>
    <p:sldId id="325" r:id="rId61"/>
    <p:sldId id="332" r:id="rId62"/>
    <p:sldId id="333" r:id="rId63"/>
    <p:sldId id="334" r:id="rId64"/>
    <p:sldId id="335" r:id="rId65"/>
    <p:sldId id="336" r:id="rId66"/>
    <p:sldId id="337" r:id="rId67"/>
    <p:sldId id="338" r:id="rId68"/>
    <p:sldId id="339" r:id="rId69"/>
    <p:sldId id="340" r:id="rId70"/>
    <p:sldId id="341" r:id="rId71"/>
    <p:sldId id="298" r:id="rId72"/>
    <p:sldId id="316" r:id="rId73"/>
    <p:sldId id="413" r:id="rId74"/>
    <p:sldId id="410" r:id="rId75"/>
    <p:sldId id="411" r:id="rId76"/>
    <p:sldId id="289" r:id="rId77"/>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effrey Hanson" initials="JH" lastIdx="1" clrIdx="0">
    <p:extLst>
      <p:ext uri="{19B8F6BF-5375-455C-9EA6-DF929625EA0E}">
        <p15:presenceInfo xmlns:p15="http://schemas.microsoft.com/office/powerpoint/2012/main" userId="Jeffrey Hanson" providerId="None"/>
      </p:ext>
    </p:extLst>
  </p:cmAuthor>
  <p:cmAuthor id="2" name="Jeffrey Owen Hanson" initials="JOH" lastIdx="5" clrIdx="1">
    <p:extLst>
      <p:ext uri="{19B8F6BF-5375-455C-9EA6-DF929625EA0E}">
        <p15:presenceInfo xmlns:p15="http://schemas.microsoft.com/office/powerpoint/2012/main" userId="Jeffrey Owen Hanso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8E8E8E"/>
    <a:srgbClr val="4F4E62"/>
    <a:srgbClr val="8B8B8C"/>
    <a:srgbClr val="FF9900"/>
    <a:srgbClr val="FF0000"/>
    <a:srgbClr val="FFCC99"/>
    <a:srgbClr val="CC9900"/>
    <a:srgbClr val="00B0F0"/>
    <a:srgbClr val="95B3D7"/>
    <a:srgbClr val="0041C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458" autoAdjust="0"/>
    <p:restoredTop sz="91576" autoAdjust="0"/>
  </p:normalViewPr>
  <p:slideViewPr>
    <p:cSldViewPr snapToGrid="0">
      <p:cViewPr varScale="1">
        <p:scale>
          <a:sx n="106" d="100"/>
          <a:sy n="106" d="100"/>
        </p:scale>
        <p:origin x="739" y="77"/>
      </p:cViewPr>
      <p:guideLst>
        <p:guide orient="horz" pos="162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commentAuthors" Target="commentAuthor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notesMaster" Target="notesMasters/notesMaster1.xml"/><Relationship Id="rId8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E53EDDD-3DA3-4AAC-95AA-050495F7F225}" type="datetimeFigureOut">
              <a:rPr lang="en-AU" smtClean="0"/>
              <a:t>7/10/2019</a:t>
            </a:fld>
            <a:endParaRPr lang="en-AU"/>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4D4E95D-E11A-4D61-AA35-B3ECB22C38A2}" type="slidenum">
              <a:rPr lang="en-AU" smtClean="0"/>
              <a:t>‹#›</a:t>
            </a:fld>
            <a:endParaRPr lang="en-AU"/>
          </a:p>
        </p:txBody>
      </p:sp>
    </p:spTree>
    <p:extLst>
      <p:ext uri="{BB962C8B-B14F-4D97-AF65-F5344CB8AC3E}">
        <p14:creationId xmlns:p14="http://schemas.microsoft.com/office/powerpoint/2010/main" val="22097046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AU" dirty="0" smtClean="0"/>
              <a:t>- high extinction rate</a:t>
            </a:r>
          </a:p>
          <a:p>
            <a:r>
              <a:rPr lang="en-AU" dirty="0" smtClean="0"/>
              <a:t>- conservation aims to maintain existing patterns of biodiversity and the processes that sustain them</a:t>
            </a:r>
          </a:p>
          <a:p>
            <a:r>
              <a:rPr lang="en-AU" dirty="0" smtClean="0"/>
              <a:t>- areas set aside to preserve biodiversity, and spearhead direct management actions</a:t>
            </a:r>
          </a:p>
          <a:p>
            <a:pPr marL="0" indent="0">
              <a:buFontTx/>
              <a:buNone/>
            </a:pPr>
            <a:endParaRPr lang="en-AU" baseline="0" dirty="0" smtClean="0"/>
          </a:p>
          <a:p>
            <a:pPr marL="171450" indent="-171450">
              <a:buFontTx/>
              <a:buChar char="-"/>
            </a:pPr>
            <a:endParaRPr lang="en-AU" dirty="0"/>
          </a:p>
        </p:txBody>
      </p:sp>
      <p:sp>
        <p:nvSpPr>
          <p:cNvPr id="4" name="Slide Number Placeholder 3"/>
          <p:cNvSpPr>
            <a:spLocks noGrp="1"/>
          </p:cNvSpPr>
          <p:nvPr>
            <p:ph type="sldNum" sz="quarter" idx="10"/>
          </p:nvPr>
        </p:nvSpPr>
        <p:spPr/>
        <p:txBody>
          <a:bodyPr/>
          <a:lstStyle/>
          <a:p>
            <a:fld id="{67B435CA-C371-4DED-9C4C-6273828C0F3B}" type="slidenum">
              <a:rPr lang="en-AU" smtClean="0"/>
              <a:t>2</a:t>
            </a:fld>
            <a:endParaRPr lang="en-AU"/>
          </a:p>
        </p:txBody>
      </p:sp>
    </p:spTree>
    <p:extLst>
      <p:ext uri="{BB962C8B-B14F-4D97-AF65-F5344CB8AC3E}">
        <p14:creationId xmlns:p14="http://schemas.microsoft.com/office/powerpoint/2010/main" val="33750302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74D4E95D-E11A-4D61-AA35-B3ECB22C38A2}" type="slidenum">
              <a:rPr lang="en-AU" smtClean="0"/>
              <a:t>66</a:t>
            </a:fld>
            <a:endParaRPr lang="en-AU"/>
          </a:p>
        </p:txBody>
      </p:sp>
    </p:spTree>
    <p:extLst>
      <p:ext uri="{BB962C8B-B14F-4D97-AF65-F5344CB8AC3E}">
        <p14:creationId xmlns:p14="http://schemas.microsoft.com/office/powerpoint/2010/main" val="40523299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74D4E95D-E11A-4D61-AA35-B3ECB22C38A2}" type="slidenum">
              <a:rPr lang="en-AU" smtClean="0"/>
              <a:t>67</a:t>
            </a:fld>
            <a:endParaRPr lang="en-AU"/>
          </a:p>
        </p:txBody>
      </p:sp>
    </p:spTree>
    <p:extLst>
      <p:ext uri="{BB962C8B-B14F-4D97-AF65-F5344CB8AC3E}">
        <p14:creationId xmlns:p14="http://schemas.microsoft.com/office/powerpoint/2010/main" val="16054043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74D4E95D-E11A-4D61-AA35-B3ECB22C38A2}" type="slidenum">
              <a:rPr lang="en-AU" smtClean="0"/>
              <a:t>68</a:t>
            </a:fld>
            <a:endParaRPr lang="en-AU"/>
          </a:p>
        </p:txBody>
      </p:sp>
    </p:spTree>
    <p:extLst>
      <p:ext uri="{BB962C8B-B14F-4D97-AF65-F5344CB8AC3E}">
        <p14:creationId xmlns:p14="http://schemas.microsoft.com/office/powerpoint/2010/main" val="1727522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74D4E95D-E11A-4D61-AA35-B3ECB22C38A2}" type="slidenum">
              <a:rPr lang="en-AU" smtClean="0"/>
              <a:t>69</a:t>
            </a:fld>
            <a:endParaRPr lang="en-AU"/>
          </a:p>
        </p:txBody>
      </p:sp>
    </p:spTree>
    <p:extLst>
      <p:ext uri="{BB962C8B-B14F-4D97-AF65-F5344CB8AC3E}">
        <p14:creationId xmlns:p14="http://schemas.microsoft.com/office/powerpoint/2010/main" val="19057994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74D4E95D-E11A-4D61-AA35-B3ECB22C38A2}" type="slidenum">
              <a:rPr lang="en-AU" smtClean="0"/>
              <a:t>70</a:t>
            </a:fld>
            <a:endParaRPr lang="en-AU"/>
          </a:p>
        </p:txBody>
      </p:sp>
    </p:spTree>
    <p:extLst>
      <p:ext uri="{BB962C8B-B14F-4D97-AF65-F5344CB8AC3E}">
        <p14:creationId xmlns:p14="http://schemas.microsoft.com/office/powerpoint/2010/main" val="22175290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74D4E95D-E11A-4D61-AA35-B3ECB22C38A2}" type="slidenum">
              <a:rPr lang="en-AU" smtClean="0"/>
              <a:t>73</a:t>
            </a:fld>
            <a:endParaRPr lang="en-AU"/>
          </a:p>
        </p:txBody>
      </p:sp>
    </p:spTree>
    <p:extLst>
      <p:ext uri="{BB962C8B-B14F-4D97-AF65-F5344CB8AC3E}">
        <p14:creationId xmlns:p14="http://schemas.microsoft.com/office/powerpoint/2010/main" val="24345867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74D4E95D-E11A-4D61-AA35-B3ECB22C38A2}" type="slidenum">
              <a:rPr lang="en-AU" smtClean="0"/>
              <a:t>76</a:t>
            </a:fld>
            <a:endParaRPr lang="en-AU"/>
          </a:p>
        </p:txBody>
      </p:sp>
    </p:spTree>
    <p:extLst>
      <p:ext uri="{BB962C8B-B14F-4D97-AF65-F5344CB8AC3E}">
        <p14:creationId xmlns:p14="http://schemas.microsoft.com/office/powerpoint/2010/main" val="8481970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74D4E95D-E11A-4D61-AA35-B3ECB22C38A2}" type="slidenum">
              <a:rPr lang="en-AU" smtClean="0"/>
              <a:t>20</a:t>
            </a:fld>
            <a:endParaRPr lang="en-AU"/>
          </a:p>
        </p:txBody>
      </p:sp>
    </p:spTree>
    <p:extLst>
      <p:ext uri="{BB962C8B-B14F-4D97-AF65-F5344CB8AC3E}">
        <p14:creationId xmlns:p14="http://schemas.microsoft.com/office/powerpoint/2010/main" val="12808840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74D4E95D-E11A-4D61-AA35-B3ECB22C38A2}" type="slidenum">
              <a:rPr lang="en-AU" smtClean="0"/>
              <a:t>43</a:t>
            </a:fld>
            <a:endParaRPr lang="en-AU"/>
          </a:p>
        </p:txBody>
      </p:sp>
    </p:spTree>
    <p:extLst>
      <p:ext uri="{BB962C8B-B14F-4D97-AF65-F5344CB8AC3E}">
        <p14:creationId xmlns:p14="http://schemas.microsoft.com/office/powerpoint/2010/main" val="41375611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AU" dirty="0" smtClean="0"/>
              <a:t>- high extinction rate</a:t>
            </a:r>
          </a:p>
          <a:p>
            <a:r>
              <a:rPr lang="en-AU" dirty="0" smtClean="0"/>
              <a:t>- conservation aims to maintain existing patterns of biodiversity and the processes that sustain them</a:t>
            </a:r>
          </a:p>
          <a:p>
            <a:r>
              <a:rPr lang="en-AU" dirty="0" smtClean="0"/>
              <a:t>- areas set aside to preserve biodiversity, and spearhead direct management actions</a:t>
            </a:r>
          </a:p>
          <a:p>
            <a:pPr marL="0" indent="0">
              <a:buFontTx/>
              <a:buNone/>
            </a:pPr>
            <a:endParaRPr lang="en-AU" baseline="0" dirty="0" smtClean="0"/>
          </a:p>
          <a:p>
            <a:pPr marL="171450" indent="-171450">
              <a:buFontTx/>
              <a:buChar char="-"/>
            </a:pPr>
            <a:endParaRPr lang="en-AU" dirty="0"/>
          </a:p>
        </p:txBody>
      </p:sp>
      <p:sp>
        <p:nvSpPr>
          <p:cNvPr id="4" name="Slide Number Placeholder 3"/>
          <p:cNvSpPr>
            <a:spLocks noGrp="1"/>
          </p:cNvSpPr>
          <p:nvPr>
            <p:ph type="sldNum" sz="quarter" idx="10"/>
          </p:nvPr>
        </p:nvSpPr>
        <p:spPr/>
        <p:txBody>
          <a:bodyPr/>
          <a:lstStyle/>
          <a:p>
            <a:fld id="{67B435CA-C371-4DED-9C4C-6273828C0F3B}" type="slidenum">
              <a:rPr lang="en-AU" smtClean="0"/>
              <a:t>49</a:t>
            </a:fld>
            <a:endParaRPr lang="en-AU"/>
          </a:p>
        </p:txBody>
      </p:sp>
    </p:spTree>
    <p:extLst>
      <p:ext uri="{BB962C8B-B14F-4D97-AF65-F5344CB8AC3E}">
        <p14:creationId xmlns:p14="http://schemas.microsoft.com/office/powerpoint/2010/main" val="26069484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74D4E95D-E11A-4D61-AA35-B3ECB22C38A2}" type="slidenum">
              <a:rPr lang="en-AU" smtClean="0"/>
              <a:t>61</a:t>
            </a:fld>
            <a:endParaRPr lang="en-AU"/>
          </a:p>
        </p:txBody>
      </p:sp>
    </p:spTree>
    <p:extLst>
      <p:ext uri="{BB962C8B-B14F-4D97-AF65-F5344CB8AC3E}">
        <p14:creationId xmlns:p14="http://schemas.microsoft.com/office/powerpoint/2010/main" val="3763584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74D4E95D-E11A-4D61-AA35-B3ECB22C38A2}" type="slidenum">
              <a:rPr lang="en-AU" smtClean="0"/>
              <a:t>62</a:t>
            </a:fld>
            <a:endParaRPr lang="en-AU"/>
          </a:p>
        </p:txBody>
      </p:sp>
    </p:spTree>
    <p:extLst>
      <p:ext uri="{BB962C8B-B14F-4D97-AF65-F5344CB8AC3E}">
        <p14:creationId xmlns:p14="http://schemas.microsoft.com/office/powerpoint/2010/main" val="2378053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74D4E95D-E11A-4D61-AA35-B3ECB22C38A2}" type="slidenum">
              <a:rPr lang="en-AU" smtClean="0"/>
              <a:t>63</a:t>
            </a:fld>
            <a:endParaRPr lang="en-AU"/>
          </a:p>
        </p:txBody>
      </p:sp>
    </p:spTree>
    <p:extLst>
      <p:ext uri="{BB962C8B-B14F-4D97-AF65-F5344CB8AC3E}">
        <p14:creationId xmlns:p14="http://schemas.microsoft.com/office/powerpoint/2010/main" val="25345294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74D4E95D-E11A-4D61-AA35-B3ECB22C38A2}" type="slidenum">
              <a:rPr lang="en-AU" smtClean="0"/>
              <a:t>64</a:t>
            </a:fld>
            <a:endParaRPr lang="en-AU"/>
          </a:p>
        </p:txBody>
      </p:sp>
    </p:spTree>
    <p:extLst>
      <p:ext uri="{BB962C8B-B14F-4D97-AF65-F5344CB8AC3E}">
        <p14:creationId xmlns:p14="http://schemas.microsoft.com/office/powerpoint/2010/main" val="29497557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74D4E95D-E11A-4D61-AA35-B3ECB22C38A2}" type="slidenum">
              <a:rPr lang="en-AU" smtClean="0"/>
              <a:t>65</a:t>
            </a:fld>
            <a:endParaRPr lang="en-AU"/>
          </a:p>
        </p:txBody>
      </p:sp>
    </p:spTree>
    <p:extLst>
      <p:ext uri="{BB962C8B-B14F-4D97-AF65-F5344CB8AC3E}">
        <p14:creationId xmlns:p14="http://schemas.microsoft.com/office/powerpoint/2010/main" val="8279975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dirty="0" smtClean="0"/>
              <a:t>Click to edit Master title style</a:t>
            </a:r>
            <a:endParaRPr lang="en-US" dirty="0"/>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10/7/2019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10/7/2019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10/7/2019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10/7/2019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10/7/2019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10/7/2019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10/7/2019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10/7/2019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10/7/2019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10/7/2019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10/7/2019</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10" Type="http://schemas.openxmlformats.org/officeDocument/2006/relationships/image" Target="../media/image25.jpeg"/><Relationship Id="rId4" Type="http://schemas.openxmlformats.org/officeDocument/2006/relationships/image" Target="../media/image19.png"/><Relationship Id="rId9" Type="http://schemas.openxmlformats.org/officeDocument/2006/relationships/image" Target="../media/image24.png"/></Relationships>
</file>

<file path=ppt/slides/_rels/slide14.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 Id="rId9" Type="http://schemas.openxmlformats.org/officeDocument/2006/relationships/image" Target="../media/image24.png"/></Relationships>
</file>

<file path=ppt/slides/_rels/slide15.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 Id="rId9" Type="http://schemas.openxmlformats.org/officeDocument/2006/relationships/image" Target="../media/image24.png"/></Relationships>
</file>

<file path=ppt/slides/_rels/slide16.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 Id="rId9" Type="http://schemas.openxmlformats.org/officeDocument/2006/relationships/image" Target="../media/image24.png"/></Relationships>
</file>

<file path=ppt/slides/_rels/slide17.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 Id="rId9" Type="http://schemas.openxmlformats.org/officeDocument/2006/relationships/image" Target="../media/image24.png"/></Relationships>
</file>

<file path=ppt/slides/_rels/slide18.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 Id="rId9" Type="http://schemas.openxmlformats.org/officeDocument/2006/relationships/image" Target="../media/image24.png"/></Relationships>
</file>

<file path=ppt/slides/_rels/slide19.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 Id="rId9" Type="http://schemas.openxmlformats.org/officeDocument/2006/relationships/image" Target="../media/image24.png"/></Relationships>
</file>

<file path=ppt/slides/_rels/slide2.xml.rels><?xml version="1.0" encoding="UTF-8" standalone="yes"?>
<Relationships xmlns="http://schemas.openxmlformats.org/package/2006/relationships"><Relationship Id="rId8" Type="http://schemas.openxmlformats.org/officeDocument/2006/relationships/image" Target="../media/image10.jpeg"/><Relationship Id="rId13" Type="http://schemas.openxmlformats.org/officeDocument/2006/relationships/image" Target="../media/image15.jpeg"/><Relationship Id="rId3" Type="http://schemas.openxmlformats.org/officeDocument/2006/relationships/image" Target="../media/image5.jpeg"/><Relationship Id="rId7" Type="http://schemas.openxmlformats.org/officeDocument/2006/relationships/image" Target="../media/image9.jpeg"/><Relationship Id="rId12" Type="http://schemas.openxmlformats.org/officeDocument/2006/relationships/image" Target="../media/image14.jpe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8.jpeg"/><Relationship Id="rId11" Type="http://schemas.openxmlformats.org/officeDocument/2006/relationships/image" Target="../media/image13.png"/><Relationship Id="rId5" Type="http://schemas.openxmlformats.org/officeDocument/2006/relationships/image" Target="../media/image7.jpeg"/><Relationship Id="rId10" Type="http://schemas.openxmlformats.org/officeDocument/2006/relationships/image" Target="../media/image12.jpeg"/><Relationship Id="rId4" Type="http://schemas.openxmlformats.org/officeDocument/2006/relationships/image" Target="../media/image6.jpeg"/><Relationship Id="rId9" Type="http://schemas.openxmlformats.org/officeDocument/2006/relationships/image" Target="../media/image11.jpeg"/></Relationships>
</file>

<file path=ppt/slides/_rels/slide20.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20.png"/><Relationship Id="rId11" Type="http://schemas.openxmlformats.org/officeDocument/2006/relationships/image" Target="../media/image26.png"/><Relationship Id="rId5" Type="http://schemas.openxmlformats.org/officeDocument/2006/relationships/image" Target="../media/image19.png"/><Relationship Id="rId10" Type="http://schemas.openxmlformats.org/officeDocument/2006/relationships/image" Target="../media/image24.png"/><Relationship Id="rId4" Type="http://schemas.openxmlformats.org/officeDocument/2006/relationships/image" Target="../media/image18.png"/><Relationship Id="rId9" Type="http://schemas.openxmlformats.org/officeDocument/2006/relationships/image" Target="../media/image23.png"/></Relationships>
</file>

<file path=ppt/slides/_rels/slide21.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31.png"/><Relationship Id="rId4" Type="http://schemas.openxmlformats.org/officeDocument/2006/relationships/image" Target="../media/image30.png"/></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31.png"/><Relationship Id="rId4" Type="http://schemas.openxmlformats.org/officeDocument/2006/relationships/image" Target="../media/image3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31.png"/><Relationship Id="rId4" Type="http://schemas.openxmlformats.org/officeDocument/2006/relationships/image" Target="../media/image30.png"/></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31.png"/><Relationship Id="rId4" Type="http://schemas.openxmlformats.org/officeDocument/2006/relationships/image" Target="../media/image30.png"/></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31.png"/><Relationship Id="rId4" Type="http://schemas.openxmlformats.org/officeDocument/2006/relationships/image" Target="../media/image30.png"/></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31.png"/><Relationship Id="rId4" Type="http://schemas.openxmlformats.org/officeDocument/2006/relationships/image" Target="../media/image30.png"/></Relationships>
</file>

<file path=ppt/slides/_rels/slide3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31.png"/><Relationship Id="rId4" Type="http://schemas.openxmlformats.org/officeDocument/2006/relationships/image" Target="../media/image30.png"/></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8" Type="http://schemas.openxmlformats.org/officeDocument/2006/relationships/image" Target="../media/image10.jpeg"/><Relationship Id="rId13" Type="http://schemas.openxmlformats.org/officeDocument/2006/relationships/image" Target="../media/image15.jpeg"/><Relationship Id="rId3" Type="http://schemas.openxmlformats.org/officeDocument/2006/relationships/image" Target="../media/image5.jpeg"/><Relationship Id="rId7" Type="http://schemas.openxmlformats.org/officeDocument/2006/relationships/image" Target="../media/image9.jpeg"/><Relationship Id="rId12" Type="http://schemas.openxmlformats.org/officeDocument/2006/relationships/image" Target="../media/image14.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8.jpeg"/><Relationship Id="rId11" Type="http://schemas.openxmlformats.org/officeDocument/2006/relationships/image" Target="../media/image13.png"/><Relationship Id="rId5" Type="http://schemas.openxmlformats.org/officeDocument/2006/relationships/image" Target="../media/image7.jpeg"/><Relationship Id="rId10" Type="http://schemas.openxmlformats.org/officeDocument/2006/relationships/image" Target="../media/image12.jpeg"/><Relationship Id="rId4" Type="http://schemas.openxmlformats.org/officeDocument/2006/relationships/image" Target="../media/image6.jpeg"/><Relationship Id="rId9" Type="http://schemas.openxmlformats.org/officeDocument/2006/relationships/image" Target="../media/image11.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5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0567" y="87598"/>
            <a:ext cx="8542867" cy="1919001"/>
          </a:xfrm>
        </p:spPr>
        <p:txBody>
          <a:bodyPr>
            <a:noAutofit/>
          </a:bodyPr>
          <a:lstStyle/>
          <a:p>
            <a:r>
              <a:rPr lang="en-AU" dirty="0" err="1" smtClean="0">
                <a:latin typeface="Courier New" panose="02070309020205020404" pitchFamily="49" charset="0"/>
                <a:cs typeface="Courier New" panose="02070309020205020404" pitchFamily="49" charset="0"/>
              </a:rPr>
              <a:t>p</a:t>
            </a:r>
            <a:r>
              <a:rPr lang="en-AU" dirty="0" err="1" smtClean="0">
                <a:solidFill>
                  <a:schemeClr val="tx1"/>
                </a:solidFill>
                <a:latin typeface="Courier New" panose="02070309020205020404" pitchFamily="49" charset="0"/>
                <a:cs typeface="Courier New" panose="02070309020205020404" pitchFamily="49" charset="0"/>
              </a:rPr>
              <a:t>rioritizr</a:t>
            </a:r>
            <a:r>
              <a:rPr lang="en-AU" sz="4000" b="1" dirty="0"/>
              <a:t/>
            </a:r>
            <a:br>
              <a:rPr lang="en-AU" sz="4000" b="1" dirty="0"/>
            </a:br>
            <a:r>
              <a:rPr lang="en-AU" sz="4000" dirty="0" smtClean="0">
                <a:solidFill>
                  <a:schemeClr val="tx1"/>
                </a:solidFill>
              </a:rPr>
              <a:t>Systematic conservation planning in </a:t>
            </a:r>
            <a:r>
              <a:rPr lang="en-AU" sz="4000" dirty="0">
                <a:solidFill>
                  <a:schemeClr val="bg1"/>
                </a:solidFill>
              </a:rPr>
              <a:t>R </a:t>
            </a:r>
            <a:r>
              <a:rPr lang="en-AU" sz="4000" dirty="0" err="1">
                <a:solidFill>
                  <a:schemeClr val="bg1"/>
                </a:solidFill>
              </a:rPr>
              <a:t>R</a:t>
            </a:r>
            <a:endParaRPr lang="en-AU" sz="4000" dirty="0">
              <a:solidFill>
                <a:schemeClr val="bg1"/>
              </a:solidFill>
            </a:endParaRPr>
          </a:p>
        </p:txBody>
      </p:sp>
      <p:sp>
        <p:nvSpPr>
          <p:cNvPr id="3" name="Subtitle 2"/>
          <p:cNvSpPr>
            <a:spLocks noGrp="1"/>
          </p:cNvSpPr>
          <p:nvPr>
            <p:ph type="subTitle" idx="1"/>
          </p:nvPr>
        </p:nvSpPr>
        <p:spPr>
          <a:xfrm>
            <a:off x="838200" y="3638550"/>
            <a:ext cx="7560840" cy="609600"/>
          </a:xfrm>
        </p:spPr>
        <p:txBody>
          <a:bodyPr>
            <a:normAutofit/>
          </a:bodyPr>
          <a:lstStyle/>
          <a:p>
            <a:r>
              <a:rPr lang="en-AU" dirty="0" smtClean="0">
                <a:solidFill>
                  <a:schemeClr val="tx1"/>
                </a:solidFill>
              </a:rPr>
              <a:t>Jeffrey Hanson</a:t>
            </a:r>
            <a:endParaRPr lang="en-AU" dirty="0">
              <a:solidFill>
                <a:schemeClr val="tx1"/>
              </a:solidFill>
            </a:endParaRPr>
          </a:p>
          <a:p>
            <a:endParaRPr lang="en-AU" dirty="0">
              <a:solidFill>
                <a:schemeClr val="tx1"/>
              </a:solidFill>
            </a:endParaRPr>
          </a:p>
        </p:txBody>
      </p:sp>
      <p:grpSp>
        <p:nvGrpSpPr>
          <p:cNvPr id="8" name="Group 7"/>
          <p:cNvGrpSpPr/>
          <p:nvPr/>
        </p:nvGrpSpPr>
        <p:grpSpPr>
          <a:xfrm>
            <a:off x="259155" y="4479765"/>
            <a:ext cx="4604759" cy="443584"/>
            <a:chOff x="259155" y="4479765"/>
            <a:chExt cx="4604759" cy="443584"/>
          </a:xfrm>
        </p:grpSpPr>
        <p:pic>
          <p:nvPicPr>
            <p:cNvPr id="1026" name="Picture 2" descr="C:\Users\jhanson\Downloads\1467354618_f0e0.png"/>
            <p:cNvPicPr>
              <a:picLocks noChangeAspect="1" noChangeArrowheads="1"/>
            </p:cNvPicPr>
            <p:nvPr/>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59155" y="4497845"/>
              <a:ext cx="426645" cy="42550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732334" y="4479765"/>
              <a:ext cx="4131580" cy="430887"/>
            </a:xfrm>
            <a:prstGeom prst="rect">
              <a:avLst/>
            </a:prstGeom>
            <a:noFill/>
          </p:spPr>
          <p:txBody>
            <a:bodyPr wrap="none" rtlCol="0">
              <a:spAutoFit/>
            </a:bodyPr>
            <a:lstStyle/>
            <a:p>
              <a:r>
                <a:rPr lang="en-AU" sz="2200" dirty="0"/>
                <a:t>j</a:t>
              </a:r>
              <a:r>
                <a:rPr lang="en-AU" sz="2200" dirty="0" smtClean="0"/>
                <a:t>effrey.hanson@uqconnect.edu.au</a:t>
              </a:r>
              <a:endParaRPr lang="en-AU" sz="2200" dirty="0"/>
            </a:p>
          </p:txBody>
        </p:sp>
      </p:grpSp>
      <p:grpSp>
        <p:nvGrpSpPr>
          <p:cNvPr id="6" name="Group 5"/>
          <p:cNvGrpSpPr/>
          <p:nvPr/>
        </p:nvGrpSpPr>
        <p:grpSpPr>
          <a:xfrm>
            <a:off x="6808626" y="4497845"/>
            <a:ext cx="2034808" cy="430887"/>
            <a:chOff x="6059800" y="6034020"/>
            <a:chExt cx="2034808" cy="574516"/>
          </a:xfrm>
        </p:grpSpPr>
        <p:pic>
          <p:nvPicPr>
            <p:cNvPr id="1028" name="Picture 4" descr="C:\Users\jhanson\Downloads\1467354784_web.png"/>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059800" y="6089765"/>
              <a:ext cx="398149" cy="50405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6497183" y="6034020"/>
              <a:ext cx="1597425" cy="574516"/>
            </a:xfrm>
            <a:prstGeom prst="rect">
              <a:avLst/>
            </a:prstGeom>
            <a:noFill/>
          </p:spPr>
          <p:txBody>
            <a:bodyPr wrap="none" rtlCol="0">
              <a:spAutoFit/>
            </a:bodyPr>
            <a:lstStyle/>
            <a:p>
              <a:r>
                <a:rPr lang="en-AU" sz="2200" dirty="0" smtClean="0"/>
                <a:t>prioritizr.net</a:t>
              </a:r>
              <a:endParaRPr lang="en-AU" sz="2200" dirty="0"/>
            </a:p>
          </p:txBody>
        </p:sp>
      </p:grpSp>
      <p:pic>
        <p:nvPicPr>
          <p:cNvPr id="9218" name="Picture 2" descr="Image result for r logo"/>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040794" y="1140233"/>
            <a:ext cx="682625" cy="52894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logo.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09802" y="1981734"/>
            <a:ext cx="1324396" cy="15169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122955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Decision science</a:t>
            </a:r>
            <a:endParaRPr lang="en-AU" dirty="0"/>
          </a:p>
        </p:txBody>
      </p:sp>
      <p:sp>
        <p:nvSpPr>
          <p:cNvPr id="3" name="Content Placeholder 2"/>
          <p:cNvSpPr>
            <a:spLocks noGrp="1"/>
          </p:cNvSpPr>
          <p:nvPr>
            <p:ph idx="1"/>
          </p:nvPr>
        </p:nvSpPr>
        <p:spPr/>
        <p:txBody>
          <a:bodyPr>
            <a:normAutofit fontScale="92500" lnSpcReduction="10000"/>
          </a:bodyPr>
          <a:lstStyle/>
          <a:p>
            <a:r>
              <a:rPr lang="en-AU" u="sng" dirty="0" smtClean="0"/>
              <a:t>Goal</a:t>
            </a:r>
            <a:r>
              <a:rPr lang="en-AU" dirty="0" smtClean="0"/>
              <a:t>: what is our vision for the future?</a:t>
            </a:r>
          </a:p>
          <a:p>
            <a:r>
              <a:rPr lang="en-AU" u="sng" dirty="0" smtClean="0"/>
              <a:t>Objective</a:t>
            </a:r>
            <a:r>
              <a:rPr lang="en-AU" dirty="0" smtClean="0"/>
              <a:t>: what quantity are we maximizing/minimizing to help achieve the goal?</a:t>
            </a:r>
          </a:p>
          <a:p>
            <a:r>
              <a:rPr lang="en-AU" u="sng" dirty="0" smtClean="0"/>
              <a:t>Constraints</a:t>
            </a:r>
            <a:r>
              <a:rPr lang="en-AU" dirty="0" smtClean="0"/>
              <a:t>: what things must our solution do to help achieve the goal? </a:t>
            </a:r>
          </a:p>
          <a:p>
            <a:r>
              <a:rPr lang="en-AU" u="sng" dirty="0" smtClean="0"/>
              <a:t>Decisions</a:t>
            </a:r>
            <a:r>
              <a:rPr lang="en-AU" dirty="0" smtClean="0"/>
              <a:t>: what actions could we do to maximize/minimize the objective?</a:t>
            </a:r>
            <a:endParaRPr lang="en-AU" dirty="0"/>
          </a:p>
        </p:txBody>
      </p:sp>
      <p:sp>
        <p:nvSpPr>
          <p:cNvPr id="4" name="Oval 3"/>
          <p:cNvSpPr/>
          <p:nvPr/>
        </p:nvSpPr>
        <p:spPr>
          <a:xfrm>
            <a:off x="358346" y="1026707"/>
            <a:ext cx="1846100" cy="883491"/>
          </a:xfrm>
          <a:prstGeom prst="ellipse">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 name="Oval 4"/>
          <p:cNvSpPr/>
          <p:nvPr/>
        </p:nvSpPr>
        <p:spPr>
          <a:xfrm>
            <a:off x="4412185" y="3730423"/>
            <a:ext cx="1988614" cy="951694"/>
          </a:xfrm>
          <a:prstGeom prst="ellipse">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4338134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Case-study: Sandwich</a:t>
            </a:r>
            <a:endParaRPr lang="en-AU" dirty="0"/>
          </a:p>
        </p:txBody>
      </p:sp>
      <p:pic>
        <p:nvPicPr>
          <p:cNvPr id="1028" name="Picture 4" descr="Image result for hungr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1851" y="1063229"/>
            <a:ext cx="5520298" cy="38435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09493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Case-study: Sandwich</a:t>
            </a:r>
            <a:endParaRPr lang="en-AU" dirty="0"/>
          </a:p>
        </p:txBody>
      </p:sp>
      <p:sp>
        <p:nvSpPr>
          <p:cNvPr id="5" name="Content Placeholder 2"/>
          <p:cNvSpPr>
            <a:spLocks noGrp="1"/>
          </p:cNvSpPr>
          <p:nvPr>
            <p:ph idx="1"/>
          </p:nvPr>
        </p:nvSpPr>
        <p:spPr>
          <a:xfrm>
            <a:off x="457200" y="1200151"/>
            <a:ext cx="8229600" cy="3394472"/>
          </a:xfrm>
        </p:spPr>
        <p:txBody>
          <a:bodyPr>
            <a:normAutofit/>
          </a:bodyPr>
          <a:lstStyle/>
          <a:p>
            <a:r>
              <a:rPr lang="en-AU" u="sng" dirty="0" smtClean="0"/>
              <a:t>Goal</a:t>
            </a:r>
            <a:r>
              <a:rPr lang="en-AU" dirty="0" smtClean="0"/>
              <a:t>: Best sandwich experience </a:t>
            </a:r>
          </a:p>
          <a:p>
            <a:r>
              <a:rPr lang="en-AU" u="sng" dirty="0" smtClean="0"/>
              <a:t>Objective</a:t>
            </a:r>
            <a:r>
              <a:rPr lang="en-AU" dirty="0" smtClean="0"/>
              <a:t>: Maximize taste</a:t>
            </a:r>
          </a:p>
          <a:p>
            <a:r>
              <a:rPr lang="en-AU" u="sng" dirty="0" smtClean="0"/>
              <a:t>Constraints</a:t>
            </a:r>
            <a:r>
              <a:rPr lang="en-AU" dirty="0"/>
              <a:t>: must have </a:t>
            </a:r>
            <a:r>
              <a:rPr lang="en-AU" dirty="0" smtClean="0"/>
              <a:t>bread, number of calories, cost of ingredients </a:t>
            </a:r>
          </a:p>
          <a:p>
            <a:r>
              <a:rPr lang="en-AU" u="sng" dirty="0" smtClean="0"/>
              <a:t>Decisions</a:t>
            </a:r>
            <a:r>
              <a:rPr lang="en-AU" dirty="0" smtClean="0"/>
              <a:t>: what ingredients shall I use?</a:t>
            </a:r>
            <a:endParaRPr lang="en-AU" dirty="0"/>
          </a:p>
        </p:txBody>
      </p:sp>
    </p:spTree>
    <p:extLst>
      <p:ext uri="{BB962C8B-B14F-4D97-AF65-F5344CB8AC3E}">
        <p14:creationId xmlns:p14="http://schemas.microsoft.com/office/powerpoint/2010/main" val="18986965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Image result for bread slic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a:off x="469036" y="4294610"/>
            <a:ext cx="558800" cy="613027"/>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Image result for ham"/>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06957" y="4311008"/>
            <a:ext cx="631825" cy="631825"/>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Image result for chees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431047" y="4344054"/>
            <a:ext cx="626346" cy="565732"/>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Image result for chees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213251" y="4046364"/>
            <a:ext cx="1174023" cy="1174023"/>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Image result for lettuce"/>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420483" y="4215757"/>
            <a:ext cx="822325" cy="822325"/>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descr="Image result for mayonaise"/>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133920" y="4116288"/>
            <a:ext cx="1241425" cy="921794"/>
          </a:xfrm>
          <a:prstGeom prst="rect">
            <a:avLst/>
          </a:prstGeom>
          <a:noFill/>
          <a:extLst>
            <a:ext uri="{909E8E84-426E-40DD-AFC4-6F175D3DCCD1}">
              <a14:hiddenFill xmlns:a14="http://schemas.microsoft.com/office/drawing/2010/main">
                <a:solidFill>
                  <a:srgbClr val="FFFFFF"/>
                </a:solidFill>
              </a14:hiddenFill>
            </a:ext>
          </a:extLst>
        </p:spPr>
      </p:pic>
      <p:pic>
        <p:nvPicPr>
          <p:cNvPr id="3086" name="Picture 14" descr="Image result for tomato"/>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411159" y="4191422"/>
            <a:ext cx="771525" cy="771525"/>
          </a:xfrm>
          <a:prstGeom prst="rect">
            <a:avLst/>
          </a:prstGeom>
          <a:noFill/>
          <a:extLst>
            <a:ext uri="{909E8E84-426E-40DD-AFC4-6F175D3DCCD1}">
              <a14:hiddenFill xmlns:a14="http://schemas.microsoft.com/office/drawing/2010/main">
                <a:solidFill>
                  <a:srgbClr val="FFFFFF"/>
                </a:solidFill>
              </a14:hiddenFill>
            </a:ext>
          </a:extLst>
        </p:spPr>
      </p:pic>
      <p:pic>
        <p:nvPicPr>
          <p:cNvPr id="3088" name="Picture 16" descr="Image result for sprouts"/>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218498" y="4120750"/>
            <a:ext cx="860425" cy="860425"/>
          </a:xfrm>
          <a:prstGeom prst="rect">
            <a:avLst/>
          </a:prstGeom>
          <a:noFill/>
          <a:extLst>
            <a:ext uri="{909E8E84-426E-40DD-AFC4-6F175D3DCCD1}">
              <a14:hiddenFill xmlns:a14="http://schemas.microsoft.com/office/drawing/2010/main">
                <a:solidFill>
                  <a:srgbClr val="FFFFFF"/>
                </a:solidFill>
              </a14:hiddenFill>
            </a:ext>
          </a:extLst>
        </p:spPr>
      </p:pic>
      <p:pic>
        <p:nvPicPr>
          <p:cNvPr id="3092" name="Picture 20" descr="Image result for images fridge full of food"/>
          <p:cNvPicPr>
            <a:picLocks noChangeAspect="1" noChangeArrowheads="1"/>
          </p:cNvPicPr>
          <p:nvPr/>
        </p:nvPicPr>
        <p:blipFill>
          <a:blip r:embed="rId10"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608091" y="380054"/>
            <a:ext cx="3624783" cy="2897499"/>
          </a:xfrm>
          <a:prstGeom prst="rect">
            <a:avLst/>
          </a:prstGeom>
          <a:noFill/>
          <a:extLst>
            <a:ext uri="{909E8E84-426E-40DD-AFC4-6F175D3DCCD1}">
              <a14:hiddenFill xmlns:a14="http://schemas.microsoft.com/office/drawing/2010/main">
                <a:solidFill>
                  <a:srgbClr val="FFFFFF"/>
                </a:solidFill>
              </a14:hiddenFill>
            </a:ext>
          </a:extLst>
        </p:spPr>
      </p:pic>
      <p:sp>
        <p:nvSpPr>
          <p:cNvPr id="99" name="Down Arrow 98"/>
          <p:cNvSpPr/>
          <p:nvPr/>
        </p:nvSpPr>
        <p:spPr>
          <a:xfrm rot="19153137">
            <a:off x="6311811" y="3152139"/>
            <a:ext cx="1135591" cy="877242"/>
          </a:xfrm>
          <a:prstGeom prst="downArrow">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0" name="Down Arrow 99"/>
          <p:cNvSpPr/>
          <p:nvPr/>
        </p:nvSpPr>
        <p:spPr>
          <a:xfrm rot="2460491">
            <a:off x="1074750" y="3152139"/>
            <a:ext cx="1135591" cy="877242"/>
          </a:xfrm>
          <a:prstGeom prst="downArrow">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1" name="Down Arrow 100"/>
          <p:cNvSpPr/>
          <p:nvPr/>
        </p:nvSpPr>
        <p:spPr>
          <a:xfrm rot="20260045">
            <a:off x="4655482" y="3112269"/>
            <a:ext cx="1135591" cy="870653"/>
          </a:xfrm>
          <a:prstGeom prst="downArrow">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2" name="Down Arrow 101"/>
          <p:cNvSpPr/>
          <p:nvPr/>
        </p:nvSpPr>
        <p:spPr>
          <a:xfrm rot="1275277">
            <a:off x="2796718" y="3144547"/>
            <a:ext cx="1135591" cy="870653"/>
          </a:xfrm>
          <a:prstGeom prst="downArrow">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8115144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Image result for bread slic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a:off x="469036" y="4294610"/>
            <a:ext cx="558800" cy="613027"/>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Image result for ham"/>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06957" y="4311008"/>
            <a:ext cx="631825" cy="631825"/>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Image result for chees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431047" y="4344054"/>
            <a:ext cx="626346" cy="565732"/>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Image result for chees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213251" y="4046364"/>
            <a:ext cx="1174023" cy="1174023"/>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Image result for lettuce"/>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420483" y="4215757"/>
            <a:ext cx="822325" cy="822325"/>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descr="Image result for mayonaise"/>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133920" y="4116288"/>
            <a:ext cx="1241425" cy="921794"/>
          </a:xfrm>
          <a:prstGeom prst="rect">
            <a:avLst/>
          </a:prstGeom>
          <a:noFill/>
          <a:extLst>
            <a:ext uri="{909E8E84-426E-40DD-AFC4-6F175D3DCCD1}">
              <a14:hiddenFill xmlns:a14="http://schemas.microsoft.com/office/drawing/2010/main">
                <a:solidFill>
                  <a:srgbClr val="FFFFFF"/>
                </a:solidFill>
              </a14:hiddenFill>
            </a:ext>
          </a:extLst>
        </p:spPr>
      </p:pic>
      <p:pic>
        <p:nvPicPr>
          <p:cNvPr id="3086" name="Picture 14" descr="Image result for tomato"/>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411159" y="4191422"/>
            <a:ext cx="771525" cy="771525"/>
          </a:xfrm>
          <a:prstGeom prst="rect">
            <a:avLst/>
          </a:prstGeom>
          <a:noFill/>
          <a:extLst>
            <a:ext uri="{909E8E84-426E-40DD-AFC4-6F175D3DCCD1}">
              <a14:hiddenFill xmlns:a14="http://schemas.microsoft.com/office/drawing/2010/main">
                <a:solidFill>
                  <a:srgbClr val="FFFFFF"/>
                </a:solidFill>
              </a14:hiddenFill>
            </a:ext>
          </a:extLst>
        </p:spPr>
      </p:pic>
      <p:pic>
        <p:nvPicPr>
          <p:cNvPr id="3088" name="Picture 16" descr="Image result for sprouts"/>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218498" y="4120750"/>
            <a:ext cx="860425" cy="86042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3271" y="23255"/>
            <a:ext cx="2807372" cy="584775"/>
          </a:xfrm>
          <a:prstGeom prst="rect">
            <a:avLst/>
          </a:prstGeom>
          <a:noFill/>
        </p:spPr>
        <p:txBody>
          <a:bodyPr wrap="none" rtlCol="0">
            <a:spAutoFit/>
          </a:bodyPr>
          <a:lstStyle/>
          <a:p>
            <a:r>
              <a:rPr lang="en-AU" sz="3200" dirty="0" smtClean="0"/>
              <a:t>Maximize taste:</a:t>
            </a:r>
            <a:endParaRPr lang="en-AU" sz="3200" dirty="0"/>
          </a:p>
        </p:txBody>
      </p:sp>
      <p:sp>
        <p:nvSpPr>
          <p:cNvPr id="9" name="TextBox 8"/>
          <p:cNvSpPr txBox="1"/>
          <p:nvPr/>
        </p:nvSpPr>
        <p:spPr>
          <a:xfrm>
            <a:off x="417416" y="616676"/>
            <a:ext cx="598241" cy="584775"/>
          </a:xfrm>
          <a:prstGeom prst="rect">
            <a:avLst/>
          </a:prstGeom>
          <a:noFill/>
        </p:spPr>
        <p:txBody>
          <a:bodyPr wrap="none" rtlCol="0">
            <a:spAutoFit/>
          </a:bodyPr>
          <a:lstStyle/>
          <a:p>
            <a:r>
              <a:rPr lang="en-AU" sz="3200" dirty="0" smtClean="0"/>
              <a:t>+1</a:t>
            </a:r>
            <a:endParaRPr lang="en-AU" sz="3200" dirty="0"/>
          </a:p>
        </p:txBody>
      </p:sp>
      <p:sp>
        <p:nvSpPr>
          <p:cNvPr id="26" name="TextBox 25"/>
          <p:cNvSpPr txBox="1"/>
          <p:nvPr/>
        </p:nvSpPr>
        <p:spPr>
          <a:xfrm>
            <a:off x="2211161" y="616676"/>
            <a:ext cx="806631" cy="584775"/>
          </a:xfrm>
          <a:prstGeom prst="rect">
            <a:avLst/>
          </a:prstGeom>
          <a:noFill/>
        </p:spPr>
        <p:txBody>
          <a:bodyPr wrap="none" rtlCol="0">
            <a:spAutoFit/>
          </a:bodyPr>
          <a:lstStyle/>
          <a:p>
            <a:r>
              <a:rPr lang="en-AU" sz="3200" dirty="0" smtClean="0"/>
              <a:t>+20</a:t>
            </a:r>
            <a:endParaRPr lang="en-AU" sz="3200" dirty="0"/>
          </a:p>
        </p:txBody>
      </p:sp>
      <p:sp>
        <p:nvSpPr>
          <p:cNvPr id="27" name="TextBox 26"/>
          <p:cNvSpPr txBox="1"/>
          <p:nvPr/>
        </p:nvSpPr>
        <p:spPr>
          <a:xfrm>
            <a:off x="3212229" y="616676"/>
            <a:ext cx="806631" cy="584775"/>
          </a:xfrm>
          <a:prstGeom prst="rect">
            <a:avLst/>
          </a:prstGeom>
          <a:noFill/>
        </p:spPr>
        <p:txBody>
          <a:bodyPr wrap="none" rtlCol="0">
            <a:spAutoFit/>
          </a:bodyPr>
          <a:lstStyle/>
          <a:p>
            <a:r>
              <a:rPr lang="en-AU" sz="3200" dirty="0" smtClean="0"/>
              <a:t>+40</a:t>
            </a:r>
            <a:endParaRPr lang="en-AU" sz="3200" dirty="0"/>
          </a:p>
        </p:txBody>
      </p:sp>
      <p:sp>
        <p:nvSpPr>
          <p:cNvPr id="28" name="TextBox 27"/>
          <p:cNvSpPr txBox="1"/>
          <p:nvPr/>
        </p:nvSpPr>
        <p:spPr>
          <a:xfrm>
            <a:off x="4317492" y="616676"/>
            <a:ext cx="598241" cy="584775"/>
          </a:xfrm>
          <a:prstGeom prst="rect">
            <a:avLst/>
          </a:prstGeom>
          <a:noFill/>
        </p:spPr>
        <p:txBody>
          <a:bodyPr wrap="none" rtlCol="0">
            <a:spAutoFit/>
          </a:bodyPr>
          <a:lstStyle/>
          <a:p>
            <a:r>
              <a:rPr lang="en-AU" sz="3200" dirty="0"/>
              <a:t>+</a:t>
            </a:r>
            <a:r>
              <a:rPr lang="en-AU" sz="3200" dirty="0" smtClean="0"/>
              <a:t>3</a:t>
            </a:r>
            <a:endParaRPr lang="en-AU" sz="3200" dirty="0"/>
          </a:p>
        </p:txBody>
      </p:sp>
      <p:sp>
        <p:nvSpPr>
          <p:cNvPr id="29" name="TextBox 28"/>
          <p:cNvSpPr txBox="1"/>
          <p:nvPr/>
        </p:nvSpPr>
        <p:spPr>
          <a:xfrm>
            <a:off x="5318560" y="616676"/>
            <a:ext cx="598241" cy="584775"/>
          </a:xfrm>
          <a:prstGeom prst="rect">
            <a:avLst/>
          </a:prstGeom>
          <a:noFill/>
        </p:spPr>
        <p:txBody>
          <a:bodyPr wrap="none" rtlCol="0">
            <a:spAutoFit/>
          </a:bodyPr>
          <a:lstStyle/>
          <a:p>
            <a:r>
              <a:rPr lang="en-AU" sz="3200" dirty="0" smtClean="0"/>
              <a:t>+1</a:t>
            </a:r>
            <a:endParaRPr lang="en-AU" sz="3200" dirty="0"/>
          </a:p>
        </p:txBody>
      </p:sp>
      <p:sp>
        <p:nvSpPr>
          <p:cNvPr id="30" name="TextBox 29"/>
          <p:cNvSpPr txBox="1"/>
          <p:nvPr/>
        </p:nvSpPr>
        <p:spPr>
          <a:xfrm>
            <a:off x="7360773" y="616676"/>
            <a:ext cx="518091" cy="584775"/>
          </a:xfrm>
          <a:prstGeom prst="rect">
            <a:avLst/>
          </a:prstGeom>
          <a:noFill/>
        </p:spPr>
        <p:txBody>
          <a:bodyPr wrap="none" rtlCol="0">
            <a:spAutoFit/>
          </a:bodyPr>
          <a:lstStyle/>
          <a:p>
            <a:r>
              <a:rPr lang="en-AU" sz="3200" dirty="0" smtClean="0"/>
              <a:t>-1</a:t>
            </a:r>
            <a:endParaRPr lang="en-AU" sz="3200" dirty="0"/>
          </a:p>
        </p:txBody>
      </p:sp>
      <p:sp>
        <p:nvSpPr>
          <p:cNvPr id="31" name="TextBox 30"/>
          <p:cNvSpPr txBox="1"/>
          <p:nvPr/>
        </p:nvSpPr>
        <p:spPr>
          <a:xfrm>
            <a:off x="6319628" y="616676"/>
            <a:ext cx="598241" cy="584775"/>
          </a:xfrm>
          <a:prstGeom prst="rect">
            <a:avLst/>
          </a:prstGeom>
          <a:noFill/>
        </p:spPr>
        <p:txBody>
          <a:bodyPr wrap="none" rtlCol="0">
            <a:spAutoFit/>
          </a:bodyPr>
          <a:lstStyle/>
          <a:p>
            <a:r>
              <a:rPr lang="en-AU" sz="3200" dirty="0" smtClean="0"/>
              <a:t>+8</a:t>
            </a:r>
            <a:endParaRPr lang="en-AU" sz="3200" dirty="0"/>
          </a:p>
        </p:txBody>
      </p:sp>
      <p:sp>
        <p:nvSpPr>
          <p:cNvPr id="32" name="TextBox 31"/>
          <p:cNvSpPr txBox="1"/>
          <p:nvPr/>
        </p:nvSpPr>
        <p:spPr>
          <a:xfrm>
            <a:off x="1262191" y="616676"/>
            <a:ext cx="806631" cy="584775"/>
          </a:xfrm>
          <a:prstGeom prst="rect">
            <a:avLst/>
          </a:prstGeom>
          <a:noFill/>
        </p:spPr>
        <p:txBody>
          <a:bodyPr wrap="none" rtlCol="0">
            <a:spAutoFit/>
          </a:bodyPr>
          <a:lstStyle/>
          <a:p>
            <a:r>
              <a:rPr lang="en-AU" sz="3200" dirty="0" smtClean="0"/>
              <a:t>+50</a:t>
            </a:r>
            <a:endParaRPr lang="en-AU" sz="3200" dirty="0"/>
          </a:p>
        </p:txBody>
      </p:sp>
    </p:spTree>
    <p:extLst>
      <p:ext uri="{BB962C8B-B14F-4D97-AF65-F5344CB8AC3E}">
        <p14:creationId xmlns:p14="http://schemas.microsoft.com/office/powerpoint/2010/main" val="34607827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Image result for bread slic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a:off x="469036" y="4294610"/>
            <a:ext cx="558800" cy="613027"/>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Image result for ham"/>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06957" y="4311008"/>
            <a:ext cx="631825" cy="631825"/>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Image result for chees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431047" y="4344054"/>
            <a:ext cx="626346" cy="565732"/>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Image result for chees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213251" y="4046364"/>
            <a:ext cx="1174023" cy="1174023"/>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Image result for lettuce"/>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420483" y="4215757"/>
            <a:ext cx="822325" cy="822325"/>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descr="Image result for mayonaise"/>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133920" y="4116288"/>
            <a:ext cx="1241425" cy="921794"/>
          </a:xfrm>
          <a:prstGeom prst="rect">
            <a:avLst/>
          </a:prstGeom>
          <a:noFill/>
          <a:extLst>
            <a:ext uri="{909E8E84-426E-40DD-AFC4-6F175D3DCCD1}">
              <a14:hiddenFill xmlns:a14="http://schemas.microsoft.com/office/drawing/2010/main">
                <a:solidFill>
                  <a:srgbClr val="FFFFFF"/>
                </a:solidFill>
              </a14:hiddenFill>
            </a:ext>
          </a:extLst>
        </p:spPr>
      </p:pic>
      <p:pic>
        <p:nvPicPr>
          <p:cNvPr id="3086" name="Picture 14" descr="Image result for tomato"/>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411159" y="4191422"/>
            <a:ext cx="771525" cy="771525"/>
          </a:xfrm>
          <a:prstGeom prst="rect">
            <a:avLst/>
          </a:prstGeom>
          <a:noFill/>
          <a:extLst>
            <a:ext uri="{909E8E84-426E-40DD-AFC4-6F175D3DCCD1}">
              <a14:hiddenFill xmlns:a14="http://schemas.microsoft.com/office/drawing/2010/main">
                <a:solidFill>
                  <a:srgbClr val="FFFFFF"/>
                </a:solidFill>
              </a14:hiddenFill>
            </a:ext>
          </a:extLst>
        </p:spPr>
      </p:pic>
      <p:pic>
        <p:nvPicPr>
          <p:cNvPr id="3088" name="Picture 16" descr="Image result for sprouts"/>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218498" y="4120750"/>
            <a:ext cx="860425" cy="86042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3271" y="23255"/>
            <a:ext cx="2807372" cy="584775"/>
          </a:xfrm>
          <a:prstGeom prst="rect">
            <a:avLst/>
          </a:prstGeom>
          <a:noFill/>
        </p:spPr>
        <p:txBody>
          <a:bodyPr wrap="none" rtlCol="0">
            <a:spAutoFit/>
          </a:bodyPr>
          <a:lstStyle/>
          <a:p>
            <a:r>
              <a:rPr lang="en-AU" sz="3200" dirty="0" smtClean="0"/>
              <a:t>Maximize taste:</a:t>
            </a:r>
            <a:endParaRPr lang="en-AU" sz="3200" dirty="0"/>
          </a:p>
        </p:txBody>
      </p:sp>
      <p:sp>
        <p:nvSpPr>
          <p:cNvPr id="64" name="TextBox 63"/>
          <p:cNvSpPr txBox="1"/>
          <p:nvPr/>
        </p:nvSpPr>
        <p:spPr>
          <a:xfrm>
            <a:off x="22746" y="1075075"/>
            <a:ext cx="5595250" cy="584775"/>
          </a:xfrm>
          <a:prstGeom prst="rect">
            <a:avLst/>
          </a:prstGeom>
          <a:noFill/>
        </p:spPr>
        <p:txBody>
          <a:bodyPr wrap="none" rtlCol="0">
            <a:spAutoFit/>
          </a:bodyPr>
          <a:lstStyle/>
          <a:p>
            <a:r>
              <a:rPr lang="en-AU" sz="3200" dirty="0" smtClean="0"/>
              <a:t>Constraint 1: must 2 bread slices</a:t>
            </a:r>
            <a:endParaRPr lang="en-AU" sz="3200" dirty="0"/>
          </a:p>
        </p:txBody>
      </p:sp>
      <p:sp>
        <p:nvSpPr>
          <p:cNvPr id="14" name="TextBox 13"/>
          <p:cNvSpPr txBox="1"/>
          <p:nvPr/>
        </p:nvSpPr>
        <p:spPr>
          <a:xfrm>
            <a:off x="8206162" y="1659850"/>
            <a:ext cx="1050707" cy="584775"/>
          </a:xfrm>
          <a:prstGeom prst="rect">
            <a:avLst/>
          </a:prstGeom>
          <a:noFill/>
        </p:spPr>
        <p:txBody>
          <a:bodyPr wrap="square" rtlCol="0">
            <a:spAutoFit/>
          </a:bodyPr>
          <a:lstStyle/>
          <a:p>
            <a:r>
              <a:rPr lang="en-AU" sz="3200" dirty="0" smtClean="0"/>
              <a:t>=1</a:t>
            </a:r>
            <a:endParaRPr lang="en-AU" sz="3200" dirty="0"/>
          </a:p>
        </p:txBody>
      </p:sp>
      <p:cxnSp>
        <p:nvCxnSpPr>
          <p:cNvPr id="24" name="Straight Connector 23"/>
          <p:cNvCxnSpPr/>
          <p:nvPr/>
        </p:nvCxnSpPr>
        <p:spPr>
          <a:xfrm flipV="1">
            <a:off x="8158539" y="1367462"/>
            <a:ext cx="0" cy="286554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417416" y="616676"/>
            <a:ext cx="598241" cy="584775"/>
          </a:xfrm>
          <a:prstGeom prst="rect">
            <a:avLst/>
          </a:prstGeom>
          <a:noFill/>
        </p:spPr>
        <p:txBody>
          <a:bodyPr wrap="none" rtlCol="0">
            <a:spAutoFit/>
          </a:bodyPr>
          <a:lstStyle/>
          <a:p>
            <a:r>
              <a:rPr lang="en-AU" sz="3200" dirty="0" smtClean="0"/>
              <a:t>+1</a:t>
            </a:r>
            <a:endParaRPr lang="en-AU" sz="3200" dirty="0"/>
          </a:p>
        </p:txBody>
      </p:sp>
      <p:sp>
        <p:nvSpPr>
          <p:cNvPr id="46" name="TextBox 45"/>
          <p:cNvSpPr txBox="1"/>
          <p:nvPr/>
        </p:nvSpPr>
        <p:spPr>
          <a:xfrm>
            <a:off x="417416" y="1645240"/>
            <a:ext cx="598241" cy="584775"/>
          </a:xfrm>
          <a:prstGeom prst="rect">
            <a:avLst/>
          </a:prstGeom>
          <a:noFill/>
        </p:spPr>
        <p:txBody>
          <a:bodyPr wrap="none" rtlCol="0">
            <a:spAutoFit/>
          </a:bodyPr>
          <a:lstStyle/>
          <a:p>
            <a:r>
              <a:rPr lang="en-AU" sz="3200" dirty="0" smtClean="0"/>
              <a:t>+1</a:t>
            </a:r>
            <a:endParaRPr lang="en-AU" sz="3200" dirty="0"/>
          </a:p>
        </p:txBody>
      </p:sp>
      <p:sp>
        <p:nvSpPr>
          <p:cNvPr id="26" name="TextBox 25"/>
          <p:cNvSpPr txBox="1"/>
          <p:nvPr/>
        </p:nvSpPr>
        <p:spPr>
          <a:xfrm>
            <a:off x="2211161" y="616676"/>
            <a:ext cx="806631" cy="584775"/>
          </a:xfrm>
          <a:prstGeom prst="rect">
            <a:avLst/>
          </a:prstGeom>
          <a:noFill/>
        </p:spPr>
        <p:txBody>
          <a:bodyPr wrap="none" rtlCol="0">
            <a:spAutoFit/>
          </a:bodyPr>
          <a:lstStyle/>
          <a:p>
            <a:r>
              <a:rPr lang="en-AU" sz="3200" dirty="0" smtClean="0"/>
              <a:t>+20</a:t>
            </a:r>
            <a:endParaRPr lang="en-AU" sz="3200" dirty="0"/>
          </a:p>
        </p:txBody>
      </p:sp>
      <p:sp>
        <p:nvSpPr>
          <p:cNvPr id="47" name="TextBox 46"/>
          <p:cNvSpPr txBox="1"/>
          <p:nvPr/>
        </p:nvSpPr>
        <p:spPr>
          <a:xfrm>
            <a:off x="2315356" y="1645240"/>
            <a:ext cx="598241" cy="584775"/>
          </a:xfrm>
          <a:prstGeom prst="rect">
            <a:avLst/>
          </a:prstGeom>
          <a:noFill/>
        </p:spPr>
        <p:txBody>
          <a:bodyPr wrap="none" rtlCol="0">
            <a:spAutoFit/>
          </a:bodyPr>
          <a:lstStyle/>
          <a:p>
            <a:r>
              <a:rPr lang="en-AU" sz="3200" dirty="0" smtClean="0"/>
              <a:t>+0</a:t>
            </a:r>
            <a:endParaRPr lang="en-AU" sz="3200" dirty="0"/>
          </a:p>
        </p:txBody>
      </p:sp>
      <p:sp>
        <p:nvSpPr>
          <p:cNvPr id="27" name="TextBox 26"/>
          <p:cNvSpPr txBox="1"/>
          <p:nvPr/>
        </p:nvSpPr>
        <p:spPr>
          <a:xfrm>
            <a:off x="3212229" y="616676"/>
            <a:ext cx="806631" cy="584775"/>
          </a:xfrm>
          <a:prstGeom prst="rect">
            <a:avLst/>
          </a:prstGeom>
          <a:noFill/>
        </p:spPr>
        <p:txBody>
          <a:bodyPr wrap="none" rtlCol="0">
            <a:spAutoFit/>
          </a:bodyPr>
          <a:lstStyle/>
          <a:p>
            <a:r>
              <a:rPr lang="en-AU" sz="3200" dirty="0" smtClean="0"/>
              <a:t>+40</a:t>
            </a:r>
            <a:endParaRPr lang="en-AU" sz="3200" dirty="0"/>
          </a:p>
        </p:txBody>
      </p:sp>
      <p:sp>
        <p:nvSpPr>
          <p:cNvPr id="48" name="TextBox 47"/>
          <p:cNvSpPr txBox="1"/>
          <p:nvPr/>
        </p:nvSpPr>
        <p:spPr>
          <a:xfrm>
            <a:off x="3316424" y="1645240"/>
            <a:ext cx="598241" cy="584775"/>
          </a:xfrm>
          <a:prstGeom prst="rect">
            <a:avLst/>
          </a:prstGeom>
          <a:noFill/>
        </p:spPr>
        <p:txBody>
          <a:bodyPr wrap="none" rtlCol="0">
            <a:spAutoFit/>
          </a:bodyPr>
          <a:lstStyle/>
          <a:p>
            <a:r>
              <a:rPr lang="en-AU" sz="3200" dirty="0" smtClean="0"/>
              <a:t>+0</a:t>
            </a:r>
            <a:endParaRPr lang="en-AU" sz="3200" dirty="0"/>
          </a:p>
        </p:txBody>
      </p:sp>
      <p:sp>
        <p:nvSpPr>
          <p:cNvPr id="28" name="TextBox 27"/>
          <p:cNvSpPr txBox="1"/>
          <p:nvPr/>
        </p:nvSpPr>
        <p:spPr>
          <a:xfrm>
            <a:off x="4317492" y="616676"/>
            <a:ext cx="598241" cy="584775"/>
          </a:xfrm>
          <a:prstGeom prst="rect">
            <a:avLst/>
          </a:prstGeom>
          <a:noFill/>
        </p:spPr>
        <p:txBody>
          <a:bodyPr wrap="none" rtlCol="0">
            <a:spAutoFit/>
          </a:bodyPr>
          <a:lstStyle/>
          <a:p>
            <a:r>
              <a:rPr lang="en-AU" sz="3200" dirty="0"/>
              <a:t>+</a:t>
            </a:r>
            <a:r>
              <a:rPr lang="en-AU" sz="3200" dirty="0" smtClean="0"/>
              <a:t>3</a:t>
            </a:r>
            <a:endParaRPr lang="en-AU" sz="3200" dirty="0"/>
          </a:p>
        </p:txBody>
      </p:sp>
      <p:sp>
        <p:nvSpPr>
          <p:cNvPr id="49" name="TextBox 48"/>
          <p:cNvSpPr txBox="1"/>
          <p:nvPr/>
        </p:nvSpPr>
        <p:spPr>
          <a:xfrm>
            <a:off x="4317492" y="1645240"/>
            <a:ext cx="598241" cy="584775"/>
          </a:xfrm>
          <a:prstGeom prst="rect">
            <a:avLst/>
          </a:prstGeom>
          <a:noFill/>
        </p:spPr>
        <p:txBody>
          <a:bodyPr wrap="none" rtlCol="0">
            <a:spAutoFit/>
          </a:bodyPr>
          <a:lstStyle/>
          <a:p>
            <a:r>
              <a:rPr lang="en-AU" sz="3200" dirty="0" smtClean="0"/>
              <a:t>+0</a:t>
            </a:r>
            <a:endParaRPr lang="en-AU" sz="3200" dirty="0"/>
          </a:p>
        </p:txBody>
      </p:sp>
      <p:sp>
        <p:nvSpPr>
          <p:cNvPr id="29" name="TextBox 28"/>
          <p:cNvSpPr txBox="1"/>
          <p:nvPr/>
        </p:nvSpPr>
        <p:spPr>
          <a:xfrm>
            <a:off x="5318560" y="616676"/>
            <a:ext cx="598241" cy="584775"/>
          </a:xfrm>
          <a:prstGeom prst="rect">
            <a:avLst/>
          </a:prstGeom>
          <a:noFill/>
        </p:spPr>
        <p:txBody>
          <a:bodyPr wrap="none" rtlCol="0">
            <a:spAutoFit/>
          </a:bodyPr>
          <a:lstStyle/>
          <a:p>
            <a:r>
              <a:rPr lang="en-AU" sz="3200" dirty="0" smtClean="0"/>
              <a:t>+1</a:t>
            </a:r>
            <a:endParaRPr lang="en-AU" sz="3200" dirty="0"/>
          </a:p>
        </p:txBody>
      </p:sp>
      <p:sp>
        <p:nvSpPr>
          <p:cNvPr id="50" name="TextBox 49"/>
          <p:cNvSpPr txBox="1"/>
          <p:nvPr/>
        </p:nvSpPr>
        <p:spPr>
          <a:xfrm>
            <a:off x="5318560" y="1645240"/>
            <a:ext cx="598241" cy="584775"/>
          </a:xfrm>
          <a:prstGeom prst="rect">
            <a:avLst/>
          </a:prstGeom>
          <a:noFill/>
        </p:spPr>
        <p:txBody>
          <a:bodyPr wrap="none" rtlCol="0">
            <a:spAutoFit/>
          </a:bodyPr>
          <a:lstStyle/>
          <a:p>
            <a:r>
              <a:rPr lang="en-AU" sz="3200" dirty="0" smtClean="0"/>
              <a:t>+0</a:t>
            </a:r>
            <a:endParaRPr lang="en-AU" sz="3200" dirty="0"/>
          </a:p>
        </p:txBody>
      </p:sp>
      <p:sp>
        <p:nvSpPr>
          <p:cNvPr id="30" name="TextBox 29"/>
          <p:cNvSpPr txBox="1"/>
          <p:nvPr/>
        </p:nvSpPr>
        <p:spPr>
          <a:xfrm>
            <a:off x="7360773" y="616676"/>
            <a:ext cx="518091" cy="584775"/>
          </a:xfrm>
          <a:prstGeom prst="rect">
            <a:avLst/>
          </a:prstGeom>
          <a:noFill/>
        </p:spPr>
        <p:txBody>
          <a:bodyPr wrap="none" rtlCol="0">
            <a:spAutoFit/>
          </a:bodyPr>
          <a:lstStyle/>
          <a:p>
            <a:r>
              <a:rPr lang="en-AU" sz="3200" dirty="0" smtClean="0"/>
              <a:t>-1</a:t>
            </a:r>
            <a:endParaRPr lang="en-AU" sz="3200" dirty="0"/>
          </a:p>
        </p:txBody>
      </p:sp>
      <p:sp>
        <p:nvSpPr>
          <p:cNvPr id="51" name="TextBox 50"/>
          <p:cNvSpPr txBox="1"/>
          <p:nvPr/>
        </p:nvSpPr>
        <p:spPr>
          <a:xfrm>
            <a:off x="7320698" y="1645240"/>
            <a:ext cx="598241" cy="584775"/>
          </a:xfrm>
          <a:prstGeom prst="rect">
            <a:avLst/>
          </a:prstGeom>
          <a:noFill/>
        </p:spPr>
        <p:txBody>
          <a:bodyPr wrap="none" rtlCol="0">
            <a:spAutoFit/>
          </a:bodyPr>
          <a:lstStyle/>
          <a:p>
            <a:r>
              <a:rPr lang="en-AU" sz="3200" dirty="0" smtClean="0"/>
              <a:t>+0</a:t>
            </a:r>
            <a:endParaRPr lang="en-AU" sz="3200" dirty="0"/>
          </a:p>
        </p:txBody>
      </p:sp>
      <p:sp>
        <p:nvSpPr>
          <p:cNvPr id="31" name="TextBox 30"/>
          <p:cNvSpPr txBox="1"/>
          <p:nvPr/>
        </p:nvSpPr>
        <p:spPr>
          <a:xfrm>
            <a:off x="6319628" y="616676"/>
            <a:ext cx="598241" cy="584775"/>
          </a:xfrm>
          <a:prstGeom prst="rect">
            <a:avLst/>
          </a:prstGeom>
          <a:noFill/>
        </p:spPr>
        <p:txBody>
          <a:bodyPr wrap="none" rtlCol="0">
            <a:spAutoFit/>
          </a:bodyPr>
          <a:lstStyle/>
          <a:p>
            <a:r>
              <a:rPr lang="en-AU" sz="3200" dirty="0" smtClean="0"/>
              <a:t>+8</a:t>
            </a:r>
            <a:endParaRPr lang="en-AU" sz="3200" dirty="0"/>
          </a:p>
        </p:txBody>
      </p:sp>
      <p:sp>
        <p:nvSpPr>
          <p:cNvPr id="52" name="TextBox 51"/>
          <p:cNvSpPr txBox="1"/>
          <p:nvPr/>
        </p:nvSpPr>
        <p:spPr>
          <a:xfrm>
            <a:off x="6319628" y="1645240"/>
            <a:ext cx="598241" cy="584775"/>
          </a:xfrm>
          <a:prstGeom prst="rect">
            <a:avLst/>
          </a:prstGeom>
          <a:noFill/>
        </p:spPr>
        <p:txBody>
          <a:bodyPr wrap="none" rtlCol="0">
            <a:spAutoFit/>
          </a:bodyPr>
          <a:lstStyle/>
          <a:p>
            <a:r>
              <a:rPr lang="en-AU" sz="3200" dirty="0" smtClean="0"/>
              <a:t>+0</a:t>
            </a:r>
            <a:endParaRPr lang="en-AU" sz="3200" dirty="0"/>
          </a:p>
        </p:txBody>
      </p:sp>
      <p:sp>
        <p:nvSpPr>
          <p:cNvPr id="32" name="TextBox 31"/>
          <p:cNvSpPr txBox="1"/>
          <p:nvPr/>
        </p:nvSpPr>
        <p:spPr>
          <a:xfrm>
            <a:off x="1262191" y="616676"/>
            <a:ext cx="806631" cy="584775"/>
          </a:xfrm>
          <a:prstGeom prst="rect">
            <a:avLst/>
          </a:prstGeom>
          <a:noFill/>
        </p:spPr>
        <p:txBody>
          <a:bodyPr wrap="none" rtlCol="0">
            <a:spAutoFit/>
          </a:bodyPr>
          <a:lstStyle/>
          <a:p>
            <a:r>
              <a:rPr lang="en-AU" sz="3200" dirty="0" smtClean="0"/>
              <a:t>+50</a:t>
            </a:r>
            <a:endParaRPr lang="en-AU" sz="3200" dirty="0"/>
          </a:p>
        </p:txBody>
      </p:sp>
      <p:sp>
        <p:nvSpPr>
          <p:cNvPr id="53" name="TextBox 52"/>
          <p:cNvSpPr txBox="1"/>
          <p:nvPr/>
        </p:nvSpPr>
        <p:spPr>
          <a:xfrm>
            <a:off x="1366386" y="1645240"/>
            <a:ext cx="598241" cy="584775"/>
          </a:xfrm>
          <a:prstGeom prst="rect">
            <a:avLst/>
          </a:prstGeom>
          <a:noFill/>
        </p:spPr>
        <p:txBody>
          <a:bodyPr wrap="none" rtlCol="0">
            <a:spAutoFit/>
          </a:bodyPr>
          <a:lstStyle/>
          <a:p>
            <a:r>
              <a:rPr lang="en-AU" sz="3200" dirty="0" smtClean="0"/>
              <a:t>+0</a:t>
            </a:r>
            <a:endParaRPr lang="en-AU" sz="3200" dirty="0"/>
          </a:p>
        </p:txBody>
      </p:sp>
    </p:spTree>
    <p:extLst>
      <p:ext uri="{BB962C8B-B14F-4D97-AF65-F5344CB8AC3E}">
        <p14:creationId xmlns:p14="http://schemas.microsoft.com/office/powerpoint/2010/main" val="2469809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Image result for bread slic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a:off x="469036" y="4294610"/>
            <a:ext cx="558800" cy="613027"/>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Image result for ham"/>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06957" y="4311008"/>
            <a:ext cx="631825" cy="631825"/>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Image result for chees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431047" y="4344054"/>
            <a:ext cx="626346" cy="565732"/>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Image result for chees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213251" y="4046364"/>
            <a:ext cx="1174023" cy="1174023"/>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Image result for lettuce"/>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420483" y="4215757"/>
            <a:ext cx="822325" cy="822325"/>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descr="Image result for mayonaise"/>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133920" y="4116288"/>
            <a:ext cx="1241425" cy="921794"/>
          </a:xfrm>
          <a:prstGeom prst="rect">
            <a:avLst/>
          </a:prstGeom>
          <a:noFill/>
          <a:extLst>
            <a:ext uri="{909E8E84-426E-40DD-AFC4-6F175D3DCCD1}">
              <a14:hiddenFill xmlns:a14="http://schemas.microsoft.com/office/drawing/2010/main">
                <a:solidFill>
                  <a:srgbClr val="FFFFFF"/>
                </a:solidFill>
              </a14:hiddenFill>
            </a:ext>
          </a:extLst>
        </p:spPr>
      </p:pic>
      <p:pic>
        <p:nvPicPr>
          <p:cNvPr id="3086" name="Picture 14" descr="Image result for tomato"/>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411159" y="4191422"/>
            <a:ext cx="771525" cy="771525"/>
          </a:xfrm>
          <a:prstGeom prst="rect">
            <a:avLst/>
          </a:prstGeom>
          <a:noFill/>
          <a:extLst>
            <a:ext uri="{909E8E84-426E-40DD-AFC4-6F175D3DCCD1}">
              <a14:hiddenFill xmlns:a14="http://schemas.microsoft.com/office/drawing/2010/main">
                <a:solidFill>
                  <a:srgbClr val="FFFFFF"/>
                </a:solidFill>
              </a14:hiddenFill>
            </a:ext>
          </a:extLst>
        </p:spPr>
      </p:pic>
      <p:pic>
        <p:nvPicPr>
          <p:cNvPr id="3088" name="Picture 16" descr="Image result for sprouts"/>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218498" y="4120750"/>
            <a:ext cx="860425" cy="86042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3271" y="23255"/>
            <a:ext cx="2807372" cy="584775"/>
          </a:xfrm>
          <a:prstGeom prst="rect">
            <a:avLst/>
          </a:prstGeom>
          <a:noFill/>
        </p:spPr>
        <p:txBody>
          <a:bodyPr wrap="none" rtlCol="0">
            <a:spAutoFit/>
          </a:bodyPr>
          <a:lstStyle/>
          <a:p>
            <a:r>
              <a:rPr lang="en-AU" sz="3200" dirty="0" smtClean="0"/>
              <a:t>Maximize taste:</a:t>
            </a:r>
            <a:endParaRPr lang="en-AU" sz="3200" dirty="0"/>
          </a:p>
        </p:txBody>
      </p:sp>
      <p:sp>
        <p:nvSpPr>
          <p:cNvPr id="64" name="TextBox 63"/>
          <p:cNvSpPr txBox="1"/>
          <p:nvPr/>
        </p:nvSpPr>
        <p:spPr>
          <a:xfrm>
            <a:off x="22746" y="1075075"/>
            <a:ext cx="5595250" cy="584775"/>
          </a:xfrm>
          <a:prstGeom prst="rect">
            <a:avLst/>
          </a:prstGeom>
          <a:noFill/>
        </p:spPr>
        <p:txBody>
          <a:bodyPr wrap="none" rtlCol="0">
            <a:spAutoFit/>
          </a:bodyPr>
          <a:lstStyle/>
          <a:p>
            <a:r>
              <a:rPr lang="en-AU" sz="3200" dirty="0" smtClean="0"/>
              <a:t>Constraint 1: must 2 bread slices</a:t>
            </a:r>
            <a:endParaRPr lang="en-AU" sz="3200" dirty="0"/>
          </a:p>
        </p:txBody>
      </p:sp>
      <p:sp>
        <p:nvSpPr>
          <p:cNvPr id="14" name="TextBox 13"/>
          <p:cNvSpPr txBox="1"/>
          <p:nvPr/>
        </p:nvSpPr>
        <p:spPr>
          <a:xfrm>
            <a:off x="8206162" y="1659850"/>
            <a:ext cx="1050707" cy="584775"/>
          </a:xfrm>
          <a:prstGeom prst="rect">
            <a:avLst/>
          </a:prstGeom>
          <a:noFill/>
        </p:spPr>
        <p:txBody>
          <a:bodyPr wrap="square" rtlCol="0">
            <a:spAutoFit/>
          </a:bodyPr>
          <a:lstStyle/>
          <a:p>
            <a:r>
              <a:rPr lang="en-AU" sz="3200" dirty="0" smtClean="0"/>
              <a:t>=1</a:t>
            </a:r>
            <a:endParaRPr lang="en-AU" sz="3200" dirty="0"/>
          </a:p>
        </p:txBody>
      </p:sp>
      <p:cxnSp>
        <p:nvCxnSpPr>
          <p:cNvPr id="24" name="Straight Connector 23"/>
          <p:cNvCxnSpPr/>
          <p:nvPr/>
        </p:nvCxnSpPr>
        <p:spPr>
          <a:xfrm flipV="1">
            <a:off x="8158539" y="1367462"/>
            <a:ext cx="0" cy="286554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1875" y="2118250"/>
            <a:ext cx="6203558" cy="584775"/>
          </a:xfrm>
          <a:prstGeom prst="rect">
            <a:avLst/>
          </a:prstGeom>
          <a:noFill/>
        </p:spPr>
        <p:txBody>
          <a:bodyPr wrap="none" rtlCol="0">
            <a:spAutoFit/>
          </a:bodyPr>
          <a:lstStyle/>
          <a:p>
            <a:r>
              <a:rPr lang="en-AU" sz="3200" dirty="0" smtClean="0"/>
              <a:t>Constraint 2: calories (C per serving)</a:t>
            </a:r>
            <a:endParaRPr lang="en-AU" sz="3200" dirty="0"/>
          </a:p>
        </p:txBody>
      </p:sp>
      <p:sp>
        <p:nvSpPr>
          <p:cNvPr id="9" name="TextBox 8"/>
          <p:cNvSpPr txBox="1"/>
          <p:nvPr/>
        </p:nvSpPr>
        <p:spPr>
          <a:xfrm>
            <a:off x="417416" y="616676"/>
            <a:ext cx="598241" cy="584775"/>
          </a:xfrm>
          <a:prstGeom prst="rect">
            <a:avLst/>
          </a:prstGeom>
          <a:noFill/>
        </p:spPr>
        <p:txBody>
          <a:bodyPr wrap="none" rtlCol="0">
            <a:spAutoFit/>
          </a:bodyPr>
          <a:lstStyle/>
          <a:p>
            <a:r>
              <a:rPr lang="en-AU" sz="3200" dirty="0" smtClean="0"/>
              <a:t>+1</a:t>
            </a:r>
            <a:endParaRPr lang="en-AU" sz="3200" dirty="0"/>
          </a:p>
        </p:txBody>
      </p:sp>
      <p:sp>
        <p:nvSpPr>
          <p:cNvPr id="46" name="TextBox 45"/>
          <p:cNvSpPr txBox="1"/>
          <p:nvPr/>
        </p:nvSpPr>
        <p:spPr>
          <a:xfrm>
            <a:off x="417416" y="1645240"/>
            <a:ext cx="598241" cy="584775"/>
          </a:xfrm>
          <a:prstGeom prst="rect">
            <a:avLst/>
          </a:prstGeom>
          <a:noFill/>
        </p:spPr>
        <p:txBody>
          <a:bodyPr wrap="none" rtlCol="0">
            <a:spAutoFit/>
          </a:bodyPr>
          <a:lstStyle/>
          <a:p>
            <a:r>
              <a:rPr lang="en-AU" sz="3200" dirty="0" smtClean="0"/>
              <a:t>+1</a:t>
            </a:r>
            <a:endParaRPr lang="en-AU" sz="3200" dirty="0"/>
          </a:p>
        </p:txBody>
      </p:sp>
      <p:sp>
        <p:nvSpPr>
          <p:cNvPr id="71" name="TextBox 70"/>
          <p:cNvSpPr txBox="1"/>
          <p:nvPr/>
        </p:nvSpPr>
        <p:spPr>
          <a:xfrm>
            <a:off x="313221" y="2661104"/>
            <a:ext cx="806631" cy="584775"/>
          </a:xfrm>
          <a:prstGeom prst="rect">
            <a:avLst/>
          </a:prstGeom>
          <a:noFill/>
        </p:spPr>
        <p:txBody>
          <a:bodyPr wrap="none" rtlCol="0">
            <a:spAutoFit/>
          </a:bodyPr>
          <a:lstStyle/>
          <a:p>
            <a:r>
              <a:rPr lang="en-AU" sz="3200" dirty="0" smtClean="0"/>
              <a:t>+70</a:t>
            </a:r>
            <a:endParaRPr lang="en-AU" sz="3200" dirty="0"/>
          </a:p>
        </p:txBody>
      </p:sp>
      <p:sp>
        <p:nvSpPr>
          <p:cNvPr id="26" name="TextBox 25"/>
          <p:cNvSpPr txBox="1"/>
          <p:nvPr/>
        </p:nvSpPr>
        <p:spPr>
          <a:xfrm>
            <a:off x="2211161" y="616676"/>
            <a:ext cx="806631" cy="584775"/>
          </a:xfrm>
          <a:prstGeom prst="rect">
            <a:avLst/>
          </a:prstGeom>
          <a:noFill/>
        </p:spPr>
        <p:txBody>
          <a:bodyPr wrap="none" rtlCol="0">
            <a:spAutoFit/>
          </a:bodyPr>
          <a:lstStyle/>
          <a:p>
            <a:r>
              <a:rPr lang="en-AU" sz="3200" dirty="0" smtClean="0"/>
              <a:t>+20</a:t>
            </a:r>
            <a:endParaRPr lang="en-AU" sz="3200" dirty="0"/>
          </a:p>
        </p:txBody>
      </p:sp>
      <p:sp>
        <p:nvSpPr>
          <p:cNvPr id="47" name="TextBox 46"/>
          <p:cNvSpPr txBox="1"/>
          <p:nvPr/>
        </p:nvSpPr>
        <p:spPr>
          <a:xfrm>
            <a:off x="2315356" y="1645240"/>
            <a:ext cx="598241" cy="584775"/>
          </a:xfrm>
          <a:prstGeom prst="rect">
            <a:avLst/>
          </a:prstGeom>
          <a:noFill/>
        </p:spPr>
        <p:txBody>
          <a:bodyPr wrap="none" rtlCol="0">
            <a:spAutoFit/>
          </a:bodyPr>
          <a:lstStyle/>
          <a:p>
            <a:r>
              <a:rPr lang="en-AU" sz="3200" dirty="0" smtClean="0"/>
              <a:t>+0</a:t>
            </a:r>
            <a:endParaRPr lang="en-AU" sz="3200" dirty="0"/>
          </a:p>
        </p:txBody>
      </p:sp>
      <p:sp>
        <p:nvSpPr>
          <p:cNvPr id="72" name="TextBox 71"/>
          <p:cNvSpPr txBox="1"/>
          <p:nvPr/>
        </p:nvSpPr>
        <p:spPr>
          <a:xfrm>
            <a:off x="2106966" y="2661104"/>
            <a:ext cx="1015021" cy="584775"/>
          </a:xfrm>
          <a:prstGeom prst="rect">
            <a:avLst/>
          </a:prstGeom>
          <a:noFill/>
        </p:spPr>
        <p:txBody>
          <a:bodyPr wrap="none" rtlCol="0">
            <a:spAutoFit/>
          </a:bodyPr>
          <a:lstStyle/>
          <a:p>
            <a:r>
              <a:rPr lang="en-AU" sz="3200" dirty="0" smtClean="0"/>
              <a:t>+380</a:t>
            </a:r>
            <a:endParaRPr lang="en-AU" sz="3200" dirty="0"/>
          </a:p>
        </p:txBody>
      </p:sp>
      <p:sp>
        <p:nvSpPr>
          <p:cNvPr id="27" name="TextBox 26"/>
          <p:cNvSpPr txBox="1"/>
          <p:nvPr/>
        </p:nvSpPr>
        <p:spPr>
          <a:xfrm>
            <a:off x="3212229" y="616676"/>
            <a:ext cx="806631" cy="584775"/>
          </a:xfrm>
          <a:prstGeom prst="rect">
            <a:avLst/>
          </a:prstGeom>
          <a:noFill/>
        </p:spPr>
        <p:txBody>
          <a:bodyPr wrap="none" rtlCol="0">
            <a:spAutoFit/>
          </a:bodyPr>
          <a:lstStyle/>
          <a:p>
            <a:r>
              <a:rPr lang="en-AU" sz="3200" dirty="0" smtClean="0"/>
              <a:t>+40</a:t>
            </a:r>
            <a:endParaRPr lang="en-AU" sz="3200" dirty="0"/>
          </a:p>
        </p:txBody>
      </p:sp>
      <p:sp>
        <p:nvSpPr>
          <p:cNvPr id="48" name="TextBox 47"/>
          <p:cNvSpPr txBox="1"/>
          <p:nvPr/>
        </p:nvSpPr>
        <p:spPr>
          <a:xfrm>
            <a:off x="3316424" y="1645240"/>
            <a:ext cx="598241" cy="584775"/>
          </a:xfrm>
          <a:prstGeom prst="rect">
            <a:avLst/>
          </a:prstGeom>
          <a:noFill/>
        </p:spPr>
        <p:txBody>
          <a:bodyPr wrap="none" rtlCol="0">
            <a:spAutoFit/>
          </a:bodyPr>
          <a:lstStyle/>
          <a:p>
            <a:r>
              <a:rPr lang="en-AU" sz="3200" dirty="0" smtClean="0"/>
              <a:t>+0</a:t>
            </a:r>
            <a:endParaRPr lang="en-AU" sz="3200" dirty="0"/>
          </a:p>
        </p:txBody>
      </p:sp>
      <p:sp>
        <p:nvSpPr>
          <p:cNvPr id="73" name="TextBox 72"/>
          <p:cNvSpPr txBox="1"/>
          <p:nvPr/>
        </p:nvSpPr>
        <p:spPr>
          <a:xfrm>
            <a:off x="3108034" y="2661104"/>
            <a:ext cx="1015021" cy="584775"/>
          </a:xfrm>
          <a:prstGeom prst="rect">
            <a:avLst/>
          </a:prstGeom>
          <a:noFill/>
        </p:spPr>
        <p:txBody>
          <a:bodyPr wrap="none" rtlCol="0">
            <a:spAutoFit/>
          </a:bodyPr>
          <a:lstStyle/>
          <a:p>
            <a:r>
              <a:rPr lang="en-AU" sz="3200" dirty="0" smtClean="0"/>
              <a:t>+299</a:t>
            </a:r>
            <a:endParaRPr lang="en-AU" sz="3200" dirty="0"/>
          </a:p>
        </p:txBody>
      </p:sp>
      <p:sp>
        <p:nvSpPr>
          <p:cNvPr id="28" name="TextBox 27"/>
          <p:cNvSpPr txBox="1"/>
          <p:nvPr/>
        </p:nvSpPr>
        <p:spPr>
          <a:xfrm>
            <a:off x="4317492" y="616676"/>
            <a:ext cx="598241" cy="584775"/>
          </a:xfrm>
          <a:prstGeom prst="rect">
            <a:avLst/>
          </a:prstGeom>
          <a:noFill/>
        </p:spPr>
        <p:txBody>
          <a:bodyPr wrap="none" rtlCol="0">
            <a:spAutoFit/>
          </a:bodyPr>
          <a:lstStyle/>
          <a:p>
            <a:r>
              <a:rPr lang="en-AU" sz="3200" dirty="0"/>
              <a:t>+</a:t>
            </a:r>
            <a:r>
              <a:rPr lang="en-AU" sz="3200" dirty="0" smtClean="0"/>
              <a:t>3</a:t>
            </a:r>
            <a:endParaRPr lang="en-AU" sz="3200" dirty="0"/>
          </a:p>
        </p:txBody>
      </p:sp>
      <p:sp>
        <p:nvSpPr>
          <p:cNvPr id="49" name="TextBox 48"/>
          <p:cNvSpPr txBox="1"/>
          <p:nvPr/>
        </p:nvSpPr>
        <p:spPr>
          <a:xfrm>
            <a:off x="4317492" y="1645240"/>
            <a:ext cx="598241" cy="584775"/>
          </a:xfrm>
          <a:prstGeom prst="rect">
            <a:avLst/>
          </a:prstGeom>
          <a:noFill/>
        </p:spPr>
        <p:txBody>
          <a:bodyPr wrap="none" rtlCol="0">
            <a:spAutoFit/>
          </a:bodyPr>
          <a:lstStyle/>
          <a:p>
            <a:r>
              <a:rPr lang="en-AU" sz="3200" dirty="0" smtClean="0"/>
              <a:t>+0</a:t>
            </a:r>
            <a:endParaRPr lang="en-AU" sz="3200" dirty="0"/>
          </a:p>
        </p:txBody>
      </p:sp>
      <p:sp>
        <p:nvSpPr>
          <p:cNvPr id="74" name="TextBox 73"/>
          <p:cNvSpPr txBox="1"/>
          <p:nvPr/>
        </p:nvSpPr>
        <p:spPr>
          <a:xfrm>
            <a:off x="4213297" y="2661104"/>
            <a:ext cx="806631" cy="584775"/>
          </a:xfrm>
          <a:prstGeom prst="rect">
            <a:avLst/>
          </a:prstGeom>
          <a:noFill/>
        </p:spPr>
        <p:txBody>
          <a:bodyPr wrap="none" rtlCol="0">
            <a:spAutoFit/>
          </a:bodyPr>
          <a:lstStyle/>
          <a:p>
            <a:r>
              <a:rPr lang="en-AU" sz="3200" dirty="0" smtClean="0"/>
              <a:t>+15</a:t>
            </a:r>
            <a:endParaRPr lang="en-AU" sz="3200" dirty="0"/>
          </a:p>
        </p:txBody>
      </p:sp>
      <p:sp>
        <p:nvSpPr>
          <p:cNvPr id="29" name="TextBox 28"/>
          <p:cNvSpPr txBox="1"/>
          <p:nvPr/>
        </p:nvSpPr>
        <p:spPr>
          <a:xfrm>
            <a:off x="5318560" y="616676"/>
            <a:ext cx="598241" cy="584775"/>
          </a:xfrm>
          <a:prstGeom prst="rect">
            <a:avLst/>
          </a:prstGeom>
          <a:noFill/>
        </p:spPr>
        <p:txBody>
          <a:bodyPr wrap="none" rtlCol="0">
            <a:spAutoFit/>
          </a:bodyPr>
          <a:lstStyle/>
          <a:p>
            <a:r>
              <a:rPr lang="en-AU" sz="3200" dirty="0" smtClean="0"/>
              <a:t>+1</a:t>
            </a:r>
            <a:endParaRPr lang="en-AU" sz="3200" dirty="0"/>
          </a:p>
        </p:txBody>
      </p:sp>
      <p:sp>
        <p:nvSpPr>
          <p:cNvPr id="50" name="TextBox 49"/>
          <p:cNvSpPr txBox="1"/>
          <p:nvPr/>
        </p:nvSpPr>
        <p:spPr>
          <a:xfrm>
            <a:off x="5318560" y="1645240"/>
            <a:ext cx="598241" cy="584775"/>
          </a:xfrm>
          <a:prstGeom prst="rect">
            <a:avLst/>
          </a:prstGeom>
          <a:noFill/>
        </p:spPr>
        <p:txBody>
          <a:bodyPr wrap="none" rtlCol="0">
            <a:spAutoFit/>
          </a:bodyPr>
          <a:lstStyle/>
          <a:p>
            <a:r>
              <a:rPr lang="en-AU" sz="3200" dirty="0" smtClean="0"/>
              <a:t>+0</a:t>
            </a:r>
            <a:endParaRPr lang="en-AU" sz="3200" dirty="0"/>
          </a:p>
        </p:txBody>
      </p:sp>
      <p:sp>
        <p:nvSpPr>
          <p:cNvPr id="75" name="TextBox 74"/>
          <p:cNvSpPr txBox="1"/>
          <p:nvPr/>
        </p:nvSpPr>
        <p:spPr>
          <a:xfrm>
            <a:off x="5110170" y="2661104"/>
            <a:ext cx="1015021" cy="584775"/>
          </a:xfrm>
          <a:prstGeom prst="rect">
            <a:avLst/>
          </a:prstGeom>
          <a:noFill/>
        </p:spPr>
        <p:txBody>
          <a:bodyPr wrap="none" rtlCol="0">
            <a:spAutoFit/>
          </a:bodyPr>
          <a:lstStyle/>
          <a:p>
            <a:r>
              <a:rPr lang="en-AU" sz="3200" dirty="0" smtClean="0"/>
              <a:t>+680</a:t>
            </a:r>
            <a:endParaRPr lang="en-AU" sz="3200" dirty="0"/>
          </a:p>
        </p:txBody>
      </p:sp>
      <p:sp>
        <p:nvSpPr>
          <p:cNvPr id="30" name="TextBox 29"/>
          <p:cNvSpPr txBox="1"/>
          <p:nvPr/>
        </p:nvSpPr>
        <p:spPr>
          <a:xfrm>
            <a:off x="7360773" y="616676"/>
            <a:ext cx="518091" cy="584775"/>
          </a:xfrm>
          <a:prstGeom prst="rect">
            <a:avLst/>
          </a:prstGeom>
          <a:noFill/>
        </p:spPr>
        <p:txBody>
          <a:bodyPr wrap="none" rtlCol="0">
            <a:spAutoFit/>
          </a:bodyPr>
          <a:lstStyle/>
          <a:p>
            <a:r>
              <a:rPr lang="en-AU" sz="3200" dirty="0" smtClean="0"/>
              <a:t>-1</a:t>
            </a:r>
            <a:endParaRPr lang="en-AU" sz="3200" dirty="0"/>
          </a:p>
        </p:txBody>
      </p:sp>
      <p:sp>
        <p:nvSpPr>
          <p:cNvPr id="51" name="TextBox 50"/>
          <p:cNvSpPr txBox="1"/>
          <p:nvPr/>
        </p:nvSpPr>
        <p:spPr>
          <a:xfrm>
            <a:off x="7320698" y="1645240"/>
            <a:ext cx="598241" cy="584775"/>
          </a:xfrm>
          <a:prstGeom prst="rect">
            <a:avLst/>
          </a:prstGeom>
          <a:noFill/>
        </p:spPr>
        <p:txBody>
          <a:bodyPr wrap="none" rtlCol="0">
            <a:spAutoFit/>
          </a:bodyPr>
          <a:lstStyle/>
          <a:p>
            <a:r>
              <a:rPr lang="en-AU" sz="3200" dirty="0" smtClean="0"/>
              <a:t>+0</a:t>
            </a:r>
            <a:endParaRPr lang="en-AU" sz="3200" dirty="0"/>
          </a:p>
        </p:txBody>
      </p:sp>
      <p:sp>
        <p:nvSpPr>
          <p:cNvPr id="76" name="TextBox 75"/>
          <p:cNvSpPr txBox="1"/>
          <p:nvPr/>
        </p:nvSpPr>
        <p:spPr>
          <a:xfrm>
            <a:off x="7319095" y="2661104"/>
            <a:ext cx="601447" cy="584775"/>
          </a:xfrm>
          <a:prstGeom prst="rect">
            <a:avLst/>
          </a:prstGeom>
          <a:noFill/>
        </p:spPr>
        <p:txBody>
          <a:bodyPr wrap="none" rtlCol="0">
            <a:spAutoFit/>
          </a:bodyPr>
          <a:lstStyle/>
          <a:p>
            <a:r>
              <a:rPr lang="en-AU" sz="3200" dirty="0" smtClean="0"/>
              <a:t>43</a:t>
            </a:r>
            <a:endParaRPr lang="en-AU" sz="3200" dirty="0"/>
          </a:p>
        </p:txBody>
      </p:sp>
      <p:sp>
        <p:nvSpPr>
          <p:cNvPr id="31" name="TextBox 30"/>
          <p:cNvSpPr txBox="1"/>
          <p:nvPr/>
        </p:nvSpPr>
        <p:spPr>
          <a:xfrm>
            <a:off x="6319628" y="616676"/>
            <a:ext cx="598241" cy="584775"/>
          </a:xfrm>
          <a:prstGeom prst="rect">
            <a:avLst/>
          </a:prstGeom>
          <a:noFill/>
        </p:spPr>
        <p:txBody>
          <a:bodyPr wrap="none" rtlCol="0">
            <a:spAutoFit/>
          </a:bodyPr>
          <a:lstStyle/>
          <a:p>
            <a:r>
              <a:rPr lang="en-AU" sz="3200" dirty="0" smtClean="0"/>
              <a:t>+8</a:t>
            </a:r>
            <a:endParaRPr lang="en-AU" sz="3200" dirty="0"/>
          </a:p>
        </p:txBody>
      </p:sp>
      <p:sp>
        <p:nvSpPr>
          <p:cNvPr id="52" name="TextBox 51"/>
          <p:cNvSpPr txBox="1"/>
          <p:nvPr/>
        </p:nvSpPr>
        <p:spPr>
          <a:xfrm>
            <a:off x="6319628" y="1645240"/>
            <a:ext cx="598241" cy="584775"/>
          </a:xfrm>
          <a:prstGeom prst="rect">
            <a:avLst/>
          </a:prstGeom>
          <a:noFill/>
        </p:spPr>
        <p:txBody>
          <a:bodyPr wrap="none" rtlCol="0">
            <a:spAutoFit/>
          </a:bodyPr>
          <a:lstStyle/>
          <a:p>
            <a:r>
              <a:rPr lang="en-AU" sz="3200" dirty="0" smtClean="0"/>
              <a:t>+0</a:t>
            </a:r>
            <a:endParaRPr lang="en-AU" sz="3200" dirty="0"/>
          </a:p>
        </p:txBody>
      </p:sp>
      <p:sp>
        <p:nvSpPr>
          <p:cNvPr id="77" name="TextBox 76"/>
          <p:cNvSpPr txBox="1"/>
          <p:nvPr/>
        </p:nvSpPr>
        <p:spPr>
          <a:xfrm>
            <a:off x="6215433" y="2661104"/>
            <a:ext cx="806631" cy="584775"/>
          </a:xfrm>
          <a:prstGeom prst="rect">
            <a:avLst/>
          </a:prstGeom>
          <a:noFill/>
        </p:spPr>
        <p:txBody>
          <a:bodyPr wrap="none" rtlCol="0">
            <a:spAutoFit/>
          </a:bodyPr>
          <a:lstStyle/>
          <a:p>
            <a:r>
              <a:rPr lang="en-AU" sz="3200" dirty="0" smtClean="0"/>
              <a:t>+24</a:t>
            </a:r>
            <a:endParaRPr lang="en-AU" sz="3200" dirty="0"/>
          </a:p>
        </p:txBody>
      </p:sp>
      <p:sp>
        <p:nvSpPr>
          <p:cNvPr id="32" name="TextBox 31"/>
          <p:cNvSpPr txBox="1"/>
          <p:nvPr/>
        </p:nvSpPr>
        <p:spPr>
          <a:xfrm>
            <a:off x="1262191" y="616676"/>
            <a:ext cx="806631" cy="584775"/>
          </a:xfrm>
          <a:prstGeom prst="rect">
            <a:avLst/>
          </a:prstGeom>
          <a:noFill/>
        </p:spPr>
        <p:txBody>
          <a:bodyPr wrap="none" rtlCol="0">
            <a:spAutoFit/>
          </a:bodyPr>
          <a:lstStyle/>
          <a:p>
            <a:r>
              <a:rPr lang="en-AU" sz="3200" dirty="0" smtClean="0"/>
              <a:t>+50</a:t>
            </a:r>
            <a:endParaRPr lang="en-AU" sz="3200" dirty="0"/>
          </a:p>
        </p:txBody>
      </p:sp>
      <p:sp>
        <p:nvSpPr>
          <p:cNvPr id="53" name="TextBox 52"/>
          <p:cNvSpPr txBox="1"/>
          <p:nvPr/>
        </p:nvSpPr>
        <p:spPr>
          <a:xfrm>
            <a:off x="1366386" y="1645240"/>
            <a:ext cx="598241" cy="584775"/>
          </a:xfrm>
          <a:prstGeom prst="rect">
            <a:avLst/>
          </a:prstGeom>
          <a:noFill/>
        </p:spPr>
        <p:txBody>
          <a:bodyPr wrap="none" rtlCol="0">
            <a:spAutoFit/>
          </a:bodyPr>
          <a:lstStyle/>
          <a:p>
            <a:r>
              <a:rPr lang="en-AU" sz="3200" dirty="0" smtClean="0"/>
              <a:t>+0</a:t>
            </a:r>
            <a:endParaRPr lang="en-AU" sz="3200" dirty="0"/>
          </a:p>
        </p:txBody>
      </p:sp>
      <p:sp>
        <p:nvSpPr>
          <p:cNvPr id="78" name="TextBox 77"/>
          <p:cNvSpPr txBox="1"/>
          <p:nvPr/>
        </p:nvSpPr>
        <p:spPr>
          <a:xfrm>
            <a:off x="1157996" y="2661104"/>
            <a:ext cx="1015021" cy="584775"/>
          </a:xfrm>
          <a:prstGeom prst="rect">
            <a:avLst/>
          </a:prstGeom>
          <a:noFill/>
        </p:spPr>
        <p:txBody>
          <a:bodyPr wrap="none" rtlCol="0">
            <a:spAutoFit/>
          </a:bodyPr>
          <a:lstStyle/>
          <a:p>
            <a:r>
              <a:rPr lang="en-AU" sz="3200" dirty="0" smtClean="0"/>
              <a:t>+145</a:t>
            </a:r>
            <a:endParaRPr lang="en-AU" sz="3200" dirty="0"/>
          </a:p>
        </p:txBody>
      </p:sp>
      <p:sp>
        <p:nvSpPr>
          <p:cNvPr id="70" name="TextBox 69"/>
          <p:cNvSpPr txBox="1"/>
          <p:nvPr/>
        </p:nvSpPr>
        <p:spPr>
          <a:xfrm>
            <a:off x="8179427" y="2668056"/>
            <a:ext cx="1050707" cy="584775"/>
          </a:xfrm>
          <a:prstGeom prst="rect">
            <a:avLst/>
          </a:prstGeom>
          <a:noFill/>
        </p:spPr>
        <p:txBody>
          <a:bodyPr wrap="square" rtlCol="0">
            <a:spAutoFit/>
          </a:bodyPr>
          <a:lstStyle/>
          <a:p>
            <a:r>
              <a:rPr lang="en-AU" sz="3200" dirty="0" smtClean="0"/>
              <a:t>≤235</a:t>
            </a:r>
            <a:endParaRPr lang="en-AU" sz="3200" dirty="0"/>
          </a:p>
        </p:txBody>
      </p:sp>
    </p:spTree>
    <p:extLst>
      <p:ext uri="{BB962C8B-B14F-4D97-AF65-F5344CB8AC3E}">
        <p14:creationId xmlns:p14="http://schemas.microsoft.com/office/powerpoint/2010/main" val="23883700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Image result for bread slic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a:off x="469036" y="4294610"/>
            <a:ext cx="558800" cy="613027"/>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Image result for ham"/>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06957" y="4311008"/>
            <a:ext cx="631825" cy="631825"/>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Image result for chees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431047" y="4344054"/>
            <a:ext cx="626346" cy="565732"/>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Image result for chees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213251" y="4046364"/>
            <a:ext cx="1174023" cy="1174023"/>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Image result for lettuce"/>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420483" y="4215757"/>
            <a:ext cx="822325" cy="822325"/>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descr="Image result for mayonaise"/>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133920" y="4116288"/>
            <a:ext cx="1241425" cy="921794"/>
          </a:xfrm>
          <a:prstGeom prst="rect">
            <a:avLst/>
          </a:prstGeom>
          <a:noFill/>
          <a:extLst>
            <a:ext uri="{909E8E84-426E-40DD-AFC4-6F175D3DCCD1}">
              <a14:hiddenFill xmlns:a14="http://schemas.microsoft.com/office/drawing/2010/main">
                <a:solidFill>
                  <a:srgbClr val="FFFFFF"/>
                </a:solidFill>
              </a14:hiddenFill>
            </a:ext>
          </a:extLst>
        </p:spPr>
      </p:pic>
      <p:pic>
        <p:nvPicPr>
          <p:cNvPr id="3086" name="Picture 14" descr="Image result for tomato"/>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411159" y="4191422"/>
            <a:ext cx="771525" cy="771525"/>
          </a:xfrm>
          <a:prstGeom prst="rect">
            <a:avLst/>
          </a:prstGeom>
          <a:noFill/>
          <a:extLst>
            <a:ext uri="{909E8E84-426E-40DD-AFC4-6F175D3DCCD1}">
              <a14:hiddenFill xmlns:a14="http://schemas.microsoft.com/office/drawing/2010/main">
                <a:solidFill>
                  <a:srgbClr val="FFFFFF"/>
                </a:solidFill>
              </a14:hiddenFill>
            </a:ext>
          </a:extLst>
        </p:spPr>
      </p:pic>
      <p:pic>
        <p:nvPicPr>
          <p:cNvPr id="3088" name="Picture 16" descr="Image result for sprouts"/>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218498" y="4120750"/>
            <a:ext cx="860425" cy="86042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3271" y="23255"/>
            <a:ext cx="2807372" cy="584775"/>
          </a:xfrm>
          <a:prstGeom prst="rect">
            <a:avLst/>
          </a:prstGeom>
          <a:noFill/>
        </p:spPr>
        <p:txBody>
          <a:bodyPr wrap="none" rtlCol="0">
            <a:spAutoFit/>
          </a:bodyPr>
          <a:lstStyle/>
          <a:p>
            <a:r>
              <a:rPr lang="en-AU" sz="3200" dirty="0" smtClean="0"/>
              <a:t>Maximize taste:</a:t>
            </a:r>
            <a:endParaRPr lang="en-AU" sz="3200" dirty="0"/>
          </a:p>
        </p:txBody>
      </p:sp>
      <p:sp>
        <p:nvSpPr>
          <p:cNvPr id="54" name="TextBox 53"/>
          <p:cNvSpPr txBox="1"/>
          <p:nvPr/>
        </p:nvSpPr>
        <p:spPr>
          <a:xfrm>
            <a:off x="19659" y="3171461"/>
            <a:ext cx="6092373" cy="584775"/>
          </a:xfrm>
          <a:prstGeom prst="rect">
            <a:avLst/>
          </a:prstGeom>
          <a:noFill/>
        </p:spPr>
        <p:txBody>
          <a:bodyPr wrap="none" rtlCol="0">
            <a:spAutoFit/>
          </a:bodyPr>
          <a:lstStyle/>
          <a:p>
            <a:r>
              <a:rPr lang="en-AU" sz="3200" dirty="0" smtClean="0"/>
              <a:t>Constraint 3: </a:t>
            </a:r>
            <a:r>
              <a:rPr lang="en-AU" sz="3200" dirty="0"/>
              <a:t>budget (</a:t>
            </a:r>
            <a:r>
              <a:rPr lang="en-AU" sz="3200" dirty="0" smtClean="0"/>
              <a:t>€ per serving)</a:t>
            </a:r>
            <a:endParaRPr lang="en-AU" sz="3200" dirty="0"/>
          </a:p>
        </p:txBody>
      </p:sp>
      <p:sp>
        <p:nvSpPr>
          <p:cNvPr id="64" name="TextBox 63"/>
          <p:cNvSpPr txBox="1"/>
          <p:nvPr/>
        </p:nvSpPr>
        <p:spPr>
          <a:xfrm>
            <a:off x="22746" y="1075075"/>
            <a:ext cx="5595250" cy="584775"/>
          </a:xfrm>
          <a:prstGeom prst="rect">
            <a:avLst/>
          </a:prstGeom>
          <a:noFill/>
        </p:spPr>
        <p:txBody>
          <a:bodyPr wrap="none" rtlCol="0">
            <a:spAutoFit/>
          </a:bodyPr>
          <a:lstStyle/>
          <a:p>
            <a:r>
              <a:rPr lang="en-AU" sz="3200" dirty="0" smtClean="0"/>
              <a:t>Constraint 1: must 2 bread slices</a:t>
            </a:r>
            <a:endParaRPr lang="en-AU" sz="3200" dirty="0"/>
          </a:p>
        </p:txBody>
      </p:sp>
      <p:sp>
        <p:nvSpPr>
          <p:cNvPr id="14" name="TextBox 13"/>
          <p:cNvSpPr txBox="1"/>
          <p:nvPr/>
        </p:nvSpPr>
        <p:spPr>
          <a:xfrm>
            <a:off x="8206162" y="1659850"/>
            <a:ext cx="1050707" cy="584775"/>
          </a:xfrm>
          <a:prstGeom prst="rect">
            <a:avLst/>
          </a:prstGeom>
          <a:noFill/>
        </p:spPr>
        <p:txBody>
          <a:bodyPr wrap="square" rtlCol="0">
            <a:spAutoFit/>
          </a:bodyPr>
          <a:lstStyle/>
          <a:p>
            <a:r>
              <a:rPr lang="en-AU" sz="3200" dirty="0" smtClean="0"/>
              <a:t>=1</a:t>
            </a:r>
            <a:endParaRPr lang="en-AU" sz="3200" dirty="0"/>
          </a:p>
        </p:txBody>
      </p:sp>
      <p:cxnSp>
        <p:nvCxnSpPr>
          <p:cNvPr id="24" name="Straight Connector 23"/>
          <p:cNvCxnSpPr/>
          <p:nvPr/>
        </p:nvCxnSpPr>
        <p:spPr>
          <a:xfrm flipV="1">
            <a:off x="8158539" y="1367462"/>
            <a:ext cx="0" cy="286554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1875" y="2118250"/>
            <a:ext cx="6203558" cy="584775"/>
          </a:xfrm>
          <a:prstGeom prst="rect">
            <a:avLst/>
          </a:prstGeom>
          <a:noFill/>
        </p:spPr>
        <p:txBody>
          <a:bodyPr wrap="none" rtlCol="0">
            <a:spAutoFit/>
          </a:bodyPr>
          <a:lstStyle/>
          <a:p>
            <a:r>
              <a:rPr lang="en-AU" sz="3200" dirty="0" smtClean="0"/>
              <a:t>Constraint 2: calories (C per serving)</a:t>
            </a:r>
            <a:endParaRPr lang="en-AU" sz="3200" dirty="0"/>
          </a:p>
        </p:txBody>
      </p:sp>
      <p:sp>
        <p:nvSpPr>
          <p:cNvPr id="9" name="TextBox 8"/>
          <p:cNvSpPr txBox="1"/>
          <p:nvPr/>
        </p:nvSpPr>
        <p:spPr>
          <a:xfrm>
            <a:off x="417416" y="616676"/>
            <a:ext cx="598241" cy="584775"/>
          </a:xfrm>
          <a:prstGeom prst="rect">
            <a:avLst/>
          </a:prstGeom>
          <a:noFill/>
        </p:spPr>
        <p:txBody>
          <a:bodyPr wrap="none" rtlCol="0">
            <a:spAutoFit/>
          </a:bodyPr>
          <a:lstStyle/>
          <a:p>
            <a:r>
              <a:rPr lang="en-AU" sz="3200" dirty="0" smtClean="0"/>
              <a:t>+1</a:t>
            </a:r>
            <a:endParaRPr lang="en-AU" sz="3200" dirty="0"/>
          </a:p>
        </p:txBody>
      </p:sp>
      <p:sp>
        <p:nvSpPr>
          <p:cNvPr id="56" name="TextBox 55"/>
          <p:cNvSpPr txBox="1"/>
          <p:nvPr/>
        </p:nvSpPr>
        <p:spPr>
          <a:xfrm>
            <a:off x="156928" y="3678422"/>
            <a:ext cx="1119217" cy="584775"/>
          </a:xfrm>
          <a:prstGeom prst="rect">
            <a:avLst/>
          </a:prstGeom>
          <a:noFill/>
        </p:spPr>
        <p:txBody>
          <a:bodyPr wrap="none" rtlCol="0">
            <a:spAutoFit/>
          </a:bodyPr>
          <a:lstStyle/>
          <a:p>
            <a:r>
              <a:rPr lang="en-AU" sz="3200" dirty="0" smtClean="0"/>
              <a:t>+0.21</a:t>
            </a:r>
            <a:endParaRPr lang="en-AU" sz="3200" dirty="0"/>
          </a:p>
        </p:txBody>
      </p:sp>
      <p:sp>
        <p:nvSpPr>
          <p:cNvPr id="46" name="TextBox 45"/>
          <p:cNvSpPr txBox="1"/>
          <p:nvPr/>
        </p:nvSpPr>
        <p:spPr>
          <a:xfrm>
            <a:off x="417416" y="1645240"/>
            <a:ext cx="598241" cy="584775"/>
          </a:xfrm>
          <a:prstGeom prst="rect">
            <a:avLst/>
          </a:prstGeom>
          <a:noFill/>
        </p:spPr>
        <p:txBody>
          <a:bodyPr wrap="none" rtlCol="0">
            <a:spAutoFit/>
          </a:bodyPr>
          <a:lstStyle/>
          <a:p>
            <a:r>
              <a:rPr lang="en-AU" sz="3200" dirty="0" smtClean="0"/>
              <a:t>+1</a:t>
            </a:r>
            <a:endParaRPr lang="en-AU" sz="3200" dirty="0"/>
          </a:p>
        </p:txBody>
      </p:sp>
      <p:sp>
        <p:nvSpPr>
          <p:cNvPr id="71" name="TextBox 70"/>
          <p:cNvSpPr txBox="1"/>
          <p:nvPr/>
        </p:nvSpPr>
        <p:spPr>
          <a:xfrm>
            <a:off x="313221" y="2661104"/>
            <a:ext cx="806631" cy="584775"/>
          </a:xfrm>
          <a:prstGeom prst="rect">
            <a:avLst/>
          </a:prstGeom>
          <a:noFill/>
        </p:spPr>
        <p:txBody>
          <a:bodyPr wrap="none" rtlCol="0">
            <a:spAutoFit/>
          </a:bodyPr>
          <a:lstStyle/>
          <a:p>
            <a:r>
              <a:rPr lang="en-AU" sz="3200" dirty="0" smtClean="0"/>
              <a:t>+70</a:t>
            </a:r>
            <a:endParaRPr lang="en-AU" sz="3200" dirty="0"/>
          </a:p>
        </p:txBody>
      </p:sp>
      <p:sp>
        <p:nvSpPr>
          <p:cNvPr id="26" name="TextBox 25"/>
          <p:cNvSpPr txBox="1"/>
          <p:nvPr/>
        </p:nvSpPr>
        <p:spPr>
          <a:xfrm>
            <a:off x="2211161" y="616676"/>
            <a:ext cx="806631" cy="584775"/>
          </a:xfrm>
          <a:prstGeom prst="rect">
            <a:avLst/>
          </a:prstGeom>
          <a:noFill/>
        </p:spPr>
        <p:txBody>
          <a:bodyPr wrap="none" rtlCol="0">
            <a:spAutoFit/>
          </a:bodyPr>
          <a:lstStyle/>
          <a:p>
            <a:r>
              <a:rPr lang="en-AU" sz="3200" dirty="0" smtClean="0"/>
              <a:t>+20</a:t>
            </a:r>
            <a:endParaRPr lang="en-AU" sz="3200" dirty="0"/>
          </a:p>
        </p:txBody>
      </p:sp>
      <p:sp>
        <p:nvSpPr>
          <p:cNvPr id="57" name="TextBox 56"/>
          <p:cNvSpPr txBox="1"/>
          <p:nvPr/>
        </p:nvSpPr>
        <p:spPr>
          <a:xfrm>
            <a:off x="2054868" y="3678422"/>
            <a:ext cx="1119217" cy="584775"/>
          </a:xfrm>
          <a:prstGeom prst="rect">
            <a:avLst/>
          </a:prstGeom>
          <a:noFill/>
        </p:spPr>
        <p:txBody>
          <a:bodyPr wrap="none" rtlCol="0">
            <a:spAutoFit/>
          </a:bodyPr>
          <a:lstStyle/>
          <a:p>
            <a:r>
              <a:rPr lang="en-AU" sz="3200" dirty="0" smtClean="0"/>
              <a:t>+0.12</a:t>
            </a:r>
            <a:endParaRPr lang="en-AU" sz="3200" dirty="0"/>
          </a:p>
        </p:txBody>
      </p:sp>
      <p:sp>
        <p:nvSpPr>
          <p:cNvPr id="47" name="TextBox 46"/>
          <p:cNvSpPr txBox="1"/>
          <p:nvPr/>
        </p:nvSpPr>
        <p:spPr>
          <a:xfrm>
            <a:off x="2315356" y="1645240"/>
            <a:ext cx="598241" cy="584775"/>
          </a:xfrm>
          <a:prstGeom prst="rect">
            <a:avLst/>
          </a:prstGeom>
          <a:noFill/>
        </p:spPr>
        <p:txBody>
          <a:bodyPr wrap="none" rtlCol="0">
            <a:spAutoFit/>
          </a:bodyPr>
          <a:lstStyle/>
          <a:p>
            <a:r>
              <a:rPr lang="en-AU" sz="3200" dirty="0" smtClean="0"/>
              <a:t>+0</a:t>
            </a:r>
            <a:endParaRPr lang="en-AU" sz="3200" dirty="0"/>
          </a:p>
        </p:txBody>
      </p:sp>
      <p:sp>
        <p:nvSpPr>
          <p:cNvPr id="72" name="TextBox 71"/>
          <p:cNvSpPr txBox="1"/>
          <p:nvPr/>
        </p:nvSpPr>
        <p:spPr>
          <a:xfrm>
            <a:off x="2106966" y="2661104"/>
            <a:ext cx="1015021" cy="584775"/>
          </a:xfrm>
          <a:prstGeom prst="rect">
            <a:avLst/>
          </a:prstGeom>
          <a:noFill/>
        </p:spPr>
        <p:txBody>
          <a:bodyPr wrap="none" rtlCol="0">
            <a:spAutoFit/>
          </a:bodyPr>
          <a:lstStyle/>
          <a:p>
            <a:r>
              <a:rPr lang="en-AU" sz="3200" dirty="0" smtClean="0"/>
              <a:t>+380</a:t>
            </a:r>
            <a:endParaRPr lang="en-AU" sz="3200" dirty="0"/>
          </a:p>
        </p:txBody>
      </p:sp>
      <p:sp>
        <p:nvSpPr>
          <p:cNvPr id="27" name="TextBox 26"/>
          <p:cNvSpPr txBox="1"/>
          <p:nvPr/>
        </p:nvSpPr>
        <p:spPr>
          <a:xfrm>
            <a:off x="3212229" y="616676"/>
            <a:ext cx="806631" cy="584775"/>
          </a:xfrm>
          <a:prstGeom prst="rect">
            <a:avLst/>
          </a:prstGeom>
          <a:noFill/>
        </p:spPr>
        <p:txBody>
          <a:bodyPr wrap="none" rtlCol="0">
            <a:spAutoFit/>
          </a:bodyPr>
          <a:lstStyle/>
          <a:p>
            <a:r>
              <a:rPr lang="en-AU" sz="3200" dirty="0" smtClean="0"/>
              <a:t>+40</a:t>
            </a:r>
            <a:endParaRPr lang="en-AU" sz="3200" dirty="0"/>
          </a:p>
        </p:txBody>
      </p:sp>
      <p:sp>
        <p:nvSpPr>
          <p:cNvPr id="58" name="TextBox 57"/>
          <p:cNvSpPr txBox="1"/>
          <p:nvPr/>
        </p:nvSpPr>
        <p:spPr>
          <a:xfrm>
            <a:off x="3055936" y="3678422"/>
            <a:ext cx="1119217" cy="584775"/>
          </a:xfrm>
          <a:prstGeom prst="rect">
            <a:avLst/>
          </a:prstGeom>
          <a:noFill/>
        </p:spPr>
        <p:txBody>
          <a:bodyPr wrap="none" rtlCol="0">
            <a:spAutoFit/>
          </a:bodyPr>
          <a:lstStyle/>
          <a:p>
            <a:r>
              <a:rPr lang="en-AU" sz="3200" dirty="0" smtClean="0"/>
              <a:t>+0.84</a:t>
            </a:r>
            <a:endParaRPr lang="en-AU" sz="3200" dirty="0"/>
          </a:p>
        </p:txBody>
      </p:sp>
      <p:sp>
        <p:nvSpPr>
          <p:cNvPr id="48" name="TextBox 47"/>
          <p:cNvSpPr txBox="1"/>
          <p:nvPr/>
        </p:nvSpPr>
        <p:spPr>
          <a:xfrm>
            <a:off x="3316424" y="1645240"/>
            <a:ext cx="598241" cy="584775"/>
          </a:xfrm>
          <a:prstGeom prst="rect">
            <a:avLst/>
          </a:prstGeom>
          <a:noFill/>
        </p:spPr>
        <p:txBody>
          <a:bodyPr wrap="none" rtlCol="0">
            <a:spAutoFit/>
          </a:bodyPr>
          <a:lstStyle/>
          <a:p>
            <a:r>
              <a:rPr lang="en-AU" sz="3200" dirty="0" smtClean="0"/>
              <a:t>+0</a:t>
            </a:r>
            <a:endParaRPr lang="en-AU" sz="3200" dirty="0"/>
          </a:p>
        </p:txBody>
      </p:sp>
      <p:sp>
        <p:nvSpPr>
          <p:cNvPr id="73" name="TextBox 72"/>
          <p:cNvSpPr txBox="1"/>
          <p:nvPr/>
        </p:nvSpPr>
        <p:spPr>
          <a:xfrm>
            <a:off x="3108034" y="2661104"/>
            <a:ext cx="1015021" cy="584775"/>
          </a:xfrm>
          <a:prstGeom prst="rect">
            <a:avLst/>
          </a:prstGeom>
          <a:noFill/>
        </p:spPr>
        <p:txBody>
          <a:bodyPr wrap="none" rtlCol="0">
            <a:spAutoFit/>
          </a:bodyPr>
          <a:lstStyle/>
          <a:p>
            <a:r>
              <a:rPr lang="en-AU" sz="3200" dirty="0" smtClean="0"/>
              <a:t>+299</a:t>
            </a:r>
            <a:endParaRPr lang="en-AU" sz="3200" dirty="0"/>
          </a:p>
        </p:txBody>
      </p:sp>
      <p:sp>
        <p:nvSpPr>
          <p:cNvPr id="28" name="TextBox 27"/>
          <p:cNvSpPr txBox="1"/>
          <p:nvPr/>
        </p:nvSpPr>
        <p:spPr>
          <a:xfrm>
            <a:off x="4317492" y="616676"/>
            <a:ext cx="598241" cy="584775"/>
          </a:xfrm>
          <a:prstGeom prst="rect">
            <a:avLst/>
          </a:prstGeom>
          <a:noFill/>
        </p:spPr>
        <p:txBody>
          <a:bodyPr wrap="none" rtlCol="0">
            <a:spAutoFit/>
          </a:bodyPr>
          <a:lstStyle/>
          <a:p>
            <a:r>
              <a:rPr lang="en-AU" sz="3200" dirty="0"/>
              <a:t>+</a:t>
            </a:r>
            <a:r>
              <a:rPr lang="en-AU" sz="3200" dirty="0" smtClean="0"/>
              <a:t>3</a:t>
            </a:r>
            <a:endParaRPr lang="en-AU" sz="3200" dirty="0"/>
          </a:p>
        </p:txBody>
      </p:sp>
      <p:sp>
        <p:nvSpPr>
          <p:cNvPr id="59" name="TextBox 58"/>
          <p:cNvSpPr txBox="1"/>
          <p:nvPr/>
        </p:nvSpPr>
        <p:spPr>
          <a:xfrm>
            <a:off x="4057004" y="3678422"/>
            <a:ext cx="1119217" cy="584775"/>
          </a:xfrm>
          <a:prstGeom prst="rect">
            <a:avLst/>
          </a:prstGeom>
          <a:noFill/>
        </p:spPr>
        <p:txBody>
          <a:bodyPr wrap="none" rtlCol="0">
            <a:spAutoFit/>
          </a:bodyPr>
          <a:lstStyle/>
          <a:p>
            <a:r>
              <a:rPr lang="en-AU" sz="3200" dirty="0" smtClean="0"/>
              <a:t>+0.04</a:t>
            </a:r>
            <a:endParaRPr lang="en-AU" sz="3200" dirty="0"/>
          </a:p>
        </p:txBody>
      </p:sp>
      <p:sp>
        <p:nvSpPr>
          <p:cNvPr id="49" name="TextBox 48"/>
          <p:cNvSpPr txBox="1"/>
          <p:nvPr/>
        </p:nvSpPr>
        <p:spPr>
          <a:xfrm>
            <a:off x="4317492" y="1645240"/>
            <a:ext cx="598241" cy="584775"/>
          </a:xfrm>
          <a:prstGeom prst="rect">
            <a:avLst/>
          </a:prstGeom>
          <a:noFill/>
        </p:spPr>
        <p:txBody>
          <a:bodyPr wrap="none" rtlCol="0">
            <a:spAutoFit/>
          </a:bodyPr>
          <a:lstStyle/>
          <a:p>
            <a:r>
              <a:rPr lang="en-AU" sz="3200" dirty="0" smtClean="0"/>
              <a:t>+0</a:t>
            </a:r>
            <a:endParaRPr lang="en-AU" sz="3200" dirty="0"/>
          </a:p>
        </p:txBody>
      </p:sp>
      <p:sp>
        <p:nvSpPr>
          <p:cNvPr id="74" name="TextBox 73"/>
          <p:cNvSpPr txBox="1"/>
          <p:nvPr/>
        </p:nvSpPr>
        <p:spPr>
          <a:xfrm>
            <a:off x="4213297" y="2661104"/>
            <a:ext cx="806631" cy="584775"/>
          </a:xfrm>
          <a:prstGeom prst="rect">
            <a:avLst/>
          </a:prstGeom>
          <a:noFill/>
        </p:spPr>
        <p:txBody>
          <a:bodyPr wrap="none" rtlCol="0">
            <a:spAutoFit/>
          </a:bodyPr>
          <a:lstStyle/>
          <a:p>
            <a:r>
              <a:rPr lang="en-AU" sz="3200" dirty="0" smtClean="0"/>
              <a:t>+15</a:t>
            </a:r>
            <a:endParaRPr lang="en-AU" sz="3200" dirty="0"/>
          </a:p>
        </p:txBody>
      </p:sp>
      <p:sp>
        <p:nvSpPr>
          <p:cNvPr id="29" name="TextBox 28"/>
          <p:cNvSpPr txBox="1"/>
          <p:nvPr/>
        </p:nvSpPr>
        <p:spPr>
          <a:xfrm>
            <a:off x="5318560" y="616676"/>
            <a:ext cx="598241" cy="584775"/>
          </a:xfrm>
          <a:prstGeom prst="rect">
            <a:avLst/>
          </a:prstGeom>
          <a:noFill/>
        </p:spPr>
        <p:txBody>
          <a:bodyPr wrap="none" rtlCol="0">
            <a:spAutoFit/>
          </a:bodyPr>
          <a:lstStyle/>
          <a:p>
            <a:r>
              <a:rPr lang="en-AU" sz="3200" dirty="0" smtClean="0"/>
              <a:t>+1</a:t>
            </a:r>
            <a:endParaRPr lang="en-AU" sz="3200" dirty="0"/>
          </a:p>
        </p:txBody>
      </p:sp>
      <p:sp>
        <p:nvSpPr>
          <p:cNvPr id="60" name="TextBox 59"/>
          <p:cNvSpPr txBox="1"/>
          <p:nvPr/>
        </p:nvSpPr>
        <p:spPr>
          <a:xfrm>
            <a:off x="5058072" y="3678422"/>
            <a:ext cx="1119217" cy="584775"/>
          </a:xfrm>
          <a:prstGeom prst="rect">
            <a:avLst/>
          </a:prstGeom>
          <a:noFill/>
        </p:spPr>
        <p:txBody>
          <a:bodyPr wrap="none" rtlCol="0">
            <a:spAutoFit/>
          </a:bodyPr>
          <a:lstStyle/>
          <a:p>
            <a:r>
              <a:rPr lang="en-AU" sz="3200" dirty="0" smtClean="0"/>
              <a:t>+0.04</a:t>
            </a:r>
            <a:endParaRPr lang="en-AU" sz="3200" dirty="0"/>
          </a:p>
        </p:txBody>
      </p:sp>
      <p:sp>
        <p:nvSpPr>
          <p:cNvPr id="50" name="TextBox 49"/>
          <p:cNvSpPr txBox="1"/>
          <p:nvPr/>
        </p:nvSpPr>
        <p:spPr>
          <a:xfrm>
            <a:off x="5318560" y="1645240"/>
            <a:ext cx="598241" cy="584775"/>
          </a:xfrm>
          <a:prstGeom prst="rect">
            <a:avLst/>
          </a:prstGeom>
          <a:noFill/>
        </p:spPr>
        <p:txBody>
          <a:bodyPr wrap="none" rtlCol="0">
            <a:spAutoFit/>
          </a:bodyPr>
          <a:lstStyle/>
          <a:p>
            <a:r>
              <a:rPr lang="en-AU" sz="3200" dirty="0" smtClean="0"/>
              <a:t>+0</a:t>
            </a:r>
            <a:endParaRPr lang="en-AU" sz="3200" dirty="0"/>
          </a:p>
        </p:txBody>
      </p:sp>
      <p:sp>
        <p:nvSpPr>
          <p:cNvPr id="75" name="TextBox 74"/>
          <p:cNvSpPr txBox="1"/>
          <p:nvPr/>
        </p:nvSpPr>
        <p:spPr>
          <a:xfrm>
            <a:off x="5110170" y="2661104"/>
            <a:ext cx="1015021" cy="584775"/>
          </a:xfrm>
          <a:prstGeom prst="rect">
            <a:avLst/>
          </a:prstGeom>
          <a:noFill/>
        </p:spPr>
        <p:txBody>
          <a:bodyPr wrap="none" rtlCol="0">
            <a:spAutoFit/>
          </a:bodyPr>
          <a:lstStyle/>
          <a:p>
            <a:r>
              <a:rPr lang="en-AU" sz="3200" dirty="0" smtClean="0"/>
              <a:t>+680</a:t>
            </a:r>
            <a:endParaRPr lang="en-AU" sz="3200" dirty="0"/>
          </a:p>
        </p:txBody>
      </p:sp>
      <p:sp>
        <p:nvSpPr>
          <p:cNvPr id="30" name="TextBox 29"/>
          <p:cNvSpPr txBox="1"/>
          <p:nvPr/>
        </p:nvSpPr>
        <p:spPr>
          <a:xfrm>
            <a:off x="7360773" y="616676"/>
            <a:ext cx="518091" cy="584775"/>
          </a:xfrm>
          <a:prstGeom prst="rect">
            <a:avLst/>
          </a:prstGeom>
          <a:noFill/>
        </p:spPr>
        <p:txBody>
          <a:bodyPr wrap="none" rtlCol="0">
            <a:spAutoFit/>
          </a:bodyPr>
          <a:lstStyle/>
          <a:p>
            <a:r>
              <a:rPr lang="en-AU" sz="3200" dirty="0" smtClean="0"/>
              <a:t>-1</a:t>
            </a:r>
            <a:endParaRPr lang="en-AU" sz="3200" dirty="0"/>
          </a:p>
        </p:txBody>
      </p:sp>
      <p:sp>
        <p:nvSpPr>
          <p:cNvPr id="61" name="TextBox 60"/>
          <p:cNvSpPr txBox="1"/>
          <p:nvPr/>
        </p:nvSpPr>
        <p:spPr>
          <a:xfrm>
            <a:off x="7060210" y="3678422"/>
            <a:ext cx="1119217" cy="584775"/>
          </a:xfrm>
          <a:prstGeom prst="rect">
            <a:avLst/>
          </a:prstGeom>
          <a:noFill/>
        </p:spPr>
        <p:txBody>
          <a:bodyPr wrap="none" rtlCol="0">
            <a:spAutoFit/>
          </a:bodyPr>
          <a:lstStyle/>
          <a:p>
            <a:r>
              <a:rPr lang="en-AU" sz="3200" dirty="0" smtClean="0"/>
              <a:t>+0.07</a:t>
            </a:r>
            <a:endParaRPr lang="en-AU" sz="3200" dirty="0"/>
          </a:p>
        </p:txBody>
      </p:sp>
      <p:sp>
        <p:nvSpPr>
          <p:cNvPr id="51" name="TextBox 50"/>
          <p:cNvSpPr txBox="1"/>
          <p:nvPr/>
        </p:nvSpPr>
        <p:spPr>
          <a:xfrm>
            <a:off x="7320698" y="1645240"/>
            <a:ext cx="598241" cy="584775"/>
          </a:xfrm>
          <a:prstGeom prst="rect">
            <a:avLst/>
          </a:prstGeom>
          <a:noFill/>
        </p:spPr>
        <p:txBody>
          <a:bodyPr wrap="none" rtlCol="0">
            <a:spAutoFit/>
          </a:bodyPr>
          <a:lstStyle/>
          <a:p>
            <a:r>
              <a:rPr lang="en-AU" sz="3200" dirty="0" smtClean="0"/>
              <a:t>+0</a:t>
            </a:r>
            <a:endParaRPr lang="en-AU" sz="3200" dirty="0"/>
          </a:p>
        </p:txBody>
      </p:sp>
      <p:sp>
        <p:nvSpPr>
          <p:cNvPr id="76" name="TextBox 75"/>
          <p:cNvSpPr txBox="1"/>
          <p:nvPr/>
        </p:nvSpPr>
        <p:spPr>
          <a:xfrm>
            <a:off x="7319095" y="2661104"/>
            <a:ext cx="601447" cy="584775"/>
          </a:xfrm>
          <a:prstGeom prst="rect">
            <a:avLst/>
          </a:prstGeom>
          <a:noFill/>
        </p:spPr>
        <p:txBody>
          <a:bodyPr wrap="none" rtlCol="0">
            <a:spAutoFit/>
          </a:bodyPr>
          <a:lstStyle/>
          <a:p>
            <a:r>
              <a:rPr lang="en-AU" sz="3200" dirty="0" smtClean="0"/>
              <a:t>43</a:t>
            </a:r>
            <a:endParaRPr lang="en-AU" sz="3200" dirty="0"/>
          </a:p>
        </p:txBody>
      </p:sp>
      <p:sp>
        <p:nvSpPr>
          <p:cNvPr id="31" name="TextBox 30"/>
          <p:cNvSpPr txBox="1"/>
          <p:nvPr/>
        </p:nvSpPr>
        <p:spPr>
          <a:xfrm>
            <a:off x="6319628" y="616676"/>
            <a:ext cx="598241" cy="584775"/>
          </a:xfrm>
          <a:prstGeom prst="rect">
            <a:avLst/>
          </a:prstGeom>
          <a:noFill/>
        </p:spPr>
        <p:txBody>
          <a:bodyPr wrap="none" rtlCol="0">
            <a:spAutoFit/>
          </a:bodyPr>
          <a:lstStyle/>
          <a:p>
            <a:r>
              <a:rPr lang="en-AU" sz="3200" dirty="0" smtClean="0"/>
              <a:t>+8</a:t>
            </a:r>
            <a:endParaRPr lang="en-AU" sz="3200" dirty="0"/>
          </a:p>
        </p:txBody>
      </p:sp>
      <p:sp>
        <p:nvSpPr>
          <p:cNvPr id="62" name="TextBox 61"/>
          <p:cNvSpPr txBox="1"/>
          <p:nvPr/>
        </p:nvSpPr>
        <p:spPr>
          <a:xfrm>
            <a:off x="6059140" y="3678422"/>
            <a:ext cx="1119217" cy="584775"/>
          </a:xfrm>
          <a:prstGeom prst="rect">
            <a:avLst/>
          </a:prstGeom>
          <a:noFill/>
        </p:spPr>
        <p:txBody>
          <a:bodyPr wrap="none" rtlCol="0">
            <a:spAutoFit/>
          </a:bodyPr>
          <a:lstStyle/>
          <a:p>
            <a:r>
              <a:rPr lang="en-AU" sz="3200" dirty="0" smtClean="0"/>
              <a:t>+0.08</a:t>
            </a:r>
            <a:endParaRPr lang="en-AU" sz="3200" dirty="0"/>
          </a:p>
        </p:txBody>
      </p:sp>
      <p:sp>
        <p:nvSpPr>
          <p:cNvPr id="52" name="TextBox 51"/>
          <p:cNvSpPr txBox="1"/>
          <p:nvPr/>
        </p:nvSpPr>
        <p:spPr>
          <a:xfrm>
            <a:off x="6319628" y="1645240"/>
            <a:ext cx="598241" cy="584775"/>
          </a:xfrm>
          <a:prstGeom prst="rect">
            <a:avLst/>
          </a:prstGeom>
          <a:noFill/>
        </p:spPr>
        <p:txBody>
          <a:bodyPr wrap="none" rtlCol="0">
            <a:spAutoFit/>
          </a:bodyPr>
          <a:lstStyle/>
          <a:p>
            <a:r>
              <a:rPr lang="en-AU" sz="3200" dirty="0" smtClean="0"/>
              <a:t>+0</a:t>
            </a:r>
            <a:endParaRPr lang="en-AU" sz="3200" dirty="0"/>
          </a:p>
        </p:txBody>
      </p:sp>
      <p:sp>
        <p:nvSpPr>
          <p:cNvPr id="77" name="TextBox 76"/>
          <p:cNvSpPr txBox="1"/>
          <p:nvPr/>
        </p:nvSpPr>
        <p:spPr>
          <a:xfrm>
            <a:off x="6215433" y="2661104"/>
            <a:ext cx="806631" cy="584775"/>
          </a:xfrm>
          <a:prstGeom prst="rect">
            <a:avLst/>
          </a:prstGeom>
          <a:noFill/>
        </p:spPr>
        <p:txBody>
          <a:bodyPr wrap="none" rtlCol="0">
            <a:spAutoFit/>
          </a:bodyPr>
          <a:lstStyle/>
          <a:p>
            <a:r>
              <a:rPr lang="en-AU" sz="3200" dirty="0" smtClean="0"/>
              <a:t>+24</a:t>
            </a:r>
            <a:endParaRPr lang="en-AU" sz="3200" dirty="0"/>
          </a:p>
        </p:txBody>
      </p:sp>
      <p:sp>
        <p:nvSpPr>
          <p:cNvPr id="32" name="TextBox 31"/>
          <p:cNvSpPr txBox="1"/>
          <p:nvPr/>
        </p:nvSpPr>
        <p:spPr>
          <a:xfrm>
            <a:off x="1262191" y="616676"/>
            <a:ext cx="806631" cy="584775"/>
          </a:xfrm>
          <a:prstGeom prst="rect">
            <a:avLst/>
          </a:prstGeom>
          <a:noFill/>
        </p:spPr>
        <p:txBody>
          <a:bodyPr wrap="none" rtlCol="0">
            <a:spAutoFit/>
          </a:bodyPr>
          <a:lstStyle/>
          <a:p>
            <a:r>
              <a:rPr lang="en-AU" sz="3200" dirty="0" smtClean="0"/>
              <a:t>+50</a:t>
            </a:r>
            <a:endParaRPr lang="en-AU" sz="3200" dirty="0"/>
          </a:p>
        </p:txBody>
      </p:sp>
      <p:sp>
        <p:nvSpPr>
          <p:cNvPr id="63" name="TextBox 62"/>
          <p:cNvSpPr txBox="1"/>
          <p:nvPr/>
        </p:nvSpPr>
        <p:spPr>
          <a:xfrm>
            <a:off x="1210093" y="3678422"/>
            <a:ext cx="910827" cy="584775"/>
          </a:xfrm>
          <a:prstGeom prst="rect">
            <a:avLst/>
          </a:prstGeom>
          <a:noFill/>
        </p:spPr>
        <p:txBody>
          <a:bodyPr wrap="none" rtlCol="0">
            <a:spAutoFit/>
          </a:bodyPr>
          <a:lstStyle/>
          <a:p>
            <a:r>
              <a:rPr lang="en-AU" sz="3200" dirty="0" smtClean="0"/>
              <a:t>+2.5</a:t>
            </a:r>
            <a:endParaRPr lang="en-AU" sz="3200" dirty="0"/>
          </a:p>
        </p:txBody>
      </p:sp>
      <p:sp>
        <p:nvSpPr>
          <p:cNvPr id="53" name="TextBox 52"/>
          <p:cNvSpPr txBox="1"/>
          <p:nvPr/>
        </p:nvSpPr>
        <p:spPr>
          <a:xfrm>
            <a:off x="1366386" y="1645240"/>
            <a:ext cx="598241" cy="584775"/>
          </a:xfrm>
          <a:prstGeom prst="rect">
            <a:avLst/>
          </a:prstGeom>
          <a:noFill/>
        </p:spPr>
        <p:txBody>
          <a:bodyPr wrap="none" rtlCol="0">
            <a:spAutoFit/>
          </a:bodyPr>
          <a:lstStyle/>
          <a:p>
            <a:r>
              <a:rPr lang="en-AU" sz="3200" dirty="0" smtClean="0"/>
              <a:t>+0</a:t>
            </a:r>
            <a:endParaRPr lang="en-AU" sz="3200" dirty="0"/>
          </a:p>
        </p:txBody>
      </p:sp>
      <p:sp>
        <p:nvSpPr>
          <p:cNvPr id="78" name="TextBox 77"/>
          <p:cNvSpPr txBox="1"/>
          <p:nvPr/>
        </p:nvSpPr>
        <p:spPr>
          <a:xfrm>
            <a:off x="1157996" y="2661104"/>
            <a:ext cx="1015021" cy="584775"/>
          </a:xfrm>
          <a:prstGeom prst="rect">
            <a:avLst/>
          </a:prstGeom>
          <a:noFill/>
        </p:spPr>
        <p:txBody>
          <a:bodyPr wrap="none" rtlCol="0">
            <a:spAutoFit/>
          </a:bodyPr>
          <a:lstStyle/>
          <a:p>
            <a:r>
              <a:rPr lang="en-AU" sz="3200" dirty="0" smtClean="0"/>
              <a:t>+145</a:t>
            </a:r>
            <a:endParaRPr lang="en-AU" sz="3200" dirty="0"/>
          </a:p>
        </p:txBody>
      </p:sp>
      <p:sp>
        <p:nvSpPr>
          <p:cNvPr id="55" name="TextBox 54"/>
          <p:cNvSpPr txBox="1"/>
          <p:nvPr/>
        </p:nvSpPr>
        <p:spPr>
          <a:xfrm>
            <a:off x="8153040" y="3709835"/>
            <a:ext cx="1141975" cy="584775"/>
          </a:xfrm>
          <a:prstGeom prst="rect">
            <a:avLst/>
          </a:prstGeom>
          <a:noFill/>
        </p:spPr>
        <p:txBody>
          <a:bodyPr wrap="square" rtlCol="0">
            <a:spAutoFit/>
          </a:bodyPr>
          <a:lstStyle/>
          <a:p>
            <a:r>
              <a:rPr lang="en-AU" sz="3200" dirty="0" smtClean="0"/>
              <a:t>≤2.75</a:t>
            </a:r>
          </a:p>
        </p:txBody>
      </p:sp>
      <p:sp>
        <p:nvSpPr>
          <p:cNvPr id="65" name="TextBox 64"/>
          <p:cNvSpPr txBox="1"/>
          <p:nvPr/>
        </p:nvSpPr>
        <p:spPr>
          <a:xfrm>
            <a:off x="8179427" y="2668056"/>
            <a:ext cx="1050707" cy="584775"/>
          </a:xfrm>
          <a:prstGeom prst="rect">
            <a:avLst/>
          </a:prstGeom>
          <a:noFill/>
        </p:spPr>
        <p:txBody>
          <a:bodyPr wrap="square" rtlCol="0">
            <a:spAutoFit/>
          </a:bodyPr>
          <a:lstStyle/>
          <a:p>
            <a:r>
              <a:rPr lang="en-AU" sz="3200" dirty="0" smtClean="0"/>
              <a:t>≤235</a:t>
            </a:r>
            <a:endParaRPr lang="en-AU" sz="3200" dirty="0"/>
          </a:p>
        </p:txBody>
      </p:sp>
    </p:spTree>
    <p:extLst>
      <p:ext uri="{BB962C8B-B14F-4D97-AF65-F5344CB8AC3E}">
        <p14:creationId xmlns:p14="http://schemas.microsoft.com/office/powerpoint/2010/main" val="26853851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Image result for bread slic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a:off x="469036" y="4294610"/>
            <a:ext cx="558800" cy="613027"/>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Image result for ham"/>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06957" y="4311008"/>
            <a:ext cx="631825" cy="631825"/>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Image result for chees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431047" y="4344054"/>
            <a:ext cx="626346" cy="565732"/>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Image result for chees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213251" y="4046364"/>
            <a:ext cx="1174023" cy="1174023"/>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Image result for lettuce"/>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420483" y="4215757"/>
            <a:ext cx="822325" cy="822325"/>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descr="Image result for mayonaise"/>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133920" y="4116288"/>
            <a:ext cx="1241425" cy="921794"/>
          </a:xfrm>
          <a:prstGeom prst="rect">
            <a:avLst/>
          </a:prstGeom>
          <a:noFill/>
          <a:extLst>
            <a:ext uri="{909E8E84-426E-40DD-AFC4-6F175D3DCCD1}">
              <a14:hiddenFill xmlns:a14="http://schemas.microsoft.com/office/drawing/2010/main">
                <a:solidFill>
                  <a:srgbClr val="FFFFFF"/>
                </a:solidFill>
              </a14:hiddenFill>
            </a:ext>
          </a:extLst>
        </p:spPr>
      </p:pic>
      <p:pic>
        <p:nvPicPr>
          <p:cNvPr id="3086" name="Picture 14" descr="Image result for tomato"/>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411159" y="4191422"/>
            <a:ext cx="771525" cy="771525"/>
          </a:xfrm>
          <a:prstGeom prst="rect">
            <a:avLst/>
          </a:prstGeom>
          <a:noFill/>
          <a:extLst>
            <a:ext uri="{909E8E84-426E-40DD-AFC4-6F175D3DCCD1}">
              <a14:hiddenFill xmlns:a14="http://schemas.microsoft.com/office/drawing/2010/main">
                <a:solidFill>
                  <a:srgbClr val="FFFFFF"/>
                </a:solidFill>
              </a14:hiddenFill>
            </a:ext>
          </a:extLst>
        </p:spPr>
      </p:pic>
      <p:pic>
        <p:nvPicPr>
          <p:cNvPr id="3088" name="Picture 16" descr="Image result for sprouts"/>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218498" y="4120750"/>
            <a:ext cx="860425" cy="86042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3271" y="23255"/>
            <a:ext cx="2807372" cy="584775"/>
          </a:xfrm>
          <a:prstGeom prst="rect">
            <a:avLst/>
          </a:prstGeom>
          <a:noFill/>
        </p:spPr>
        <p:txBody>
          <a:bodyPr wrap="none" rtlCol="0">
            <a:spAutoFit/>
          </a:bodyPr>
          <a:lstStyle/>
          <a:p>
            <a:r>
              <a:rPr lang="en-AU" sz="3200" dirty="0" smtClean="0"/>
              <a:t>Maximize taste:</a:t>
            </a:r>
            <a:endParaRPr lang="en-AU" sz="3200" dirty="0"/>
          </a:p>
        </p:txBody>
      </p:sp>
      <p:sp>
        <p:nvSpPr>
          <p:cNvPr id="54" name="TextBox 53"/>
          <p:cNvSpPr txBox="1"/>
          <p:nvPr/>
        </p:nvSpPr>
        <p:spPr>
          <a:xfrm>
            <a:off x="19659" y="3171461"/>
            <a:ext cx="6092373" cy="584775"/>
          </a:xfrm>
          <a:prstGeom prst="rect">
            <a:avLst/>
          </a:prstGeom>
          <a:noFill/>
        </p:spPr>
        <p:txBody>
          <a:bodyPr wrap="none" rtlCol="0">
            <a:spAutoFit/>
          </a:bodyPr>
          <a:lstStyle/>
          <a:p>
            <a:r>
              <a:rPr lang="en-AU" sz="3200" dirty="0" smtClean="0"/>
              <a:t>Constraint 3: </a:t>
            </a:r>
            <a:r>
              <a:rPr lang="en-AU" sz="3200" dirty="0"/>
              <a:t>budget (</a:t>
            </a:r>
            <a:r>
              <a:rPr lang="en-AU" sz="3200" dirty="0" smtClean="0"/>
              <a:t>€ per serving)</a:t>
            </a:r>
            <a:endParaRPr lang="en-AU" sz="3200" dirty="0"/>
          </a:p>
        </p:txBody>
      </p:sp>
      <p:sp>
        <p:nvSpPr>
          <p:cNvPr id="64" name="TextBox 63"/>
          <p:cNvSpPr txBox="1"/>
          <p:nvPr/>
        </p:nvSpPr>
        <p:spPr>
          <a:xfrm>
            <a:off x="22746" y="1075075"/>
            <a:ext cx="5595250" cy="584775"/>
          </a:xfrm>
          <a:prstGeom prst="rect">
            <a:avLst/>
          </a:prstGeom>
          <a:noFill/>
        </p:spPr>
        <p:txBody>
          <a:bodyPr wrap="none" rtlCol="0">
            <a:spAutoFit/>
          </a:bodyPr>
          <a:lstStyle/>
          <a:p>
            <a:r>
              <a:rPr lang="en-AU" sz="3200" dirty="0" smtClean="0"/>
              <a:t>Constraint 1: must 2 bread slices</a:t>
            </a:r>
            <a:endParaRPr lang="en-AU" sz="3200" dirty="0"/>
          </a:p>
        </p:txBody>
      </p:sp>
      <p:sp>
        <p:nvSpPr>
          <p:cNvPr id="14" name="TextBox 13"/>
          <p:cNvSpPr txBox="1"/>
          <p:nvPr/>
        </p:nvSpPr>
        <p:spPr>
          <a:xfrm>
            <a:off x="8206162" y="1659850"/>
            <a:ext cx="1050707" cy="584775"/>
          </a:xfrm>
          <a:prstGeom prst="rect">
            <a:avLst/>
          </a:prstGeom>
          <a:noFill/>
        </p:spPr>
        <p:txBody>
          <a:bodyPr wrap="square" rtlCol="0">
            <a:spAutoFit/>
          </a:bodyPr>
          <a:lstStyle/>
          <a:p>
            <a:r>
              <a:rPr lang="en-AU" sz="3200" dirty="0" smtClean="0"/>
              <a:t>=1</a:t>
            </a:r>
            <a:endParaRPr lang="en-AU" sz="3200" dirty="0"/>
          </a:p>
        </p:txBody>
      </p:sp>
      <p:cxnSp>
        <p:nvCxnSpPr>
          <p:cNvPr id="24" name="Straight Connector 23"/>
          <p:cNvCxnSpPr/>
          <p:nvPr/>
        </p:nvCxnSpPr>
        <p:spPr>
          <a:xfrm flipV="1">
            <a:off x="8158539" y="1367462"/>
            <a:ext cx="0" cy="286554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1875" y="2118250"/>
            <a:ext cx="6203558" cy="584775"/>
          </a:xfrm>
          <a:prstGeom prst="rect">
            <a:avLst/>
          </a:prstGeom>
          <a:noFill/>
        </p:spPr>
        <p:txBody>
          <a:bodyPr wrap="none" rtlCol="0">
            <a:spAutoFit/>
          </a:bodyPr>
          <a:lstStyle/>
          <a:p>
            <a:r>
              <a:rPr lang="en-AU" sz="3200" dirty="0" smtClean="0"/>
              <a:t>Constraint 2: calories (C per serving)</a:t>
            </a:r>
            <a:endParaRPr lang="en-AU" sz="3200" dirty="0"/>
          </a:p>
        </p:txBody>
      </p:sp>
      <p:sp>
        <p:nvSpPr>
          <p:cNvPr id="9" name="TextBox 8"/>
          <p:cNvSpPr txBox="1"/>
          <p:nvPr/>
        </p:nvSpPr>
        <p:spPr>
          <a:xfrm>
            <a:off x="417416" y="616676"/>
            <a:ext cx="598241" cy="584775"/>
          </a:xfrm>
          <a:prstGeom prst="rect">
            <a:avLst/>
          </a:prstGeom>
          <a:noFill/>
        </p:spPr>
        <p:txBody>
          <a:bodyPr wrap="none" rtlCol="0">
            <a:spAutoFit/>
          </a:bodyPr>
          <a:lstStyle/>
          <a:p>
            <a:r>
              <a:rPr lang="en-AU" sz="3200" dirty="0" smtClean="0"/>
              <a:t>+1</a:t>
            </a:r>
            <a:endParaRPr lang="en-AU" sz="3200" dirty="0"/>
          </a:p>
        </p:txBody>
      </p:sp>
      <p:sp>
        <p:nvSpPr>
          <p:cNvPr id="56" name="TextBox 55"/>
          <p:cNvSpPr txBox="1"/>
          <p:nvPr/>
        </p:nvSpPr>
        <p:spPr>
          <a:xfrm>
            <a:off x="156928" y="3678422"/>
            <a:ext cx="1119217" cy="584775"/>
          </a:xfrm>
          <a:prstGeom prst="rect">
            <a:avLst/>
          </a:prstGeom>
          <a:noFill/>
        </p:spPr>
        <p:txBody>
          <a:bodyPr wrap="none" rtlCol="0">
            <a:spAutoFit/>
          </a:bodyPr>
          <a:lstStyle/>
          <a:p>
            <a:r>
              <a:rPr lang="en-AU" sz="3200" dirty="0" smtClean="0"/>
              <a:t>+0.21</a:t>
            </a:r>
            <a:endParaRPr lang="en-AU" sz="3200" dirty="0"/>
          </a:p>
        </p:txBody>
      </p:sp>
      <p:sp>
        <p:nvSpPr>
          <p:cNvPr id="46" name="TextBox 45"/>
          <p:cNvSpPr txBox="1"/>
          <p:nvPr/>
        </p:nvSpPr>
        <p:spPr>
          <a:xfrm>
            <a:off x="417416" y="1645240"/>
            <a:ext cx="598241" cy="584775"/>
          </a:xfrm>
          <a:prstGeom prst="rect">
            <a:avLst/>
          </a:prstGeom>
          <a:noFill/>
        </p:spPr>
        <p:txBody>
          <a:bodyPr wrap="none" rtlCol="0">
            <a:spAutoFit/>
          </a:bodyPr>
          <a:lstStyle/>
          <a:p>
            <a:r>
              <a:rPr lang="en-AU" sz="3200" dirty="0" smtClean="0"/>
              <a:t>+1</a:t>
            </a:r>
            <a:endParaRPr lang="en-AU" sz="3200" dirty="0"/>
          </a:p>
        </p:txBody>
      </p:sp>
      <p:sp>
        <p:nvSpPr>
          <p:cNvPr id="71" name="TextBox 70"/>
          <p:cNvSpPr txBox="1"/>
          <p:nvPr/>
        </p:nvSpPr>
        <p:spPr>
          <a:xfrm>
            <a:off x="313221" y="2661104"/>
            <a:ext cx="806631" cy="584775"/>
          </a:xfrm>
          <a:prstGeom prst="rect">
            <a:avLst/>
          </a:prstGeom>
          <a:noFill/>
        </p:spPr>
        <p:txBody>
          <a:bodyPr wrap="none" rtlCol="0">
            <a:spAutoFit/>
          </a:bodyPr>
          <a:lstStyle/>
          <a:p>
            <a:r>
              <a:rPr lang="en-AU" sz="3200" dirty="0" smtClean="0"/>
              <a:t>+70</a:t>
            </a:r>
            <a:endParaRPr lang="en-AU" sz="3200" dirty="0"/>
          </a:p>
        </p:txBody>
      </p:sp>
      <p:sp>
        <p:nvSpPr>
          <p:cNvPr id="26" name="TextBox 25"/>
          <p:cNvSpPr txBox="1"/>
          <p:nvPr/>
        </p:nvSpPr>
        <p:spPr>
          <a:xfrm>
            <a:off x="2211161" y="616676"/>
            <a:ext cx="806631" cy="584775"/>
          </a:xfrm>
          <a:prstGeom prst="rect">
            <a:avLst/>
          </a:prstGeom>
          <a:noFill/>
        </p:spPr>
        <p:txBody>
          <a:bodyPr wrap="none" rtlCol="0">
            <a:spAutoFit/>
          </a:bodyPr>
          <a:lstStyle/>
          <a:p>
            <a:r>
              <a:rPr lang="en-AU" sz="3200" dirty="0" smtClean="0"/>
              <a:t>+20</a:t>
            </a:r>
            <a:endParaRPr lang="en-AU" sz="3200" dirty="0"/>
          </a:p>
        </p:txBody>
      </p:sp>
      <p:sp>
        <p:nvSpPr>
          <p:cNvPr id="57" name="TextBox 56"/>
          <p:cNvSpPr txBox="1"/>
          <p:nvPr/>
        </p:nvSpPr>
        <p:spPr>
          <a:xfrm>
            <a:off x="2054868" y="3678422"/>
            <a:ext cx="1119217" cy="584775"/>
          </a:xfrm>
          <a:prstGeom prst="rect">
            <a:avLst/>
          </a:prstGeom>
          <a:noFill/>
        </p:spPr>
        <p:txBody>
          <a:bodyPr wrap="none" rtlCol="0">
            <a:spAutoFit/>
          </a:bodyPr>
          <a:lstStyle/>
          <a:p>
            <a:r>
              <a:rPr lang="en-AU" sz="3200" dirty="0" smtClean="0"/>
              <a:t>+0.12</a:t>
            </a:r>
            <a:endParaRPr lang="en-AU" sz="3200" dirty="0"/>
          </a:p>
        </p:txBody>
      </p:sp>
      <p:sp>
        <p:nvSpPr>
          <p:cNvPr id="47" name="TextBox 46"/>
          <p:cNvSpPr txBox="1"/>
          <p:nvPr/>
        </p:nvSpPr>
        <p:spPr>
          <a:xfrm>
            <a:off x="2315356" y="1645240"/>
            <a:ext cx="598241" cy="584775"/>
          </a:xfrm>
          <a:prstGeom prst="rect">
            <a:avLst/>
          </a:prstGeom>
          <a:noFill/>
        </p:spPr>
        <p:txBody>
          <a:bodyPr wrap="none" rtlCol="0">
            <a:spAutoFit/>
          </a:bodyPr>
          <a:lstStyle/>
          <a:p>
            <a:r>
              <a:rPr lang="en-AU" sz="3200" dirty="0" smtClean="0"/>
              <a:t>+0</a:t>
            </a:r>
            <a:endParaRPr lang="en-AU" sz="3200" dirty="0"/>
          </a:p>
        </p:txBody>
      </p:sp>
      <p:sp>
        <p:nvSpPr>
          <p:cNvPr id="72" name="TextBox 71"/>
          <p:cNvSpPr txBox="1"/>
          <p:nvPr/>
        </p:nvSpPr>
        <p:spPr>
          <a:xfrm>
            <a:off x="2106966" y="2661104"/>
            <a:ext cx="1015021" cy="584775"/>
          </a:xfrm>
          <a:prstGeom prst="rect">
            <a:avLst/>
          </a:prstGeom>
          <a:noFill/>
        </p:spPr>
        <p:txBody>
          <a:bodyPr wrap="none" rtlCol="0">
            <a:spAutoFit/>
          </a:bodyPr>
          <a:lstStyle/>
          <a:p>
            <a:r>
              <a:rPr lang="en-AU" sz="3200" dirty="0" smtClean="0"/>
              <a:t>+380</a:t>
            </a:r>
            <a:endParaRPr lang="en-AU" sz="3200" dirty="0"/>
          </a:p>
        </p:txBody>
      </p:sp>
      <p:sp>
        <p:nvSpPr>
          <p:cNvPr id="27" name="TextBox 26"/>
          <p:cNvSpPr txBox="1"/>
          <p:nvPr/>
        </p:nvSpPr>
        <p:spPr>
          <a:xfrm>
            <a:off x="3212229" y="616676"/>
            <a:ext cx="806631" cy="584775"/>
          </a:xfrm>
          <a:prstGeom prst="rect">
            <a:avLst/>
          </a:prstGeom>
          <a:noFill/>
        </p:spPr>
        <p:txBody>
          <a:bodyPr wrap="none" rtlCol="0">
            <a:spAutoFit/>
          </a:bodyPr>
          <a:lstStyle/>
          <a:p>
            <a:r>
              <a:rPr lang="en-AU" sz="3200" dirty="0" smtClean="0"/>
              <a:t>+40</a:t>
            </a:r>
            <a:endParaRPr lang="en-AU" sz="3200" dirty="0"/>
          </a:p>
        </p:txBody>
      </p:sp>
      <p:sp>
        <p:nvSpPr>
          <p:cNvPr id="58" name="TextBox 57"/>
          <p:cNvSpPr txBox="1"/>
          <p:nvPr/>
        </p:nvSpPr>
        <p:spPr>
          <a:xfrm>
            <a:off x="3055936" y="3678422"/>
            <a:ext cx="1119217" cy="584775"/>
          </a:xfrm>
          <a:prstGeom prst="rect">
            <a:avLst/>
          </a:prstGeom>
          <a:noFill/>
        </p:spPr>
        <p:txBody>
          <a:bodyPr wrap="none" rtlCol="0">
            <a:spAutoFit/>
          </a:bodyPr>
          <a:lstStyle/>
          <a:p>
            <a:r>
              <a:rPr lang="en-AU" sz="3200" dirty="0" smtClean="0"/>
              <a:t>+0.84</a:t>
            </a:r>
            <a:endParaRPr lang="en-AU" sz="3200" dirty="0"/>
          </a:p>
        </p:txBody>
      </p:sp>
      <p:sp>
        <p:nvSpPr>
          <p:cNvPr id="48" name="TextBox 47"/>
          <p:cNvSpPr txBox="1"/>
          <p:nvPr/>
        </p:nvSpPr>
        <p:spPr>
          <a:xfrm>
            <a:off x="3316424" y="1645240"/>
            <a:ext cx="598241" cy="584775"/>
          </a:xfrm>
          <a:prstGeom prst="rect">
            <a:avLst/>
          </a:prstGeom>
          <a:noFill/>
        </p:spPr>
        <p:txBody>
          <a:bodyPr wrap="none" rtlCol="0">
            <a:spAutoFit/>
          </a:bodyPr>
          <a:lstStyle/>
          <a:p>
            <a:r>
              <a:rPr lang="en-AU" sz="3200" dirty="0" smtClean="0"/>
              <a:t>+0</a:t>
            </a:r>
            <a:endParaRPr lang="en-AU" sz="3200" dirty="0"/>
          </a:p>
        </p:txBody>
      </p:sp>
      <p:sp>
        <p:nvSpPr>
          <p:cNvPr id="73" name="TextBox 72"/>
          <p:cNvSpPr txBox="1"/>
          <p:nvPr/>
        </p:nvSpPr>
        <p:spPr>
          <a:xfrm>
            <a:off x="3108034" y="2661104"/>
            <a:ext cx="1015021" cy="584775"/>
          </a:xfrm>
          <a:prstGeom prst="rect">
            <a:avLst/>
          </a:prstGeom>
          <a:noFill/>
        </p:spPr>
        <p:txBody>
          <a:bodyPr wrap="none" rtlCol="0">
            <a:spAutoFit/>
          </a:bodyPr>
          <a:lstStyle/>
          <a:p>
            <a:r>
              <a:rPr lang="en-AU" sz="3200" dirty="0" smtClean="0"/>
              <a:t>+299</a:t>
            </a:r>
            <a:endParaRPr lang="en-AU" sz="3200" dirty="0"/>
          </a:p>
        </p:txBody>
      </p:sp>
      <p:sp>
        <p:nvSpPr>
          <p:cNvPr id="28" name="TextBox 27"/>
          <p:cNvSpPr txBox="1"/>
          <p:nvPr/>
        </p:nvSpPr>
        <p:spPr>
          <a:xfrm>
            <a:off x="4317492" y="616676"/>
            <a:ext cx="598241" cy="584775"/>
          </a:xfrm>
          <a:prstGeom prst="rect">
            <a:avLst/>
          </a:prstGeom>
          <a:noFill/>
        </p:spPr>
        <p:txBody>
          <a:bodyPr wrap="none" rtlCol="0">
            <a:spAutoFit/>
          </a:bodyPr>
          <a:lstStyle/>
          <a:p>
            <a:r>
              <a:rPr lang="en-AU" sz="3200" dirty="0"/>
              <a:t>+</a:t>
            </a:r>
            <a:r>
              <a:rPr lang="en-AU" sz="3200" dirty="0" smtClean="0"/>
              <a:t>3</a:t>
            </a:r>
            <a:endParaRPr lang="en-AU" sz="3200" dirty="0"/>
          </a:p>
        </p:txBody>
      </p:sp>
      <p:sp>
        <p:nvSpPr>
          <p:cNvPr id="59" name="TextBox 58"/>
          <p:cNvSpPr txBox="1"/>
          <p:nvPr/>
        </p:nvSpPr>
        <p:spPr>
          <a:xfrm>
            <a:off x="4057004" y="3678422"/>
            <a:ext cx="1119217" cy="584775"/>
          </a:xfrm>
          <a:prstGeom prst="rect">
            <a:avLst/>
          </a:prstGeom>
          <a:noFill/>
        </p:spPr>
        <p:txBody>
          <a:bodyPr wrap="none" rtlCol="0">
            <a:spAutoFit/>
          </a:bodyPr>
          <a:lstStyle/>
          <a:p>
            <a:r>
              <a:rPr lang="en-AU" sz="3200" dirty="0" smtClean="0"/>
              <a:t>+0.04</a:t>
            </a:r>
            <a:endParaRPr lang="en-AU" sz="3200" dirty="0"/>
          </a:p>
        </p:txBody>
      </p:sp>
      <p:sp>
        <p:nvSpPr>
          <p:cNvPr id="49" name="TextBox 48"/>
          <p:cNvSpPr txBox="1"/>
          <p:nvPr/>
        </p:nvSpPr>
        <p:spPr>
          <a:xfrm>
            <a:off x="4317492" y="1645240"/>
            <a:ext cx="598241" cy="584775"/>
          </a:xfrm>
          <a:prstGeom prst="rect">
            <a:avLst/>
          </a:prstGeom>
          <a:noFill/>
        </p:spPr>
        <p:txBody>
          <a:bodyPr wrap="none" rtlCol="0">
            <a:spAutoFit/>
          </a:bodyPr>
          <a:lstStyle/>
          <a:p>
            <a:r>
              <a:rPr lang="en-AU" sz="3200" dirty="0" smtClean="0"/>
              <a:t>+0</a:t>
            </a:r>
            <a:endParaRPr lang="en-AU" sz="3200" dirty="0"/>
          </a:p>
        </p:txBody>
      </p:sp>
      <p:sp>
        <p:nvSpPr>
          <p:cNvPr id="74" name="TextBox 73"/>
          <p:cNvSpPr txBox="1"/>
          <p:nvPr/>
        </p:nvSpPr>
        <p:spPr>
          <a:xfrm>
            <a:off x="4213297" y="2661104"/>
            <a:ext cx="806631" cy="584775"/>
          </a:xfrm>
          <a:prstGeom prst="rect">
            <a:avLst/>
          </a:prstGeom>
          <a:noFill/>
        </p:spPr>
        <p:txBody>
          <a:bodyPr wrap="none" rtlCol="0">
            <a:spAutoFit/>
          </a:bodyPr>
          <a:lstStyle/>
          <a:p>
            <a:r>
              <a:rPr lang="en-AU" sz="3200" dirty="0" smtClean="0"/>
              <a:t>+15</a:t>
            </a:r>
            <a:endParaRPr lang="en-AU" sz="3200" dirty="0"/>
          </a:p>
        </p:txBody>
      </p:sp>
      <p:sp>
        <p:nvSpPr>
          <p:cNvPr id="29" name="TextBox 28"/>
          <p:cNvSpPr txBox="1"/>
          <p:nvPr/>
        </p:nvSpPr>
        <p:spPr>
          <a:xfrm>
            <a:off x="5318560" y="616676"/>
            <a:ext cx="598241" cy="584775"/>
          </a:xfrm>
          <a:prstGeom prst="rect">
            <a:avLst/>
          </a:prstGeom>
          <a:noFill/>
        </p:spPr>
        <p:txBody>
          <a:bodyPr wrap="none" rtlCol="0">
            <a:spAutoFit/>
          </a:bodyPr>
          <a:lstStyle/>
          <a:p>
            <a:r>
              <a:rPr lang="en-AU" sz="3200" dirty="0" smtClean="0"/>
              <a:t>+1</a:t>
            </a:r>
            <a:endParaRPr lang="en-AU" sz="3200" dirty="0"/>
          </a:p>
        </p:txBody>
      </p:sp>
      <p:sp>
        <p:nvSpPr>
          <p:cNvPr id="60" name="TextBox 59"/>
          <p:cNvSpPr txBox="1"/>
          <p:nvPr/>
        </p:nvSpPr>
        <p:spPr>
          <a:xfrm>
            <a:off x="5058072" y="3678422"/>
            <a:ext cx="1119217" cy="584775"/>
          </a:xfrm>
          <a:prstGeom prst="rect">
            <a:avLst/>
          </a:prstGeom>
          <a:noFill/>
        </p:spPr>
        <p:txBody>
          <a:bodyPr wrap="none" rtlCol="0">
            <a:spAutoFit/>
          </a:bodyPr>
          <a:lstStyle/>
          <a:p>
            <a:r>
              <a:rPr lang="en-AU" sz="3200" dirty="0" smtClean="0"/>
              <a:t>+0.04</a:t>
            </a:r>
            <a:endParaRPr lang="en-AU" sz="3200" dirty="0"/>
          </a:p>
        </p:txBody>
      </p:sp>
      <p:sp>
        <p:nvSpPr>
          <p:cNvPr id="50" name="TextBox 49"/>
          <p:cNvSpPr txBox="1"/>
          <p:nvPr/>
        </p:nvSpPr>
        <p:spPr>
          <a:xfrm>
            <a:off x="5318560" y="1645240"/>
            <a:ext cx="598241" cy="584775"/>
          </a:xfrm>
          <a:prstGeom prst="rect">
            <a:avLst/>
          </a:prstGeom>
          <a:noFill/>
        </p:spPr>
        <p:txBody>
          <a:bodyPr wrap="none" rtlCol="0">
            <a:spAutoFit/>
          </a:bodyPr>
          <a:lstStyle/>
          <a:p>
            <a:r>
              <a:rPr lang="en-AU" sz="3200" dirty="0" smtClean="0"/>
              <a:t>+0</a:t>
            </a:r>
            <a:endParaRPr lang="en-AU" sz="3200" dirty="0"/>
          </a:p>
        </p:txBody>
      </p:sp>
      <p:sp>
        <p:nvSpPr>
          <p:cNvPr id="75" name="TextBox 74"/>
          <p:cNvSpPr txBox="1"/>
          <p:nvPr/>
        </p:nvSpPr>
        <p:spPr>
          <a:xfrm>
            <a:off x="5110170" y="2661104"/>
            <a:ext cx="1015021" cy="584775"/>
          </a:xfrm>
          <a:prstGeom prst="rect">
            <a:avLst/>
          </a:prstGeom>
          <a:noFill/>
        </p:spPr>
        <p:txBody>
          <a:bodyPr wrap="none" rtlCol="0">
            <a:spAutoFit/>
          </a:bodyPr>
          <a:lstStyle/>
          <a:p>
            <a:r>
              <a:rPr lang="en-AU" sz="3200" dirty="0" smtClean="0"/>
              <a:t>+680</a:t>
            </a:r>
            <a:endParaRPr lang="en-AU" sz="3200" dirty="0"/>
          </a:p>
        </p:txBody>
      </p:sp>
      <p:sp>
        <p:nvSpPr>
          <p:cNvPr id="30" name="TextBox 29"/>
          <p:cNvSpPr txBox="1"/>
          <p:nvPr/>
        </p:nvSpPr>
        <p:spPr>
          <a:xfrm>
            <a:off x="7360773" y="616676"/>
            <a:ext cx="518091" cy="584775"/>
          </a:xfrm>
          <a:prstGeom prst="rect">
            <a:avLst/>
          </a:prstGeom>
          <a:noFill/>
        </p:spPr>
        <p:txBody>
          <a:bodyPr wrap="none" rtlCol="0">
            <a:spAutoFit/>
          </a:bodyPr>
          <a:lstStyle/>
          <a:p>
            <a:r>
              <a:rPr lang="en-AU" sz="3200" dirty="0" smtClean="0"/>
              <a:t>-1</a:t>
            </a:r>
            <a:endParaRPr lang="en-AU" sz="3200" dirty="0"/>
          </a:p>
        </p:txBody>
      </p:sp>
      <p:sp>
        <p:nvSpPr>
          <p:cNvPr id="61" name="TextBox 60"/>
          <p:cNvSpPr txBox="1"/>
          <p:nvPr/>
        </p:nvSpPr>
        <p:spPr>
          <a:xfrm>
            <a:off x="7060210" y="3678422"/>
            <a:ext cx="1119217" cy="584775"/>
          </a:xfrm>
          <a:prstGeom prst="rect">
            <a:avLst/>
          </a:prstGeom>
          <a:noFill/>
        </p:spPr>
        <p:txBody>
          <a:bodyPr wrap="none" rtlCol="0">
            <a:spAutoFit/>
          </a:bodyPr>
          <a:lstStyle/>
          <a:p>
            <a:r>
              <a:rPr lang="en-AU" sz="3200" dirty="0" smtClean="0"/>
              <a:t>+0.07</a:t>
            </a:r>
            <a:endParaRPr lang="en-AU" sz="3200" dirty="0"/>
          </a:p>
        </p:txBody>
      </p:sp>
      <p:sp>
        <p:nvSpPr>
          <p:cNvPr id="51" name="TextBox 50"/>
          <p:cNvSpPr txBox="1"/>
          <p:nvPr/>
        </p:nvSpPr>
        <p:spPr>
          <a:xfrm>
            <a:off x="7320698" y="1645240"/>
            <a:ext cx="598241" cy="584775"/>
          </a:xfrm>
          <a:prstGeom prst="rect">
            <a:avLst/>
          </a:prstGeom>
          <a:noFill/>
        </p:spPr>
        <p:txBody>
          <a:bodyPr wrap="none" rtlCol="0">
            <a:spAutoFit/>
          </a:bodyPr>
          <a:lstStyle/>
          <a:p>
            <a:r>
              <a:rPr lang="en-AU" sz="3200" dirty="0" smtClean="0"/>
              <a:t>+0</a:t>
            </a:r>
            <a:endParaRPr lang="en-AU" sz="3200" dirty="0"/>
          </a:p>
        </p:txBody>
      </p:sp>
      <p:sp>
        <p:nvSpPr>
          <p:cNvPr id="76" name="TextBox 75"/>
          <p:cNvSpPr txBox="1"/>
          <p:nvPr/>
        </p:nvSpPr>
        <p:spPr>
          <a:xfrm>
            <a:off x="7319095" y="2661104"/>
            <a:ext cx="601447" cy="584775"/>
          </a:xfrm>
          <a:prstGeom prst="rect">
            <a:avLst/>
          </a:prstGeom>
          <a:noFill/>
        </p:spPr>
        <p:txBody>
          <a:bodyPr wrap="none" rtlCol="0">
            <a:spAutoFit/>
          </a:bodyPr>
          <a:lstStyle/>
          <a:p>
            <a:r>
              <a:rPr lang="en-AU" sz="3200" dirty="0" smtClean="0"/>
              <a:t>43</a:t>
            </a:r>
            <a:endParaRPr lang="en-AU" sz="3200" dirty="0"/>
          </a:p>
        </p:txBody>
      </p:sp>
      <p:sp>
        <p:nvSpPr>
          <p:cNvPr id="31" name="TextBox 30"/>
          <p:cNvSpPr txBox="1"/>
          <p:nvPr/>
        </p:nvSpPr>
        <p:spPr>
          <a:xfrm>
            <a:off x="6319628" y="616676"/>
            <a:ext cx="598241" cy="584775"/>
          </a:xfrm>
          <a:prstGeom prst="rect">
            <a:avLst/>
          </a:prstGeom>
          <a:noFill/>
        </p:spPr>
        <p:txBody>
          <a:bodyPr wrap="none" rtlCol="0">
            <a:spAutoFit/>
          </a:bodyPr>
          <a:lstStyle/>
          <a:p>
            <a:r>
              <a:rPr lang="en-AU" sz="3200" dirty="0" smtClean="0"/>
              <a:t>+8</a:t>
            </a:r>
            <a:endParaRPr lang="en-AU" sz="3200" dirty="0"/>
          </a:p>
        </p:txBody>
      </p:sp>
      <p:sp>
        <p:nvSpPr>
          <p:cNvPr id="62" name="TextBox 61"/>
          <p:cNvSpPr txBox="1"/>
          <p:nvPr/>
        </p:nvSpPr>
        <p:spPr>
          <a:xfrm>
            <a:off x="6059140" y="3678422"/>
            <a:ext cx="1119217" cy="584775"/>
          </a:xfrm>
          <a:prstGeom prst="rect">
            <a:avLst/>
          </a:prstGeom>
          <a:noFill/>
        </p:spPr>
        <p:txBody>
          <a:bodyPr wrap="none" rtlCol="0">
            <a:spAutoFit/>
          </a:bodyPr>
          <a:lstStyle/>
          <a:p>
            <a:r>
              <a:rPr lang="en-AU" sz="3200" dirty="0" smtClean="0"/>
              <a:t>+0.08</a:t>
            </a:r>
            <a:endParaRPr lang="en-AU" sz="3200" dirty="0"/>
          </a:p>
        </p:txBody>
      </p:sp>
      <p:sp>
        <p:nvSpPr>
          <p:cNvPr id="52" name="TextBox 51"/>
          <p:cNvSpPr txBox="1"/>
          <p:nvPr/>
        </p:nvSpPr>
        <p:spPr>
          <a:xfrm>
            <a:off x="6319628" y="1645240"/>
            <a:ext cx="598241" cy="584775"/>
          </a:xfrm>
          <a:prstGeom prst="rect">
            <a:avLst/>
          </a:prstGeom>
          <a:noFill/>
        </p:spPr>
        <p:txBody>
          <a:bodyPr wrap="none" rtlCol="0">
            <a:spAutoFit/>
          </a:bodyPr>
          <a:lstStyle/>
          <a:p>
            <a:r>
              <a:rPr lang="en-AU" sz="3200" dirty="0" smtClean="0"/>
              <a:t>+0</a:t>
            </a:r>
            <a:endParaRPr lang="en-AU" sz="3200" dirty="0"/>
          </a:p>
        </p:txBody>
      </p:sp>
      <p:sp>
        <p:nvSpPr>
          <p:cNvPr id="77" name="TextBox 76"/>
          <p:cNvSpPr txBox="1"/>
          <p:nvPr/>
        </p:nvSpPr>
        <p:spPr>
          <a:xfrm>
            <a:off x="6215433" y="2661104"/>
            <a:ext cx="806631" cy="584775"/>
          </a:xfrm>
          <a:prstGeom prst="rect">
            <a:avLst/>
          </a:prstGeom>
          <a:noFill/>
        </p:spPr>
        <p:txBody>
          <a:bodyPr wrap="none" rtlCol="0">
            <a:spAutoFit/>
          </a:bodyPr>
          <a:lstStyle/>
          <a:p>
            <a:r>
              <a:rPr lang="en-AU" sz="3200" dirty="0" smtClean="0"/>
              <a:t>+24</a:t>
            </a:r>
            <a:endParaRPr lang="en-AU" sz="3200" dirty="0"/>
          </a:p>
        </p:txBody>
      </p:sp>
      <p:sp>
        <p:nvSpPr>
          <p:cNvPr id="32" name="TextBox 31"/>
          <p:cNvSpPr txBox="1"/>
          <p:nvPr/>
        </p:nvSpPr>
        <p:spPr>
          <a:xfrm>
            <a:off x="1262191" y="616676"/>
            <a:ext cx="806631" cy="584775"/>
          </a:xfrm>
          <a:prstGeom prst="rect">
            <a:avLst/>
          </a:prstGeom>
          <a:noFill/>
        </p:spPr>
        <p:txBody>
          <a:bodyPr wrap="none" rtlCol="0">
            <a:spAutoFit/>
          </a:bodyPr>
          <a:lstStyle/>
          <a:p>
            <a:r>
              <a:rPr lang="en-AU" sz="3200" dirty="0" smtClean="0"/>
              <a:t>+50</a:t>
            </a:r>
            <a:endParaRPr lang="en-AU" sz="3200" dirty="0"/>
          </a:p>
        </p:txBody>
      </p:sp>
      <p:sp>
        <p:nvSpPr>
          <p:cNvPr id="63" name="TextBox 62"/>
          <p:cNvSpPr txBox="1"/>
          <p:nvPr/>
        </p:nvSpPr>
        <p:spPr>
          <a:xfrm>
            <a:off x="1210093" y="3678422"/>
            <a:ext cx="910827" cy="584775"/>
          </a:xfrm>
          <a:prstGeom prst="rect">
            <a:avLst/>
          </a:prstGeom>
          <a:noFill/>
        </p:spPr>
        <p:txBody>
          <a:bodyPr wrap="none" rtlCol="0">
            <a:spAutoFit/>
          </a:bodyPr>
          <a:lstStyle/>
          <a:p>
            <a:r>
              <a:rPr lang="en-AU" sz="3200" dirty="0" smtClean="0"/>
              <a:t>+2.5</a:t>
            </a:r>
            <a:endParaRPr lang="en-AU" sz="3200" dirty="0"/>
          </a:p>
        </p:txBody>
      </p:sp>
      <p:sp>
        <p:nvSpPr>
          <p:cNvPr id="53" name="TextBox 52"/>
          <p:cNvSpPr txBox="1"/>
          <p:nvPr/>
        </p:nvSpPr>
        <p:spPr>
          <a:xfrm>
            <a:off x="1366386" y="1645240"/>
            <a:ext cx="598241" cy="584775"/>
          </a:xfrm>
          <a:prstGeom prst="rect">
            <a:avLst/>
          </a:prstGeom>
          <a:noFill/>
        </p:spPr>
        <p:txBody>
          <a:bodyPr wrap="none" rtlCol="0">
            <a:spAutoFit/>
          </a:bodyPr>
          <a:lstStyle/>
          <a:p>
            <a:r>
              <a:rPr lang="en-AU" sz="3200" dirty="0" smtClean="0"/>
              <a:t>+0</a:t>
            </a:r>
            <a:endParaRPr lang="en-AU" sz="3200" dirty="0"/>
          </a:p>
        </p:txBody>
      </p:sp>
      <p:sp>
        <p:nvSpPr>
          <p:cNvPr id="78" name="TextBox 77"/>
          <p:cNvSpPr txBox="1"/>
          <p:nvPr/>
        </p:nvSpPr>
        <p:spPr>
          <a:xfrm>
            <a:off x="1157996" y="2661104"/>
            <a:ext cx="1015021" cy="584775"/>
          </a:xfrm>
          <a:prstGeom prst="rect">
            <a:avLst/>
          </a:prstGeom>
          <a:noFill/>
        </p:spPr>
        <p:txBody>
          <a:bodyPr wrap="none" rtlCol="0">
            <a:spAutoFit/>
          </a:bodyPr>
          <a:lstStyle/>
          <a:p>
            <a:r>
              <a:rPr lang="en-AU" sz="3200" dirty="0" smtClean="0"/>
              <a:t>+145</a:t>
            </a:r>
            <a:endParaRPr lang="en-AU" sz="3200" dirty="0"/>
          </a:p>
        </p:txBody>
      </p:sp>
      <p:sp>
        <p:nvSpPr>
          <p:cNvPr id="3" name="Multiply 2"/>
          <p:cNvSpPr/>
          <p:nvPr/>
        </p:nvSpPr>
        <p:spPr>
          <a:xfrm>
            <a:off x="7215958" y="541630"/>
            <a:ext cx="807720" cy="807720"/>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5" name="Multiply 54"/>
          <p:cNvSpPr/>
          <p:nvPr/>
        </p:nvSpPr>
        <p:spPr>
          <a:xfrm>
            <a:off x="7276702" y="1513997"/>
            <a:ext cx="807720" cy="807720"/>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5" name="Multiply 64"/>
          <p:cNvSpPr/>
          <p:nvPr/>
        </p:nvSpPr>
        <p:spPr>
          <a:xfrm>
            <a:off x="7231821" y="2627472"/>
            <a:ext cx="807720" cy="807720"/>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6" name="Multiply 65"/>
          <p:cNvSpPr/>
          <p:nvPr/>
        </p:nvSpPr>
        <p:spPr>
          <a:xfrm>
            <a:off x="7244850" y="3536334"/>
            <a:ext cx="807720" cy="807720"/>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7" name="Multiply 66"/>
          <p:cNvSpPr/>
          <p:nvPr/>
        </p:nvSpPr>
        <p:spPr>
          <a:xfrm>
            <a:off x="7214171" y="4147102"/>
            <a:ext cx="807720" cy="807720"/>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8" name="TextBox 67"/>
          <p:cNvSpPr txBox="1"/>
          <p:nvPr/>
        </p:nvSpPr>
        <p:spPr>
          <a:xfrm>
            <a:off x="8153040" y="3709835"/>
            <a:ext cx="1141975" cy="584775"/>
          </a:xfrm>
          <a:prstGeom prst="rect">
            <a:avLst/>
          </a:prstGeom>
          <a:noFill/>
        </p:spPr>
        <p:txBody>
          <a:bodyPr wrap="square" rtlCol="0">
            <a:spAutoFit/>
          </a:bodyPr>
          <a:lstStyle/>
          <a:p>
            <a:r>
              <a:rPr lang="en-AU" sz="3200" dirty="0" smtClean="0"/>
              <a:t>≤2.75</a:t>
            </a:r>
          </a:p>
        </p:txBody>
      </p:sp>
      <p:sp>
        <p:nvSpPr>
          <p:cNvPr id="69" name="TextBox 68"/>
          <p:cNvSpPr txBox="1"/>
          <p:nvPr/>
        </p:nvSpPr>
        <p:spPr>
          <a:xfrm>
            <a:off x="8179427" y="2668056"/>
            <a:ext cx="1050707" cy="584775"/>
          </a:xfrm>
          <a:prstGeom prst="rect">
            <a:avLst/>
          </a:prstGeom>
          <a:noFill/>
        </p:spPr>
        <p:txBody>
          <a:bodyPr wrap="square" rtlCol="0">
            <a:spAutoFit/>
          </a:bodyPr>
          <a:lstStyle/>
          <a:p>
            <a:r>
              <a:rPr lang="en-AU" sz="3200" dirty="0" smtClean="0"/>
              <a:t>≤235</a:t>
            </a:r>
            <a:endParaRPr lang="en-AU" sz="3200" dirty="0"/>
          </a:p>
        </p:txBody>
      </p:sp>
    </p:spTree>
    <p:extLst>
      <p:ext uri="{BB962C8B-B14F-4D97-AF65-F5344CB8AC3E}">
        <p14:creationId xmlns:p14="http://schemas.microsoft.com/office/powerpoint/2010/main" val="42113349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Image result for bread slic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a:off x="469036" y="4294610"/>
            <a:ext cx="558800" cy="613027"/>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Image result for ham"/>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06957" y="4311008"/>
            <a:ext cx="631825" cy="631825"/>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Image result for chees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431047" y="4344054"/>
            <a:ext cx="626346" cy="565732"/>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Image result for chees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213251" y="4046364"/>
            <a:ext cx="1174023" cy="1174023"/>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Image result for lettuce"/>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420483" y="4215757"/>
            <a:ext cx="822325" cy="822325"/>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descr="Image result for mayonaise"/>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133920" y="4116288"/>
            <a:ext cx="1241425" cy="921794"/>
          </a:xfrm>
          <a:prstGeom prst="rect">
            <a:avLst/>
          </a:prstGeom>
          <a:noFill/>
          <a:extLst>
            <a:ext uri="{909E8E84-426E-40DD-AFC4-6F175D3DCCD1}">
              <a14:hiddenFill xmlns:a14="http://schemas.microsoft.com/office/drawing/2010/main">
                <a:solidFill>
                  <a:srgbClr val="FFFFFF"/>
                </a:solidFill>
              </a14:hiddenFill>
            </a:ext>
          </a:extLst>
        </p:spPr>
      </p:pic>
      <p:pic>
        <p:nvPicPr>
          <p:cNvPr id="3086" name="Picture 14" descr="Image result for tomato"/>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411159" y="4191422"/>
            <a:ext cx="771525" cy="771525"/>
          </a:xfrm>
          <a:prstGeom prst="rect">
            <a:avLst/>
          </a:prstGeom>
          <a:noFill/>
          <a:extLst>
            <a:ext uri="{909E8E84-426E-40DD-AFC4-6F175D3DCCD1}">
              <a14:hiddenFill xmlns:a14="http://schemas.microsoft.com/office/drawing/2010/main">
                <a:solidFill>
                  <a:srgbClr val="FFFFFF"/>
                </a:solidFill>
              </a14:hiddenFill>
            </a:ext>
          </a:extLst>
        </p:spPr>
      </p:pic>
      <p:pic>
        <p:nvPicPr>
          <p:cNvPr id="3088" name="Picture 16" descr="Image result for sprouts"/>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218498" y="4120750"/>
            <a:ext cx="860425" cy="86042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3271" y="23255"/>
            <a:ext cx="2807372" cy="584775"/>
          </a:xfrm>
          <a:prstGeom prst="rect">
            <a:avLst/>
          </a:prstGeom>
          <a:noFill/>
        </p:spPr>
        <p:txBody>
          <a:bodyPr wrap="none" rtlCol="0">
            <a:spAutoFit/>
          </a:bodyPr>
          <a:lstStyle/>
          <a:p>
            <a:r>
              <a:rPr lang="en-AU" sz="3200" dirty="0" smtClean="0"/>
              <a:t>Maximize taste:</a:t>
            </a:r>
            <a:endParaRPr lang="en-AU" sz="3200" dirty="0"/>
          </a:p>
        </p:txBody>
      </p:sp>
      <p:sp>
        <p:nvSpPr>
          <p:cNvPr id="54" name="TextBox 53"/>
          <p:cNvSpPr txBox="1"/>
          <p:nvPr/>
        </p:nvSpPr>
        <p:spPr>
          <a:xfrm>
            <a:off x="19659" y="3171461"/>
            <a:ext cx="6092373" cy="584775"/>
          </a:xfrm>
          <a:prstGeom prst="rect">
            <a:avLst/>
          </a:prstGeom>
          <a:noFill/>
        </p:spPr>
        <p:txBody>
          <a:bodyPr wrap="none" rtlCol="0">
            <a:spAutoFit/>
          </a:bodyPr>
          <a:lstStyle/>
          <a:p>
            <a:r>
              <a:rPr lang="en-AU" sz="3200" dirty="0" smtClean="0"/>
              <a:t>Constraint 3: </a:t>
            </a:r>
            <a:r>
              <a:rPr lang="en-AU" sz="3200" dirty="0"/>
              <a:t>budget (</a:t>
            </a:r>
            <a:r>
              <a:rPr lang="en-AU" sz="3200" dirty="0" smtClean="0"/>
              <a:t>€ per serving)</a:t>
            </a:r>
            <a:endParaRPr lang="en-AU" sz="3200" dirty="0"/>
          </a:p>
        </p:txBody>
      </p:sp>
      <p:sp>
        <p:nvSpPr>
          <p:cNvPr id="64" name="TextBox 63"/>
          <p:cNvSpPr txBox="1"/>
          <p:nvPr/>
        </p:nvSpPr>
        <p:spPr>
          <a:xfrm>
            <a:off x="22746" y="1075075"/>
            <a:ext cx="5595250" cy="584775"/>
          </a:xfrm>
          <a:prstGeom prst="rect">
            <a:avLst/>
          </a:prstGeom>
          <a:noFill/>
        </p:spPr>
        <p:txBody>
          <a:bodyPr wrap="none" rtlCol="0">
            <a:spAutoFit/>
          </a:bodyPr>
          <a:lstStyle/>
          <a:p>
            <a:r>
              <a:rPr lang="en-AU" sz="3200" dirty="0" smtClean="0"/>
              <a:t>Constraint 1: must 2 bread slices</a:t>
            </a:r>
            <a:endParaRPr lang="en-AU" sz="3200" dirty="0"/>
          </a:p>
        </p:txBody>
      </p:sp>
      <p:sp>
        <p:nvSpPr>
          <p:cNvPr id="14" name="TextBox 13"/>
          <p:cNvSpPr txBox="1"/>
          <p:nvPr/>
        </p:nvSpPr>
        <p:spPr>
          <a:xfrm>
            <a:off x="8206162" y="1659850"/>
            <a:ext cx="1050707" cy="584775"/>
          </a:xfrm>
          <a:prstGeom prst="rect">
            <a:avLst/>
          </a:prstGeom>
          <a:noFill/>
        </p:spPr>
        <p:txBody>
          <a:bodyPr wrap="square" rtlCol="0">
            <a:spAutoFit/>
          </a:bodyPr>
          <a:lstStyle/>
          <a:p>
            <a:r>
              <a:rPr lang="en-AU" sz="3200" dirty="0" smtClean="0"/>
              <a:t>=1</a:t>
            </a:r>
            <a:endParaRPr lang="en-AU" sz="3200" dirty="0"/>
          </a:p>
        </p:txBody>
      </p:sp>
      <p:cxnSp>
        <p:nvCxnSpPr>
          <p:cNvPr id="24" name="Straight Connector 23"/>
          <p:cNvCxnSpPr/>
          <p:nvPr/>
        </p:nvCxnSpPr>
        <p:spPr>
          <a:xfrm flipV="1">
            <a:off x="8158539" y="1367462"/>
            <a:ext cx="0" cy="286554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1875" y="2118250"/>
            <a:ext cx="6203558" cy="584775"/>
          </a:xfrm>
          <a:prstGeom prst="rect">
            <a:avLst/>
          </a:prstGeom>
          <a:noFill/>
        </p:spPr>
        <p:txBody>
          <a:bodyPr wrap="none" rtlCol="0">
            <a:spAutoFit/>
          </a:bodyPr>
          <a:lstStyle/>
          <a:p>
            <a:r>
              <a:rPr lang="en-AU" sz="3200" dirty="0" smtClean="0"/>
              <a:t>Constraint 2: calories (C per serving)</a:t>
            </a:r>
            <a:endParaRPr lang="en-AU" sz="3200" dirty="0"/>
          </a:p>
        </p:txBody>
      </p:sp>
      <p:sp>
        <p:nvSpPr>
          <p:cNvPr id="9" name="TextBox 8"/>
          <p:cNvSpPr txBox="1"/>
          <p:nvPr/>
        </p:nvSpPr>
        <p:spPr>
          <a:xfrm>
            <a:off x="417416" y="616676"/>
            <a:ext cx="598241" cy="584775"/>
          </a:xfrm>
          <a:prstGeom prst="rect">
            <a:avLst/>
          </a:prstGeom>
          <a:noFill/>
        </p:spPr>
        <p:txBody>
          <a:bodyPr wrap="none" rtlCol="0">
            <a:spAutoFit/>
          </a:bodyPr>
          <a:lstStyle/>
          <a:p>
            <a:r>
              <a:rPr lang="en-AU" sz="3200" dirty="0" smtClean="0"/>
              <a:t>+1</a:t>
            </a:r>
            <a:endParaRPr lang="en-AU" sz="3200" dirty="0"/>
          </a:p>
        </p:txBody>
      </p:sp>
      <p:sp>
        <p:nvSpPr>
          <p:cNvPr id="56" name="TextBox 55"/>
          <p:cNvSpPr txBox="1"/>
          <p:nvPr/>
        </p:nvSpPr>
        <p:spPr>
          <a:xfrm>
            <a:off x="156928" y="3678422"/>
            <a:ext cx="1119217" cy="584775"/>
          </a:xfrm>
          <a:prstGeom prst="rect">
            <a:avLst/>
          </a:prstGeom>
          <a:noFill/>
        </p:spPr>
        <p:txBody>
          <a:bodyPr wrap="none" rtlCol="0">
            <a:spAutoFit/>
          </a:bodyPr>
          <a:lstStyle/>
          <a:p>
            <a:r>
              <a:rPr lang="en-AU" sz="3200" dirty="0" smtClean="0"/>
              <a:t>+0.21</a:t>
            </a:r>
            <a:endParaRPr lang="en-AU" sz="3200" dirty="0"/>
          </a:p>
        </p:txBody>
      </p:sp>
      <p:sp>
        <p:nvSpPr>
          <p:cNvPr id="46" name="TextBox 45"/>
          <p:cNvSpPr txBox="1"/>
          <p:nvPr/>
        </p:nvSpPr>
        <p:spPr>
          <a:xfrm>
            <a:off x="417416" y="1645240"/>
            <a:ext cx="598241" cy="584775"/>
          </a:xfrm>
          <a:prstGeom prst="rect">
            <a:avLst/>
          </a:prstGeom>
          <a:noFill/>
        </p:spPr>
        <p:txBody>
          <a:bodyPr wrap="none" rtlCol="0">
            <a:spAutoFit/>
          </a:bodyPr>
          <a:lstStyle/>
          <a:p>
            <a:r>
              <a:rPr lang="en-AU" sz="3200" dirty="0" smtClean="0"/>
              <a:t>+1</a:t>
            </a:r>
            <a:endParaRPr lang="en-AU" sz="3200" dirty="0"/>
          </a:p>
        </p:txBody>
      </p:sp>
      <p:sp>
        <p:nvSpPr>
          <p:cNvPr id="71" name="TextBox 70"/>
          <p:cNvSpPr txBox="1"/>
          <p:nvPr/>
        </p:nvSpPr>
        <p:spPr>
          <a:xfrm>
            <a:off x="313221" y="2661104"/>
            <a:ext cx="806631" cy="584775"/>
          </a:xfrm>
          <a:prstGeom prst="rect">
            <a:avLst/>
          </a:prstGeom>
          <a:noFill/>
        </p:spPr>
        <p:txBody>
          <a:bodyPr wrap="none" rtlCol="0">
            <a:spAutoFit/>
          </a:bodyPr>
          <a:lstStyle/>
          <a:p>
            <a:r>
              <a:rPr lang="en-AU" sz="3200" dirty="0" smtClean="0"/>
              <a:t>+70</a:t>
            </a:r>
            <a:endParaRPr lang="en-AU" sz="3200" dirty="0"/>
          </a:p>
        </p:txBody>
      </p:sp>
      <p:sp>
        <p:nvSpPr>
          <p:cNvPr id="26" name="TextBox 25"/>
          <p:cNvSpPr txBox="1"/>
          <p:nvPr/>
        </p:nvSpPr>
        <p:spPr>
          <a:xfrm>
            <a:off x="2211161" y="616676"/>
            <a:ext cx="806631" cy="584775"/>
          </a:xfrm>
          <a:prstGeom prst="rect">
            <a:avLst/>
          </a:prstGeom>
          <a:noFill/>
        </p:spPr>
        <p:txBody>
          <a:bodyPr wrap="none" rtlCol="0">
            <a:spAutoFit/>
          </a:bodyPr>
          <a:lstStyle/>
          <a:p>
            <a:r>
              <a:rPr lang="en-AU" sz="3200" dirty="0" smtClean="0"/>
              <a:t>+20</a:t>
            </a:r>
            <a:endParaRPr lang="en-AU" sz="3200" dirty="0"/>
          </a:p>
        </p:txBody>
      </p:sp>
      <p:sp>
        <p:nvSpPr>
          <p:cNvPr id="57" name="TextBox 56"/>
          <p:cNvSpPr txBox="1"/>
          <p:nvPr/>
        </p:nvSpPr>
        <p:spPr>
          <a:xfrm>
            <a:off x="2054868" y="3678422"/>
            <a:ext cx="1119217" cy="584775"/>
          </a:xfrm>
          <a:prstGeom prst="rect">
            <a:avLst/>
          </a:prstGeom>
          <a:noFill/>
        </p:spPr>
        <p:txBody>
          <a:bodyPr wrap="none" rtlCol="0">
            <a:spAutoFit/>
          </a:bodyPr>
          <a:lstStyle/>
          <a:p>
            <a:r>
              <a:rPr lang="en-AU" sz="3200" dirty="0" smtClean="0"/>
              <a:t>+0.12</a:t>
            </a:r>
            <a:endParaRPr lang="en-AU" sz="3200" dirty="0"/>
          </a:p>
        </p:txBody>
      </p:sp>
      <p:sp>
        <p:nvSpPr>
          <p:cNvPr id="47" name="TextBox 46"/>
          <p:cNvSpPr txBox="1"/>
          <p:nvPr/>
        </p:nvSpPr>
        <p:spPr>
          <a:xfrm>
            <a:off x="2315356" y="1645240"/>
            <a:ext cx="598241" cy="584775"/>
          </a:xfrm>
          <a:prstGeom prst="rect">
            <a:avLst/>
          </a:prstGeom>
          <a:noFill/>
        </p:spPr>
        <p:txBody>
          <a:bodyPr wrap="none" rtlCol="0">
            <a:spAutoFit/>
          </a:bodyPr>
          <a:lstStyle/>
          <a:p>
            <a:r>
              <a:rPr lang="en-AU" sz="3200" dirty="0" smtClean="0"/>
              <a:t>+0</a:t>
            </a:r>
            <a:endParaRPr lang="en-AU" sz="3200" dirty="0"/>
          </a:p>
        </p:txBody>
      </p:sp>
      <p:sp>
        <p:nvSpPr>
          <p:cNvPr id="72" name="TextBox 71"/>
          <p:cNvSpPr txBox="1"/>
          <p:nvPr/>
        </p:nvSpPr>
        <p:spPr>
          <a:xfrm>
            <a:off x="2106966" y="2661104"/>
            <a:ext cx="1015021" cy="584775"/>
          </a:xfrm>
          <a:prstGeom prst="rect">
            <a:avLst/>
          </a:prstGeom>
          <a:noFill/>
        </p:spPr>
        <p:txBody>
          <a:bodyPr wrap="none" rtlCol="0">
            <a:spAutoFit/>
          </a:bodyPr>
          <a:lstStyle/>
          <a:p>
            <a:r>
              <a:rPr lang="en-AU" sz="3200" dirty="0" smtClean="0"/>
              <a:t>+380</a:t>
            </a:r>
            <a:endParaRPr lang="en-AU" sz="3200" dirty="0"/>
          </a:p>
        </p:txBody>
      </p:sp>
      <p:sp>
        <p:nvSpPr>
          <p:cNvPr id="27" name="TextBox 26"/>
          <p:cNvSpPr txBox="1"/>
          <p:nvPr/>
        </p:nvSpPr>
        <p:spPr>
          <a:xfrm>
            <a:off x="3212229" y="616676"/>
            <a:ext cx="806631" cy="584775"/>
          </a:xfrm>
          <a:prstGeom prst="rect">
            <a:avLst/>
          </a:prstGeom>
          <a:noFill/>
        </p:spPr>
        <p:txBody>
          <a:bodyPr wrap="none" rtlCol="0">
            <a:spAutoFit/>
          </a:bodyPr>
          <a:lstStyle/>
          <a:p>
            <a:r>
              <a:rPr lang="en-AU" sz="3200" dirty="0" smtClean="0"/>
              <a:t>+40</a:t>
            </a:r>
            <a:endParaRPr lang="en-AU" sz="3200" dirty="0"/>
          </a:p>
        </p:txBody>
      </p:sp>
      <p:sp>
        <p:nvSpPr>
          <p:cNvPr id="58" name="TextBox 57"/>
          <p:cNvSpPr txBox="1"/>
          <p:nvPr/>
        </p:nvSpPr>
        <p:spPr>
          <a:xfrm>
            <a:off x="3055936" y="3678422"/>
            <a:ext cx="1119217" cy="584775"/>
          </a:xfrm>
          <a:prstGeom prst="rect">
            <a:avLst/>
          </a:prstGeom>
          <a:noFill/>
        </p:spPr>
        <p:txBody>
          <a:bodyPr wrap="none" rtlCol="0">
            <a:spAutoFit/>
          </a:bodyPr>
          <a:lstStyle/>
          <a:p>
            <a:r>
              <a:rPr lang="en-AU" sz="3200" dirty="0" smtClean="0"/>
              <a:t>+0.84</a:t>
            </a:r>
            <a:endParaRPr lang="en-AU" sz="3200" dirty="0"/>
          </a:p>
        </p:txBody>
      </p:sp>
      <p:sp>
        <p:nvSpPr>
          <p:cNvPr id="48" name="TextBox 47"/>
          <p:cNvSpPr txBox="1"/>
          <p:nvPr/>
        </p:nvSpPr>
        <p:spPr>
          <a:xfrm>
            <a:off x="3316424" y="1645240"/>
            <a:ext cx="598241" cy="584775"/>
          </a:xfrm>
          <a:prstGeom prst="rect">
            <a:avLst/>
          </a:prstGeom>
          <a:noFill/>
        </p:spPr>
        <p:txBody>
          <a:bodyPr wrap="none" rtlCol="0">
            <a:spAutoFit/>
          </a:bodyPr>
          <a:lstStyle/>
          <a:p>
            <a:r>
              <a:rPr lang="en-AU" sz="3200" dirty="0" smtClean="0"/>
              <a:t>+0</a:t>
            </a:r>
            <a:endParaRPr lang="en-AU" sz="3200" dirty="0"/>
          </a:p>
        </p:txBody>
      </p:sp>
      <p:sp>
        <p:nvSpPr>
          <p:cNvPr id="73" name="TextBox 72"/>
          <p:cNvSpPr txBox="1"/>
          <p:nvPr/>
        </p:nvSpPr>
        <p:spPr>
          <a:xfrm>
            <a:off x="3108034" y="2661104"/>
            <a:ext cx="1015021" cy="584775"/>
          </a:xfrm>
          <a:prstGeom prst="rect">
            <a:avLst/>
          </a:prstGeom>
          <a:noFill/>
        </p:spPr>
        <p:txBody>
          <a:bodyPr wrap="none" rtlCol="0">
            <a:spAutoFit/>
          </a:bodyPr>
          <a:lstStyle/>
          <a:p>
            <a:r>
              <a:rPr lang="en-AU" sz="3200" dirty="0" smtClean="0"/>
              <a:t>+299</a:t>
            </a:r>
            <a:endParaRPr lang="en-AU" sz="3200" dirty="0"/>
          </a:p>
        </p:txBody>
      </p:sp>
      <p:sp>
        <p:nvSpPr>
          <p:cNvPr id="28" name="TextBox 27"/>
          <p:cNvSpPr txBox="1"/>
          <p:nvPr/>
        </p:nvSpPr>
        <p:spPr>
          <a:xfrm>
            <a:off x="4317492" y="616676"/>
            <a:ext cx="598241" cy="584775"/>
          </a:xfrm>
          <a:prstGeom prst="rect">
            <a:avLst/>
          </a:prstGeom>
          <a:noFill/>
        </p:spPr>
        <p:txBody>
          <a:bodyPr wrap="none" rtlCol="0">
            <a:spAutoFit/>
          </a:bodyPr>
          <a:lstStyle/>
          <a:p>
            <a:r>
              <a:rPr lang="en-AU" sz="3200" dirty="0"/>
              <a:t>+</a:t>
            </a:r>
            <a:r>
              <a:rPr lang="en-AU" sz="3200" dirty="0" smtClean="0"/>
              <a:t>3</a:t>
            </a:r>
            <a:endParaRPr lang="en-AU" sz="3200" dirty="0"/>
          </a:p>
        </p:txBody>
      </p:sp>
      <p:sp>
        <p:nvSpPr>
          <p:cNvPr id="59" name="TextBox 58"/>
          <p:cNvSpPr txBox="1"/>
          <p:nvPr/>
        </p:nvSpPr>
        <p:spPr>
          <a:xfrm>
            <a:off x="4057004" y="3678422"/>
            <a:ext cx="1119217" cy="584775"/>
          </a:xfrm>
          <a:prstGeom prst="rect">
            <a:avLst/>
          </a:prstGeom>
          <a:noFill/>
        </p:spPr>
        <p:txBody>
          <a:bodyPr wrap="none" rtlCol="0">
            <a:spAutoFit/>
          </a:bodyPr>
          <a:lstStyle/>
          <a:p>
            <a:r>
              <a:rPr lang="en-AU" sz="3200" dirty="0" smtClean="0"/>
              <a:t>+0.04</a:t>
            </a:r>
            <a:endParaRPr lang="en-AU" sz="3200" dirty="0"/>
          </a:p>
        </p:txBody>
      </p:sp>
      <p:sp>
        <p:nvSpPr>
          <p:cNvPr id="49" name="TextBox 48"/>
          <p:cNvSpPr txBox="1"/>
          <p:nvPr/>
        </p:nvSpPr>
        <p:spPr>
          <a:xfrm>
            <a:off x="4317492" y="1645240"/>
            <a:ext cx="598241" cy="584775"/>
          </a:xfrm>
          <a:prstGeom prst="rect">
            <a:avLst/>
          </a:prstGeom>
          <a:noFill/>
        </p:spPr>
        <p:txBody>
          <a:bodyPr wrap="none" rtlCol="0">
            <a:spAutoFit/>
          </a:bodyPr>
          <a:lstStyle/>
          <a:p>
            <a:r>
              <a:rPr lang="en-AU" sz="3200" dirty="0" smtClean="0"/>
              <a:t>+0</a:t>
            </a:r>
            <a:endParaRPr lang="en-AU" sz="3200" dirty="0"/>
          </a:p>
        </p:txBody>
      </p:sp>
      <p:sp>
        <p:nvSpPr>
          <p:cNvPr id="74" name="TextBox 73"/>
          <p:cNvSpPr txBox="1"/>
          <p:nvPr/>
        </p:nvSpPr>
        <p:spPr>
          <a:xfrm>
            <a:off x="4213297" y="2661104"/>
            <a:ext cx="806631" cy="584775"/>
          </a:xfrm>
          <a:prstGeom prst="rect">
            <a:avLst/>
          </a:prstGeom>
          <a:noFill/>
        </p:spPr>
        <p:txBody>
          <a:bodyPr wrap="none" rtlCol="0">
            <a:spAutoFit/>
          </a:bodyPr>
          <a:lstStyle/>
          <a:p>
            <a:r>
              <a:rPr lang="en-AU" sz="3200" dirty="0" smtClean="0"/>
              <a:t>+15</a:t>
            </a:r>
            <a:endParaRPr lang="en-AU" sz="3200" dirty="0"/>
          </a:p>
        </p:txBody>
      </p:sp>
      <p:sp>
        <p:nvSpPr>
          <p:cNvPr id="29" name="TextBox 28"/>
          <p:cNvSpPr txBox="1"/>
          <p:nvPr/>
        </p:nvSpPr>
        <p:spPr>
          <a:xfrm>
            <a:off x="5318560" y="616676"/>
            <a:ext cx="598241" cy="584775"/>
          </a:xfrm>
          <a:prstGeom prst="rect">
            <a:avLst/>
          </a:prstGeom>
          <a:noFill/>
        </p:spPr>
        <p:txBody>
          <a:bodyPr wrap="none" rtlCol="0">
            <a:spAutoFit/>
          </a:bodyPr>
          <a:lstStyle/>
          <a:p>
            <a:r>
              <a:rPr lang="en-AU" sz="3200" dirty="0" smtClean="0"/>
              <a:t>+1</a:t>
            </a:r>
            <a:endParaRPr lang="en-AU" sz="3200" dirty="0"/>
          </a:p>
        </p:txBody>
      </p:sp>
      <p:sp>
        <p:nvSpPr>
          <p:cNvPr id="60" name="TextBox 59"/>
          <p:cNvSpPr txBox="1"/>
          <p:nvPr/>
        </p:nvSpPr>
        <p:spPr>
          <a:xfrm>
            <a:off x="5058072" y="3678422"/>
            <a:ext cx="1119217" cy="584775"/>
          </a:xfrm>
          <a:prstGeom prst="rect">
            <a:avLst/>
          </a:prstGeom>
          <a:noFill/>
        </p:spPr>
        <p:txBody>
          <a:bodyPr wrap="none" rtlCol="0">
            <a:spAutoFit/>
          </a:bodyPr>
          <a:lstStyle/>
          <a:p>
            <a:r>
              <a:rPr lang="en-AU" sz="3200" dirty="0" smtClean="0"/>
              <a:t>+0.04</a:t>
            </a:r>
            <a:endParaRPr lang="en-AU" sz="3200" dirty="0"/>
          </a:p>
        </p:txBody>
      </p:sp>
      <p:sp>
        <p:nvSpPr>
          <p:cNvPr id="50" name="TextBox 49"/>
          <p:cNvSpPr txBox="1"/>
          <p:nvPr/>
        </p:nvSpPr>
        <p:spPr>
          <a:xfrm>
            <a:off x="5318560" y="1645240"/>
            <a:ext cx="598241" cy="584775"/>
          </a:xfrm>
          <a:prstGeom prst="rect">
            <a:avLst/>
          </a:prstGeom>
          <a:noFill/>
        </p:spPr>
        <p:txBody>
          <a:bodyPr wrap="none" rtlCol="0">
            <a:spAutoFit/>
          </a:bodyPr>
          <a:lstStyle/>
          <a:p>
            <a:r>
              <a:rPr lang="en-AU" sz="3200" dirty="0" smtClean="0"/>
              <a:t>+0</a:t>
            </a:r>
            <a:endParaRPr lang="en-AU" sz="3200" dirty="0"/>
          </a:p>
        </p:txBody>
      </p:sp>
      <p:sp>
        <p:nvSpPr>
          <p:cNvPr id="75" name="TextBox 74"/>
          <p:cNvSpPr txBox="1"/>
          <p:nvPr/>
        </p:nvSpPr>
        <p:spPr>
          <a:xfrm>
            <a:off x="5110170" y="2661104"/>
            <a:ext cx="1015021" cy="584775"/>
          </a:xfrm>
          <a:prstGeom prst="rect">
            <a:avLst/>
          </a:prstGeom>
          <a:noFill/>
        </p:spPr>
        <p:txBody>
          <a:bodyPr wrap="none" rtlCol="0">
            <a:spAutoFit/>
          </a:bodyPr>
          <a:lstStyle/>
          <a:p>
            <a:r>
              <a:rPr lang="en-AU" sz="3200" dirty="0" smtClean="0"/>
              <a:t>+680</a:t>
            </a:r>
            <a:endParaRPr lang="en-AU" sz="3200" dirty="0"/>
          </a:p>
        </p:txBody>
      </p:sp>
      <p:sp>
        <p:nvSpPr>
          <p:cNvPr id="30" name="TextBox 29"/>
          <p:cNvSpPr txBox="1"/>
          <p:nvPr/>
        </p:nvSpPr>
        <p:spPr>
          <a:xfrm>
            <a:off x="7360773" y="616676"/>
            <a:ext cx="518091" cy="584775"/>
          </a:xfrm>
          <a:prstGeom prst="rect">
            <a:avLst/>
          </a:prstGeom>
          <a:noFill/>
        </p:spPr>
        <p:txBody>
          <a:bodyPr wrap="none" rtlCol="0">
            <a:spAutoFit/>
          </a:bodyPr>
          <a:lstStyle/>
          <a:p>
            <a:r>
              <a:rPr lang="en-AU" sz="3200" dirty="0" smtClean="0"/>
              <a:t>-1</a:t>
            </a:r>
            <a:endParaRPr lang="en-AU" sz="3200" dirty="0"/>
          </a:p>
        </p:txBody>
      </p:sp>
      <p:sp>
        <p:nvSpPr>
          <p:cNvPr id="61" name="TextBox 60"/>
          <p:cNvSpPr txBox="1"/>
          <p:nvPr/>
        </p:nvSpPr>
        <p:spPr>
          <a:xfrm>
            <a:off x="7060210" y="3678422"/>
            <a:ext cx="1119217" cy="584775"/>
          </a:xfrm>
          <a:prstGeom prst="rect">
            <a:avLst/>
          </a:prstGeom>
          <a:noFill/>
        </p:spPr>
        <p:txBody>
          <a:bodyPr wrap="none" rtlCol="0">
            <a:spAutoFit/>
          </a:bodyPr>
          <a:lstStyle/>
          <a:p>
            <a:r>
              <a:rPr lang="en-AU" sz="3200" dirty="0" smtClean="0"/>
              <a:t>+0.07</a:t>
            </a:r>
            <a:endParaRPr lang="en-AU" sz="3200" dirty="0"/>
          </a:p>
        </p:txBody>
      </p:sp>
      <p:sp>
        <p:nvSpPr>
          <p:cNvPr id="51" name="TextBox 50"/>
          <p:cNvSpPr txBox="1"/>
          <p:nvPr/>
        </p:nvSpPr>
        <p:spPr>
          <a:xfrm>
            <a:off x="7320698" y="1645240"/>
            <a:ext cx="598241" cy="584775"/>
          </a:xfrm>
          <a:prstGeom prst="rect">
            <a:avLst/>
          </a:prstGeom>
          <a:noFill/>
        </p:spPr>
        <p:txBody>
          <a:bodyPr wrap="none" rtlCol="0">
            <a:spAutoFit/>
          </a:bodyPr>
          <a:lstStyle/>
          <a:p>
            <a:r>
              <a:rPr lang="en-AU" sz="3200" dirty="0" smtClean="0"/>
              <a:t>+0</a:t>
            </a:r>
            <a:endParaRPr lang="en-AU" sz="3200" dirty="0"/>
          </a:p>
        </p:txBody>
      </p:sp>
      <p:sp>
        <p:nvSpPr>
          <p:cNvPr id="76" name="TextBox 75"/>
          <p:cNvSpPr txBox="1"/>
          <p:nvPr/>
        </p:nvSpPr>
        <p:spPr>
          <a:xfrm>
            <a:off x="7319095" y="2661104"/>
            <a:ext cx="601447" cy="584775"/>
          </a:xfrm>
          <a:prstGeom prst="rect">
            <a:avLst/>
          </a:prstGeom>
          <a:noFill/>
        </p:spPr>
        <p:txBody>
          <a:bodyPr wrap="none" rtlCol="0">
            <a:spAutoFit/>
          </a:bodyPr>
          <a:lstStyle/>
          <a:p>
            <a:r>
              <a:rPr lang="en-AU" sz="3200" dirty="0" smtClean="0"/>
              <a:t>43</a:t>
            </a:r>
            <a:endParaRPr lang="en-AU" sz="3200" dirty="0"/>
          </a:p>
        </p:txBody>
      </p:sp>
      <p:sp>
        <p:nvSpPr>
          <p:cNvPr id="31" name="TextBox 30"/>
          <p:cNvSpPr txBox="1"/>
          <p:nvPr/>
        </p:nvSpPr>
        <p:spPr>
          <a:xfrm>
            <a:off x="6319628" y="616676"/>
            <a:ext cx="598241" cy="584775"/>
          </a:xfrm>
          <a:prstGeom prst="rect">
            <a:avLst/>
          </a:prstGeom>
          <a:noFill/>
        </p:spPr>
        <p:txBody>
          <a:bodyPr wrap="none" rtlCol="0">
            <a:spAutoFit/>
          </a:bodyPr>
          <a:lstStyle/>
          <a:p>
            <a:r>
              <a:rPr lang="en-AU" sz="3200" dirty="0" smtClean="0"/>
              <a:t>+8</a:t>
            </a:r>
            <a:endParaRPr lang="en-AU" sz="3200" dirty="0"/>
          </a:p>
        </p:txBody>
      </p:sp>
      <p:sp>
        <p:nvSpPr>
          <p:cNvPr id="62" name="TextBox 61"/>
          <p:cNvSpPr txBox="1"/>
          <p:nvPr/>
        </p:nvSpPr>
        <p:spPr>
          <a:xfrm>
            <a:off x="6059140" y="3678422"/>
            <a:ext cx="1119217" cy="584775"/>
          </a:xfrm>
          <a:prstGeom prst="rect">
            <a:avLst/>
          </a:prstGeom>
          <a:noFill/>
        </p:spPr>
        <p:txBody>
          <a:bodyPr wrap="none" rtlCol="0">
            <a:spAutoFit/>
          </a:bodyPr>
          <a:lstStyle/>
          <a:p>
            <a:r>
              <a:rPr lang="en-AU" sz="3200" dirty="0" smtClean="0"/>
              <a:t>+0.08</a:t>
            </a:r>
            <a:endParaRPr lang="en-AU" sz="3200" dirty="0"/>
          </a:p>
        </p:txBody>
      </p:sp>
      <p:sp>
        <p:nvSpPr>
          <p:cNvPr id="52" name="TextBox 51"/>
          <p:cNvSpPr txBox="1"/>
          <p:nvPr/>
        </p:nvSpPr>
        <p:spPr>
          <a:xfrm>
            <a:off x="6319628" y="1645240"/>
            <a:ext cx="598241" cy="584775"/>
          </a:xfrm>
          <a:prstGeom prst="rect">
            <a:avLst/>
          </a:prstGeom>
          <a:noFill/>
        </p:spPr>
        <p:txBody>
          <a:bodyPr wrap="none" rtlCol="0">
            <a:spAutoFit/>
          </a:bodyPr>
          <a:lstStyle/>
          <a:p>
            <a:r>
              <a:rPr lang="en-AU" sz="3200" dirty="0" smtClean="0"/>
              <a:t>+0</a:t>
            </a:r>
            <a:endParaRPr lang="en-AU" sz="3200" dirty="0"/>
          </a:p>
        </p:txBody>
      </p:sp>
      <p:sp>
        <p:nvSpPr>
          <p:cNvPr id="77" name="TextBox 76"/>
          <p:cNvSpPr txBox="1"/>
          <p:nvPr/>
        </p:nvSpPr>
        <p:spPr>
          <a:xfrm>
            <a:off x="6215433" y="2661104"/>
            <a:ext cx="806631" cy="584775"/>
          </a:xfrm>
          <a:prstGeom prst="rect">
            <a:avLst/>
          </a:prstGeom>
          <a:noFill/>
        </p:spPr>
        <p:txBody>
          <a:bodyPr wrap="none" rtlCol="0">
            <a:spAutoFit/>
          </a:bodyPr>
          <a:lstStyle/>
          <a:p>
            <a:r>
              <a:rPr lang="en-AU" sz="3200" dirty="0" smtClean="0"/>
              <a:t>+24</a:t>
            </a:r>
            <a:endParaRPr lang="en-AU" sz="3200" dirty="0"/>
          </a:p>
        </p:txBody>
      </p:sp>
      <p:sp>
        <p:nvSpPr>
          <p:cNvPr id="32" name="TextBox 31"/>
          <p:cNvSpPr txBox="1"/>
          <p:nvPr/>
        </p:nvSpPr>
        <p:spPr>
          <a:xfrm>
            <a:off x="1262191" y="616676"/>
            <a:ext cx="806631" cy="584775"/>
          </a:xfrm>
          <a:prstGeom prst="rect">
            <a:avLst/>
          </a:prstGeom>
          <a:noFill/>
        </p:spPr>
        <p:txBody>
          <a:bodyPr wrap="none" rtlCol="0">
            <a:spAutoFit/>
          </a:bodyPr>
          <a:lstStyle/>
          <a:p>
            <a:r>
              <a:rPr lang="en-AU" sz="3200" dirty="0" smtClean="0"/>
              <a:t>+50</a:t>
            </a:r>
            <a:endParaRPr lang="en-AU" sz="3200" dirty="0"/>
          </a:p>
        </p:txBody>
      </p:sp>
      <p:sp>
        <p:nvSpPr>
          <p:cNvPr id="63" name="TextBox 62"/>
          <p:cNvSpPr txBox="1"/>
          <p:nvPr/>
        </p:nvSpPr>
        <p:spPr>
          <a:xfrm>
            <a:off x="1210093" y="3678422"/>
            <a:ext cx="910827" cy="584775"/>
          </a:xfrm>
          <a:prstGeom prst="rect">
            <a:avLst/>
          </a:prstGeom>
          <a:noFill/>
        </p:spPr>
        <p:txBody>
          <a:bodyPr wrap="none" rtlCol="0">
            <a:spAutoFit/>
          </a:bodyPr>
          <a:lstStyle/>
          <a:p>
            <a:r>
              <a:rPr lang="en-AU" sz="3200" dirty="0" smtClean="0"/>
              <a:t>+2.5</a:t>
            </a:r>
            <a:endParaRPr lang="en-AU" sz="3200" dirty="0"/>
          </a:p>
        </p:txBody>
      </p:sp>
      <p:sp>
        <p:nvSpPr>
          <p:cNvPr id="53" name="TextBox 52"/>
          <p:cNvSpPr txBox="1"/>
          <p:nvPr/>
        </p:nvSpPr>
        <p:spPr>
          <a:xfrm>
            <a:off x="1366386" y="1645240"/>
            <a:ext cx="598241" cy="584775"/>
          </a:xfrm>
          <a:prstGeom prst="rect">
            <a:avLst/>
          </a:prstGeom>
          <a:noFill/>
        </p:spPr>
        <p:txBody>
          <a:bodyPr wrap="none" rtlCol="0">
            <a:spAutoFit/>
          </a:bodyPr>
          <a:lstStyle/>
          <a:p>
            <a:r>
              <a:rPr lang="en-AU" sz="3200" dirty="0" smtClean="0"/>
              <a:t>+0</a:t>
            </a:r>
            <a:endParaRPr lang="en-AU" sz="3200" dirty="0"/>
          </a:p>
        </p:txBody>
      </p:sp>
      <p:sp>
        <p:nvSpPr>
          <p:cNvPr id="78" name="TextBox 77"/>
          <p:cNvSpPr txBox="1"/>
          <p:nvPr/>
        </p:nvSpPr>
        <p:spPr>
          <a:xfrm>
            <a:off x="1157996" y="2661104"/>
            <a:ext cx="1015021" cy="584775"/>
          </a:xfrm>
          <a:prstGeom prst="rect">
            <a:avLst/>
          </a:prstGeom>
          <a:noFill/>
        </p:spPr>
        <p:txBody>
          <a:bodyPr wrap="none" rtlCol="0">
            <a:spAutoFit/>
          </a:bodyPr>
          <a:lstStyle/>
          <a:p>
            <a:r>
              <a:rPr lang="en-AU" sz="3200" dirty="0" smtClean="0"/>
              <a:t>+145</a:t>
            </a:r>
            <a:endParaRPr lang="en-AU" sz="3200" dirty="0"/>
          </a:p>
        </p:txBody>
      </p:sp>
      <p:sp>
        <p:nvSpPr>
          <p:cNvPr id="3" name="Multiply 2"/>
          <p:cNvSpPr/>
          <p:nvPr/>
        </p:nvSpPr>
        <p:spPr>
          <a:xfrm>
            <a:off x="7215958" y="541630"/>
            <a:ext cx="807720" cy="807720"/>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5" name="Multiply 54"/>
          <p:cNvSpPr/>
          <p:nvPr/>
        </p:nvSpPr>
        <p:spPr>
          <a:xfrm>
            <a:off x="7276702" y="1513997"/>
            <a:ext cx="807720" cy="807720"/>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5" name="Multiply 64"/>
          <p:cNvSpPr/>
          <p:nvPr/>
        </p:nvSpPr>
        <p:spPr>
          <a:xfrm>
            <a:off x="7231821" y="2627472"/>
            <a:ext cx="807720" cy="807720"/>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6" name="Multiply 65"/>
          <p:cNvSpPr/>
          <p:nvPr/>
        </p:nvSpPr>
        <p:spPr>
          <a:xfrm>
            <a:off x="7244850" y="3536334"/>
            <a:ext cx="807720" cy="807720"/>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7" name="Multiply 66"/>
          <p:cNvSpPr/>
          <p:nvPr/>
        </p:nvSpPr>
        <p:spPr>
          <a:xfrm>
            <a:off x="7214171" y="4147102"/>
            <a:ext cx="807720" cy="807720"/>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8" name="Multiply 67"/>
          <p:cNvSpPr/>
          <p:nvPr/>
        </p:nvSpPr>
        <p:spPr>
          <a:xfrm>
            <a:off x="2321568" y="4188779"/>
            <a:ext cx="807720" cy="807720"/>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9" name="Multiply 68"/>
          <p:cNvSpPr/>
          <p:nvPr/>
        </p:nvSpPr>
        <p:spPr>
          <a:xfrm>
            <a:off x="2292015" y="2570592"/>
            <a:ext cx="807720" cy="807720"/>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0" name="Multiply 69"/>
          <p:cNvSpPr/>
          <p:nvPr/>
        </p:nvSpPr>
        <p:spPr>
          <a:xfrm>
            <a:off x="2232614" y="1462762"/>
            <a:ext cx="807720" cy="807720"/>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9" name="Multiply 78"/>
          <p:cNvSpPr/>
          <p:nvPr/>
        </p:nvSpPr>
        <p:spPr>
          <a:xfrm>
            <a:off x="2263259" y="459731"/>
            <a:ext cx="807720" cy="807720"/>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0" name="Multiply 79"/>
          <p:cNvSpPr/>
          <p:nvPr/>
        </p:nvSpPr>
        <p:spPr>
          <a:xfrm>
            <a:off x="3322652" y="4230362"/>
            <a:ext cx="807720" cy="807720"/>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1" name="Multiply 80"/>
          <p:cNvSpPr/>
          <p:nvPr/>
        </p:nvSpPr>
        <p:spPr>
          <a:xfrm>
            <a:off x="3291747" y="2556583"/>
            <a:ext cx="807720" cy="807720"/>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2" name="Multiply 81"/>
          <p:cNvSpPr/>
          <p:nvPr/>
        </p:nvSpPr>
        <p:spPr>
          <a:xfrm>
            <a:off x="3232878" y="1483617"/>
            <a:ext cx="807720" cy="807720"/>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5" name="Multiply 84"/>
          <p:cNvSpPr/>
          <p:nvPr/>
        </p:nvSpPr>
        <p:spPr>
          <a:xfrm>
            <a:off x="3273194" y="505203"/>
            <a:ext cx="807720" cy="807720"/>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8" name="Multiply 87"/>
          <p:cNvSpPr/>
          <p:nvPr/>
        </p:nvSpPr>
        <p:spPr>
          <a:xfrm>
            <a:off x="2344854" y="3581891"/>
            <a:ext cx="807720" cy="807720"/>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9" name="Multiply 88"/>
          <p:cNvSpPr/>
          <p:nvPr/>
        </p:nvSpPr>
        <p:spPr>
          <a:xfrm>
            <a:off x="3312712" y="3581891"/>
            <a:ext cx="807720" cy="807720"/>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0" name="Multiply 89"/>
          <p:cNvSpPr/>
          <p:nvPr/>
        </p:nvSpPr>
        <p:spPr>
          <a:xfrm>
            <a:off x="5338629" y="4246780"/>
            <a:ext cx="807720" cy="807720"/>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1" name="Multiply 90"/>
          <p:cNvSpPr/>
          <p:nvPr/>
        </p:nvSpPr>
        <p:spPr>
          <a:xfrm>
            <a:off x="5287021" y="3568648"/>
            <a:ext cx="807720" cy="807720"/>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2" name="Multiply 91"/>
          <p:cNvSpPr/>
          <p:nvPr/>
        </p:nvSpPr>
        <p:spPr>
          <a:xfrm>
            <a:off x="5251085" y="2556583"/>
            <a:ext cx="807720" cy="807720"/>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3" name="Multiply 92"/>
          <p:cNvSpPr/>
          <p:nvPr/>
        </p:nvSpPr>
        <p:spPr>
          <a:xfrm>
            <a:off x="5251085" y="1544518"/>
            <a:ext cx="807720" cy="807720"/>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4" name="Multiply 93"/>
          <p:cNvSpPr/>
          <p:nvPr/>
        </p:nvSpPr>
        <p:spPr>
          <a:xfrm>
            <a:off x="5204946" y="514751"/>
            <a:ext cx="807720" cy="807720"/>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5" name="TextBox 94"/>
          <p:cNvSpPr txBox="1"/>
          <p:nvPr/>
        </p:nvSpPr>
        <p:spPr>
          <a:xfrm>
            <a:off x="8153040" y="3709835"/>
            <a:ext cx="1141975" cy="584775"/>
          </a:xfrm>
          <a:prstGeom prst="rect">
            <a:avLst/>
          </a:prstGeom>
          <a:noFill/>
        </p:spPr>
        <p:txBody>
          <a:bodyPr wrap="square" rtlCol="0">
            <a:spAutoFit/>
          </a:bodyPr>
          <a:lstStyle/>
          <a:p>
            <a:r>
              <a:rPr lang="en-AU" sz="3200" dirty="0" smtClean="0"/>
              <a:t>≤2.75</a:t>
            </a:r>
          </a:p>
        </p:txBody>
      </p:sp>
      <p:sp>
        <p:nvSpPr>
          <p:cNvPr id="96" name="TextBox 95"/>
          <p:cNvSpPr txBox="1"/>
          <p:nvPr/>
        </p:nvSpPr>
        <p:spPr>
          <a:xfrm>
            <a:off x="8179427" y="2668056"/>
            <a:ext cx="1050707" cy="584775"/>
          </a:xfrm>
          <a:prstGeom prst="rect">
            <a:avLst/>
          </a:prstGeom>
          <a:noFill/>
        </p:spPr>
        <p:txBody>
          <a:bodyPr wrap="square" rtlCol="0">
            <a:spAutoFit/>
          </a:bodyPr>
          <a:lstStyle/>
          <a:p>
            <a:r>
              <a:rPr lang="en-AU" sz="3200" dirty="0" smtClean="0"/>
              <a:t>≤235</a:t>
            </a:r>
            <a:endParaRPr lang="en-AU" sz="3200" dirty="0"/>
          </a:p>
        </p:txBody>
      </p:sp>
    </p:spTree>
    <p:extLst>
      <p:ext uri="{BB962C8B-B14F-4D97-AF65-F5344CB8AC3E}">
        <p14:creationId xmlns:p14="http://schemas.microsoft.com/office/powerpoint/2010/main" val="896225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89057"/>
            <a:ext cx="9144000" cy="994172"/>
          </a:xfrm>
        </p:spPr>
        <p:txBody>
          <a:bodyPr>
            <a:normAutofit/>
          </a:bodyPr>
          <a:lstStyle/>
          <a:p>
            <a:r>
              <a:rPr lang="en-AU" b="1" dirty="0" smtClean="0">
                <a:latin typeface="+mn-lt"/>
              </a:rPr>
              <a:t>Global biodiversity </a:t>
            </a:r>
            <a:r>
              <a:rPr lang="en-AU" b="1" dirty="0">
                <a:latin typeface="+mn-lt"/>
              </a:rPr>
              <a:t>c</a:t>
            </a:r>
            <a:r>
              <a:rPr lang="en-AU" b="1" dirty="0" smtClean="0">
                <a:latin typeface="+mn-lt"/>
              </a:rPr>
              <a:t>risis</a:t>
            </a:r>
            <a:endParaRPr lang="en-AU" b="1" dirty="0">
              <a:latin typeface="+mn-lt"/>
            </a:endParaRPr>
          </a:p>
        </p:txBody>
      </p:sp>
      <p:pic>
        <p:nvPicPr>
          <p:cNvPr id="1028" name="Picture 4" descr="One of several subspecies of leopard, the Zanzibar leopard made its home on the Zanzibar archipelago of Tanzania. It's still unclear whether this large cat is technically extinct — there are occasional unconfirmed sightings. &#10; Cause of extinction: Locals believed the leopards were kept by witches, and aggressively hunted them. The animals were seen as evil predators that must be exterminated — and even the government was in on the campaign. In the mid-'90s there was a short-lived conservation effort but it was deemed too little, too late.&#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12" y="3280081"/>
            <a:ext cx="3209707" cy="188395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The stunning Madeiran Large White butterfly was found in the valleys of the Laurisilva forests on Portugal's Madeira Islands. The butterfly's closest relative, the Large White, is common across Europe, Africa and Asia. &#10; Cause of extinction: Loss of habitat due to construction as well as pollution from agricultural fertilizers are two major causes of the species' decline.&#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43808" y="3351796"/>
            <a:ext cx="3085356" cy="181097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The last Pyrenean ibex died in 2000. However, a cloned ibex, created from skin samples taken from the last Pyrenean ibex, was birthed in 2009. It died shortly after birth from lung complications.&#10; Cause of extinction: Hunting of the ibex had caused the animal's numbers to seriously dwindle and conservationists blame the Spanish government for failing to act in time to save it.&#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23524" y="808664"/>
            <a:ext cx="1966313" cy="1154141"/>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The majestic West African black rhino was declared extinct in 2006, after conservationists failed to find any in their last remaining habitat in Cameroon. The West African black rhino was one of four subspecies of rhinoceros. &#10;Cause of extinction: Poachers hunted the rhino for its horn, which is believed by some in Yemen and China to possess aphrodisiacal powers.&#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512" y="2051425"/>
            <a:ext cx="2764276" cy="1622510"/>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Similar in appearance to the Sumatran tiger, the Javan tiger was native to the Indonesian island of Java. In the 1800s they were so common they were considered pests by island natives, but as the island was developed their population dwindled. By the 1950s, only 20 tigers remained. &#10;Cause of extinction: Loss of habitat and agricultural development led to severe population decline. Conservation efforts in the 1940s and '50s were unsuccessful due to a lack of adequate land and planning.&#1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884710" y="3224084"/>
            <a:ext cx="3302941" cy="193868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A native of Maui, Hawaii, the Po'ouli, or Black-faced Honeycreeper, was only discovered in the 1970s. The birds inhabited the southwestern slope of Haleakala volcano. But the population declined rapidly, and by 1997 there were only three known Po'ouli left. Efforts to mate the remaining birds failed and the species was formally declared extinct seven years later. &#10;Cause of extinction: Habitat loss, along with disease, predators and a decline in its food source — native tree snails — are all seen as reasons for the bird's demise.&#10;"/>
          <p:cNvPicPr>
            <a:picLocks noChangeAspect="1" noChangeArrowheads="1"/>
          </p:cNvPicPr>
          <p:nvPr/>
        </p:nvPicPr>
        <p:blipFill rotWithShape="1">
          <a:blip r:embed="rId8">
            <a:extLst>
              <a:ext uri="{28A0092B-C50C-407E-A947-70E740481C1C}">
                <a14:useLocalDpi xmlns:a14="http://schemas.microsoft.com/office/drawing/2010/main" val="0"/>
              </a:ext>
            </a:extLst>
          </a:blip>
          <a:srcRect t="27360"/>
          <a:stretch/>
        </p:blipFill>
        <p:spPr bwMode="auto">
          <a:xfrm>
            <a:off x="6007252" y="808664"/>
            <a:ext cx="3173259" cy="1352969"/>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The golden toad is not the only species to disappear in the past 40 years, but it might just be the brightest. This fluorescent amphibian was found in the high-altitude ridges of Costa Rica, but thanks to pollution, global warming and fungal skin infections, the species became extinct in 1989. &#10;Read on to find out about 10 other incredible species we've lost in the last several decades.&#1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906910" y="2112419"/>
            <a:ext cx="2273602" cy="1334507"/>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Spix's Macaw, also called the Little Blue Macaw, was known for its beautiful blue feathers. While some still exist in captivity, these tiny blue birds are extinct in the wild. &#10;Cause of extinction: Habitat destruction and illegal trapping and trade contributed to the macaw's dwindling numbers.&#1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6512" y="808664"/>
            <a:ext cx="2658517" cy="1493345"/>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https://upload.wikimedia.org/wikipedia/en/9/9b/Frohawk_Dodo.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634259" y="1879647"/>
            <a:ext cx="2090772" cy="1701492"/>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descr="https://assets.rbl.ms/5102114/980x.jp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489836" y="808664"/>
            <a:ext cx="1517417" cy="1228125"/>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The Tecopa pupfish, a native of the hot springs of the Mojave Desert, has the distinction of being the first animal declared extinct under the provisions of the Endangered Species Act of 1973. The pupfish's decline was precipitated when its natural habitat was encroached upon by developers.&#10;Cause of extinction: Destruction of natural habitat.&#10;"/>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709790" y="1989019"/>
            <a:ext cx="2488246" cy="14604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797175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Image result for bread slic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469036" y="4294610"/>
            <a:ext cx="558800" cy="613027"/>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Image result for ham"/>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406957" y="4311008"/>
            <a:ext cx="631825" cy="631825"/>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Image result for chees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431047" y="4344054"/>
            <a:ext cx="626346" cy="565732"/>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Image result for cheese"/>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213251" y="4046364"/>
            <a:ext cx="1174023" cy="1174023"/>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Image result for lettuce"/>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420483" y="4215757"/>
            <a:ext cx="822325" cy="822325"/>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descr="Image result for mayonaise"/>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133920" y="4116288"/>
            <a:ext cx="1241425" cy="921794"/>
          </a:xfrm>
          <a:prstGeom prst="rect">
            <a:avLst/>
          </a:prstGeom>
          <a:noFill/>
          <a:extLst>
            <a:ext uri="{909E8E84-426E-40DD-AFC4-6F175D3DCCD1}">
              <a14:hiddenFill xmlns:a14="http://schemas.microsoft.com/office/drawing/2010/main">
                <a:solidFill>
                  <a:srgbClr val="FFFFFF"/>
                </a:solidFill>
              </a14:hiddenFill>
            </a:ext>
          </a:extLst>
        </p:spPr>
      </p:pic>
      <p:pic>
        <p:nvPicPr>
          <p:cNvPr id="3086" name="Picture 14" descr="Image result for tomato"/>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411159" y="4191422"/>
            <a:ext cx="771525" cy="771525"/>
          </a:xfrm>
          <a:prstGeom prst="rect">
            <a:avLst/>
          </a:prstGeom>
          <a:noFill/>
          <a:extLst>
            <a:ext uri="{909E8E84-426E-40DD-AFC4-6F175D3DCCD1}">
              <a14:hiddenFill xmlns:a14="http://schemas.microsoft.com/office/drawing/2010/main">
                <a:solidFill>
                  <a:srgbClr val="FFFFFF"/>
                </a:solidFill>
              </a14:hiddenFill>
            </a:ext>
          </a:extLst>
        </p:spPr>
      </p:pic>
      <p:pic>
        <p:nvPicPr>
          <p:cNvPr id="3088" name="Picture 16" descr="Image result for sprouts"/>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218498" y="4120750"/>
            <a:ext cx="860425" cy="86042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3271" y="23255"/>
            <a:ext cx="2807372" cy="584775"/>
          </a:xfrm>
          <a:prstGeom prst="rect">
            <a:avLst/>
          </a:prstGeom>
          <a:noFill/>
        </p:spPr>
        <p:txBody>
          <a:bodyPr wrap="none" rtlCol="0">
            <a:spAutoFit/>
          </a:bodyPr>
          <a:lstStyle/>
          <a:p>
            <a:r>
              <a:rPr lang="en-AU" sz="3200" dirty="0" smtClean="0"/>
              <a:t>Maximize taste:</a:t>
            </a:r>
            <a:endParaRPr lang="en-AU" sz="3200" dirty="0"/>
          </a:p>
        </p:txBody>
      </p:sp>
      <p:sp>
        <p:nvSpPr>
          <p:cNvPr id="54" name="TextBox 53"/>
          <p:cNvSpPr txBox="1"/>
          <p:nvPr/>
        </p:nvSpPr>
        <p:spPr>
          <a:xfrm>
            <a:off x="19659" y="3171461"/>
            <a:ext cx="6092373" cy="584775"/>
          </a:xfrm>
          <a:prstGeom prst="rect">
            <a:avLst/>
          </a:prstGeom>
          <a:noFill/>
        </p:spPr>
        <p:txBody>
          <a:bodyPr wrap="none" rtlCol="0">
            <a:spAutoFit/>
          </a:bodyPr>
          <a:lstStyle/>
          <a:p>
            <a:r>
              <a:rPr lang="en-AU" sz="3200" dirty="0" smtClean="0"/>
              <a:t>Constraint 3: </a:t>
            </a:r>
            <a:r>
              <a:rPr lang="en-AU" sz="3200" dirty="0"/>
              <a:t>budget (</a:t>
            </a:r>
            <a:r>
              <a:rPr lang="en-AU" sz="3200" dirty="0" smtClean="0"/>
              <a:t>€ per serving)</a:t>
            </a:r>
            <a:endParaRPr lang="en-AU" sz="3200" dirty="0"/>
          </a:p>
        </p:txBody>
      </p:sp>
      <p:sp>
        <p:nvSpPr>
          <p:cNvPr id="64" name="TextBox 63"/>
          <p:cNvSpPr txBox="1"/>
          <p:nvPr/>
        </p:nvSpPr>
        <p:spPr>
          <a:xfrm>
            <a:off x="22746" y="1075075"/>
            <a:ext cx="5595250" cy="584775"/>
          </a:xfrm>
          <a:prstGeom prst="rect">
            <a:avLst/>
          </a:prstGeom>
          <a:noFill/>
        </p:spPr>
        <p:txBody>
          <a:bodyPr wrap="none" rtlCol="0">
            <a:spAutoFit/>
          </a:bodyPr>
          <a:lstStyle/>
          <a:p>
            <a:r>
              <a:rPr lang="en-AU" sz="3200" dirty="0" smtClean="0"/>
              <a:t>Constraint 1: must 2 bread slices</a:t>
            </a:r>
            <a:endParaRPr lang="en-AU" sz="3200" dirty="0"/>
          </a:p>
        </p:txBody>
      </p:sp>
      <p:sp>
        <p:nvSpPr>
          <p:cNvPr id="14" name="TextBox 13"/>
          <p:cNvSpPr txBox="1"/>
          <p:nvPr/>
        </p:nvSpPr>
        <p:spPr>
          <a:xfrm>
            <a:off x="8206162" y="1659850"/>
            <a:ext cx="1050707" cy="584775"/>
          </a:xfrm>
          <a:prstGeom prst="rect">
            <a:avLst/>
          </a:prstGeom>
          <a:noFill/>
        </p:spPr>
        <p:txBody>
          <a:bodyPr wrap="square" rtlCol="0">
            <a:spAutoFit/>
          </a:bodyPr>
          <a:lstStyle/>
          <a:p>
            <a:r>
              <a:rPr lang="en-AU" sz="3200" dirty="0" smtClean="0"/>
              <a:t>=1</a:t>
            </a:r>
            <a:endParaRPr lang="en-AU" sz="3200" dirty="0"/>
          </a:p>
        </p:txBody>
      </p:sp>
      <p:cxnSp>
        <p:nvCxnSpPr>
          <p:cNvPr id="24" name="Straight Connector 23"/>
          <p:cNvCxnSpPr/>
          <p:nvPr/>
        </p:nvCxnSpPr>
        <p:spPr>
          <a:xfrm flipV="1">
            <a:off x="8158539" y="1367462"/>
            <a:ext cx="0" cy="286554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1875" y="2118250"/>
            <a:ext cx="5890972" cy="584775"/>
          </a:xfrm>
          <a:prstGeom prst="rect">
            <a:avLst/>
          </a:prstGeom>
          <a:noFill/>
        </p:spPr>
        <p:txBody>
          <a:bodyPr wrap="none" rtlCol="0">
            <a:spAutoFit/>
          </a:bodyPr>
          <a:lstStyle/>
          <a:p>
            <a:r>
              <a:rPr lang="en-AU" sz="3200" dirty="0" smtClean="0"/>
              <a:t>Constraint 2: calories </a:t>
            </a:r>
            <a:r>
              <a:rPr lang="en-AU" sz="3200" dirty="0" smtClean="0"/>
              <a:t>(per </a:t>
            </a:r>
            <a:r>
              <a:rPr lang="en-AU" sz="3200" dirty="0" smtClean="0"/>
              <a:t>serving)</a:t>
            </a:r>
            <a:endParaRPr lang="en-AU" sz="3200" dirty="0"/>
          </a:p>
        </p:txBody>
      </p:sp>
      <p:sp>
        <p:nvSpPr>
          <p:cNvPr id="9" name="TextBox 8"/>
          <p:cNvSpPr txBox="1"/>
          <p:nvPr/>
        </p:nvSpPr>
        <p:spPr>
          <a:xfrm>
            <a:off x="417416" y="616676"/>
            <a:ext cx="598241" cy="584775"/>
          </a:xfrm>
          <a:prstGeom prst="rect">
            <a:avLst/>
          </a:prstGeom>
          <a:noFill/>
        </p:spPr>
        <p:txBody>
          <a:bodyPr wrap="none" rtlCol="0">
            <a:spAutoFit/>
          </a:bodyPr>
          <a:lstStyle/>
          <a:p>
            <a:r>
              <a:rPr lang="en-AU" sz="3200" dirty="0" smtClean="0"/>
              <a:t>+1</a:t>
            </a:r>
            <a:endParaRPr lang="en-AU" sz="3200" dirty="0"/>
          </a:p>
        </p:txBody>
      </p:sp>
      <p:sp>
        <p:nvSpPr>
          <p:cNvPr id="56" name="TextBox 55"/>
          <p:cNvSpPr txBox="1"/>
          <p:nvPr/>
        </p:nvSpPr>
        <p:spPr>
          <a:xfrm>
            <a:off x="156928" y="3678422"/>
            <a:ext cx="1119217" cy="584775"/>
          </a:xfrm>
          <a:prstGeom prst="rect">
            <a:avLst/>
          </a:prstGeom>
          <a:noFill/>
        </p:spPr>
        <p:txBody>
          <a:bodyPr wrap="none" rtlCol="0">
            <a:spAutoFit/>
          </a:bodyPr>
          <a:lstStyle/>
          <a:p>
            <a:r>
              <a:rPr lang="en-AU" sz="3200" dirty="0" smtClean="0"/>
              <a:t>+0.21</a:t>
            </a:r>
            <a:endParaRPr lang="en-AU" sz="3200" dirty="0"/>
          </a:p>
        </p:txBody>
      </p:sp>
      <p:sp>
        <p:nvSpPr>
          <p:cNvPr id="46" name="TextBox 45"/>
          <p:cNvSpPr txBox="1"/>
          <p:nvPr/>
        </p:nvSpPr>
        <p:spPr>
          <a:xfrm>
            <a:off x="417416" y="1645240"/>
            <a:ext cx="598241" cy="584775"/>
          </a:xfrm>
          <a:prstGeom prst="rect">
            <a:avLst/>
          </a:prstGeom>
          <a:noFill/>
        </p:spPr>
        <p:txBody>
          <a:bodyPr wrap="none" rtlCol="0">
            <a:spAutoFit/>
          </a:bodyPr>
          <a:lstStyle/>
          <a:p>
            <a:r>
              <a:rPr lang="en-AU" sz="3200" dirty="0" smtClean="0"/>
              <a:t>+1</a:t>
            </a:r>
            <a:endParaRPr lang="en-AU" sz="3200" dirty="0"/>
          </a:p>
        </p:txBody>
      </p:sp>
      <p:sp>
        <p:nvSpPr>
          <p:cNvPr id="71" name="TextBox 70"/>
          <p:cNvSpPr txBox="1"/>
          <p:nvPr/>
        </p:nvSpPr>
        <p:spPr>
          <a:xfrm>
            <a:off x="313221" y="2661104"/>
            <a:ext cx="806631" cy="584775"/>
          </a:xfrm>
          <a:prstGeom prst="rect">
            <a:avLst/>
          </a:prstGeom>
          <a:noFill/>
        </p:spPr>
        <p:txBody>
          <a:bodyPr wrap="none" rtlCol="0">
            <a:spAutoFit/>
          </a:bodyPr>
          <a:lstStyle/>
          <a:p>
            <a:r>
              <a:rPr lang="en-AU" sz="3200" dirty="0" smtClean="0"/>
              <a:t>+70</a:t>
            </a:r>
            <a:endParaRPr lang="en-AU" sz="3200" dirty="0"/>
          </a:p>
        </p:txBody>
      </p:sp>
      <p:sp>
        <p:nvSpPr>
          <p:cNvPr id="26" name="TextBox 25"/>
          <p:cNvSpPr txBox="1"/>
          <p:nvPr/>
        </p:nvSpPr>
        <p:spPr>
          <a:xfrm>
            <a:off x="2211161" y="616676"/>
            <a:ext cx="806631" cy="584775"/>
          </a:xfrm>
          <a:prstGeom prst="rect">
            <a:avLst/>
          </a:prstGeom>
          <a:noFill/>
        </p:spPr>
        <p:txBody>
          <a:bodyPr wrap="none" rtlCol="0">
            <a:spAutoFit/>
          </a:bodyPr>
          <a:lstStyle/>
          <a:p>
            <a:r>
              <a:rPr lang="en-AU" sz="3200" dirty="0" smtClean="0"/>
              <a:t>+20</a:t>
            </a:r>
            <a:endParaRPr lang="en-AU" sz="3200" dirty="0"/>
          </a:p>
        </p:txBody>
      </p:sp>
      <p:sp>
        <p:nvSpPr>
          <p:cNvPr id="57" name="TextBox 56"/>
          <p:cNvSpPr txBox="1"/>
          <p:nvPr/>
        </p:nvSpPr>
        <p:spPr>
          <a:xfrm>
            <a:off x="2054868" y="3678422"/>
            <a:ext cx="1119217" cy="584775"/>
          </a:xfrm>
          <a:prstGeom prst="rect">
            <a:avLst/>
          </a:prstGeom>
          <a:noFill/>
        </p:spPr>
        <p:txBody>
          <a:bodyPr wrap="none" rtlCol="0">
            <a:spAutoFit/>
          </a:bodyPr>
          <a:lstStyle/>
          <a:p>
            <a:r>
              <a:rPr lang="en-AU" sz="3200" dirty="0" smtClean="0"/>
              <a:t>+0.12</a:t>
            </a:r>
            <a:endParaRPr lang="en-AU" sz="3200" dirty="0"/>
          </a:p>
        </p:txBody>
      </p:sp>
      <p:sp>
        <p:nvSpPr>
          <p:cNvPr id="47" name="TextBox 46"/>
          <p:cNvSpPr txBox="1"/>
          <p:nvPr/>
        </p:nvSpPr>
        <p:spPr>
          <a:xfrm>
            <a:off x="2315356" y="1645240"/>
            <a:ext cx="598241" cy="584775"/>
          </a:xfrm>
          <a:prstGeom prst="rect">
            <a:avLst/>
          </a:prstGeom>
          <a:noFill/>
        </p:spPr>
        <p:txBody>
          <a:bodyPr wrap="none" rtlCol="0">
            <a:spAutoFit/>
          </a:bodyPr>
          <a:lstStyle/>
          <a:p>
            <a:r>
              <a:rPr lang="en-AU" sz="3200" dirty="0" smtClean="0"/>
              <a:t>+0</a:t>
            </a:r>
            <a:endParaRPr lang="en-AU" sz="3200" dirty="0"/>
          </a:p>
        </p:txBody>
      </p:sp>
      <p:sp>
        <p:nvSpPr>
          <p:cNvPr id="72" name="TextBox 71"/>
          <p:cNvSpPr txBox="1"/>
          <p:nvPr/>
        </p:nvSpPr>
        <p:spPr>
          <a:xfrm>
            <a:off x="2106966" y="2661104"/>
            <a:ext cx="1015021" cy="584775"/>
          </a:xfrm>
          <a:prstGeom prst="rect">
            <a:avLst/>
          </a:prstGeom>
          <a:noFill/>
        </p:spPr>
        <p:txBody>
          <a:bodyPr wrap="none" rtlCol="0">
            <a:spAutoFit/>
          </a:bodyPr>
          <a:lstStyle/>
          <a:p>
            <a:r>
              <a:rPr lang="en-AU" sz="3200" dirty="0" smtClean="0"/>
              <a:t>+380</a:t>
            </a:r>
            <a:endParaRPr lang="en-AU" sz="3200" dirty="0"/>
          </a:p>
        </p:txBody>
      </p:sp>
      <p:sp>
        <p:nvSpPr>
          <p:cNvPr id="27" name="TextBox 26"/>
          <p:cNvSpPr txBox="1"/>
          <p:nvPr/>
        </p:nvSpPr>
        <p:spPr>
          <a:xfrm>
            <a:off x="3212229" y="616676"/>
            <a:ext cx="806631" cy="584775"/>
          </a:xfrm>
          <a:prstGeom prst="rect">
            <a:avLst/>
          </a:prstGeom>
          <a:noFill/>
        </p:spPr>
        <p:txBody>
          <a:bodyPr wrap="none" rtlCol="0">
            <a:spAutoFit/>
          </a:bodyPr>
          <a:lstStyle/>
          <a:p>
            <a:r>
              <a:rPr lang="en-AU" sz="3200" dirty="0" smtClean="0"/>
              <a:t>+40</a:t>
            </a:r>
            <a:endParaRPr lang="en-AU" sz="3200" dirty="0"/>
          </a:p>
        </p:txBody>
      </p:sp>
      <p:sp>
        <p:nvSpPr>
          <p:cNvPr id="58" name="TextBox 57"/>
          <p:cNvSpPr txBox="1"/>
          <p:nvPr/>
        </p:nvSpPr>
        <p:spPr>
          <a:xfrm>
            <a:off x="3055936" y="3678422"/>
            <a:ext cx="1119217" cy="584775"/>
          </a:xfrm>
          <a:prstGeom prst="rect">
            <a:avLst/>
          </a:prstGeom>
          <a:noFill/>
        </p:spPr>
        <p:txBody>
          <a:bodyPr wrap="none" rtlCol="0">
            <a:spAutoFit/>
          </a:bodyPr>
          <a:lstStyle/>
          <a:p>
            <a:r>
              <a:rPr lang="en-AU" sz="3200" dirty="0" smtClean="0"/>
              <a:t>+0.84</a:t>
            </a:r>
            <a:endParaRPr lang="en-AU" sz="3200" dirty="0"/>
          </a:p>
        </p:txBody>
      </p:sp>
      <p:sp>
        <p:nvSpPr>
          <p:cNvPr id="48" name="TextBox 47"/>
          <p:cNvSpPr txBox="1"/>
          <p:nvPr/>
        </p:nvSpPr>
        <p:spPr>
          <a:xfrm>
            <a:off x="3316424" y="1645240"/>
            <a:ext cx="598241" cy="584775"/>
          </a:xfrm>
          <a:prstGeom prst="rect">
            <a:avLst/>
          </a:prstGeom>
          <a:noFill/>
        </p:spPr>
        <p:txBody>
          <a:bodyPr wrap="none" rtlCol="0">
            <a:spAutoFit/>
          </a:bodyPr>
          <a:lstStyle/>
          <a:p>
            <a:r>
              <a:rPr lang="en-AU" sz="3200" dirty="0" smtClean="0"/>
              <a:t>+0</a:t>
            </a:r>
            <a:endParaRPr lang="en-AU" sz="3200" dirty="0"/>
          </a:p>
        </p:txBody>
      </p:sp>
      <p:sp>
        <p:nvSpPr>
          <p:cNvPr id="73" name="TextBox 72"/>
          <p:cNvSpPr txBox="1"/>
          <p:nvPr/>
        </p:nvSpPr>
        <p:spPr>
          <a:xfrm>
            <a:off x="3108034" y="2661104"/>
            <a:ext cx="1015021" cy="584775"/>
          </a:xfrm>
          <a:prstGeom prst="rect">
            <a:avLst/>
          </a:prstGeom>
          <a:noFill/>
        </p:spPr>
        <p:txBody>
          <a:bodyPr wrap="none" rtlCol="0">
            <a:spAutoFit/>
          </a:bodyPr>
          <a:lstStyle/>
          <a:p>
            <a:r>
              <a:rPr lang="en-AU" sz="3200" dirty="0" smtClean="0"/>
              <a:t>+299</a:t>
            </a:r>
            <a:endParaRPr lang="en-AU" sz="3200" dirty="0"/>
          </a:p>
        </p:txBody>
      </p:sp>
      <p:sp>
        <p:nvSpPr>
          <p:cNvPr id="28" name="TextBox 27"/>
          <p:cNvSpPr txBox="1"/>
          <p:nvPr/>
        </p:nvSpPr>
        <p:spPr>
          <a:xfrm>
            <a:off x="4317492" y="616676"/>
            <a:ext cx="598241" cy="584775"/>
          </a:xfrm>
          <a:prstGeom prst="rect">
            <a:avLst/>
          </a:prstGeom>
          <a:noFill/>
        </p:spPr>
        <p:txBody>
          <a:bodyPr wrap="none" rtlCol="0">
            <a:spAutoFit/>
          </a:bodyPr>
          <a:lstStyle/>
          <a:p>
            <a:r>
              <a:rPr lang="en-AU" sz="3200" dirty="0"/>
              <a:t>+</a:t>
            </a:r>
            <a:r>
              <a:rPr lang="en-AU" sz="3200" dirty="0" smtClean="0"/>
              <a:t>3</a:t>
            </a:r>
            <a:endParaRPr lang="en-AU" sz="3200" dirty="0"/>
          </a:p>
        </p:txBody>
      </p:sp>
      <p:sp>
        <p:nvSpPr>
          <p:cNvPr id="59" name="TextBox 58"/>
          <p:cNvSpPr txBox="1"/>
          <p:nvPr/>
        </p:nvSpPr>
        <p:spPr>
          <a:xfrm>
            <a:off x="4057004" y="3678422"/>
            <a:ext cx="1119217" cy="584775"/>
          </a:xfrm>
          <a:prstGeom prst="rect">
            <a:avLst/>
          </a:prstGeom>
          <a:noFill/>
        </p:spPr>
        <p:txBody>
          <a:bodyPr wrap="none" rtlCol="0">
            <a:spAutoFit/>
          </a:bodyPr>
          <a:lstStyle/>
          <a:p>
            <a:r>
              <a:rPr lang="en-AU" sz="3200" dirty="0" smtClean="0"/>
              <a:t>+0.04</a:t>
            </a:r>
            <a:endParaRPr lang="en-AU" sz="3200" dirty="0"/>
          </a:p>
        </p:txBody>
      </p:sp>
      <p:sp>
        <p:nvSpPr>
          <p:cNvPr id="49" name="TextBox 48"/>
          <p:cNvSpPr txBox="1"/>
          <p:nvPr/>
        </p:nvSpPr>
        <p:spPr>
          <a:xfrm>
            <a:off x="4317492" y="1645240"/>
            <a:ext cx="598241" cy="584775"/>
          </a:xfrm>
          <a:prstGeom prst="rect">
            <a:avLst/>
          </a:prstGeom>
          <a:noFill/>
        </p:spPr>
        <p:txBody>
          <a:bodyPr wrap="none" rtlCol="0">
            <a:spAutoFit/>
          </a:bodyPr>
          <a:lstStyle/>
          <a:p>
            <a:r>
              <a:rPr lang="en-AU" sz="3200" dirty="0" smtClean="0"/>
              <a:t>+0</a:t>
            </a:r>
            <a:endParaRPr lang="en-AU" sz="3200" dirty="0"/>
          </a:p>
        </p:txBody>
      </p:sp>
      <p:sp>
        <p:nvSpPr>
          <p:cNvPr id="74" name="TextBox 73"/>
          <p:cNvSpPr txBox="1"/>
          <p:nvPr/>
        </p:nvSpPr>
        <p:spPr>
          <a:xfrm>
            <a:off x="4213297" y="2661104"/>
            <a:ext cx="806631" cy="584775"/>
          </a:xfrm>
          <a:prstGeom prst="rect">
            <a:avLst/>
          </a:prstGeom>
          <a:noFill/>
        </p:spPr>
        <p:txBody>
          <a:bodyPr wrap="none" rtlCol="0">
            <a:spAutoFit/>
          </a:bodyPr>
          <a:lstStyle/>
          <a:p>
            <a:r>
              <a:rPr lang="en-AU" sz="3200" dirty="0" smtClean="0"/>
              <a:t>+15</a:t>
            </a:r>
            <a:endParaRPr lang="en-AU" sz="3200" dirty="0"/>
          </a:p>
        </p:txBody>
      </p:sp>
      <p:sp>
        <p:nvSpPr>
          <p:cNvPr id="29" name="TextBox 28"/>
          <p:cNvSpPr txBox="1"/>
          <p:nvPr/>
        </p:nvSpPr>
        <p:spPr>
          <a:xfrm>
            <a:off x="5318560" y="616676"/>
            <a:ext cx="598241" cy="584775"/>
          </a:xfrm>
          <a:prstGeom prst="rect">
            <a:avLst/>
          </a:prstGeom>
          <a:noFill/>
        </p:spPr>
        <p:txBody>
          <a:bodyPr wrap="none" rtlCol="0">
            <a:spAutoFit/>
          </a:bodyPr>
          <a:lstStyle/>
          <a:p>
            <a:r>
              <a:rPr lang="en-AU" sz="3200" dirty="0" smtClean="0"/>
              <a:t>+1</a:t>
            </a:r>
            <a:endParaRPr lang="en-AU" sz="3200" dirty="0"/>
          </a:p>
        </p:txBody>
      </p:sp>
      <p:sp>
        <p:nvSpPr>
          <p:cNvPr id="60" name="TextBox 59"/>
          <p:cNvSpPr txBox="1"/>
          <p:nvPr/>
        </p:nvSpPr>
        <p:spPr>
          <a:xfrm>
            <a:off x="5058072" y="3678422"/>
            <a:ext cx="1119217" cy="584775"/>
          </a:xfrm>
          <a:prstGeom prst="rect">
            <a:avLst/>
          </a:prstGeom>
          <a:noFill/>
        </p:spPr>
        <p:txBody>
          <a:bodyPr wrap="none" rtlCol="0">
            <a:spAutoFit/>
          </a:bodyPr>
          <a:lstStyle/>
          <a:p>
            <a:r>
              <a:rPr lang="en-AU" sz="3200" dirty="0" smtClean="0"/>
              <a:t>+0.04</a:t>
            </a:r>
            <a:endParaRPr lang="en-AU" sz="3200" dirty="0"/>
          </a:p>
        </p:txBody>
      </p:sp>
      <p:sp>
        <p:nvSpPr>
          <p:cNvPr id="50" name="TextBox 49"/>
          <p:cNvSpPr txBox="1"/>
          <p:nvPr/>
        </p:nvSpPr>
        <p:spPr>
          <a:xfrm>
            <a:off x="5318560" y="1645240"/>
            <a:ext cx="598241" cy="584775"/>
          </a:xfrm>
          <a:prstGeom prst="rect">
            <a:avLst/>
          </a:prstGeom>
          <a:noFill/>
        </p:spPr>
        <p:txBody>
          <a:bodyPr wrap="none" rtlCol="0">
            <a:spAutoFit/>
          </a:bodyPr>
          <a:lstStyle/>
          <a:p>
            <a:r>
              <a:rPr lang="en-AU" sz="3200" dirty="0" smtClean="0"/>
              <a:t>+0</a:t>
            </a:r>
            <a:endParaRPr lang="en-AU" sz="3200" dirty="0"/>
          </a:p>
        </p:txBody>
      </p:sp>
      <p:sp>
        <p:nvSpPr>
          <p:cNvPr id="75" name="TextBox 74"/>
          <p:cNvSpPr txBox="1"/>
          <p:nvPr/>
        </p:nvSpPr>
        <p:spPr>
          <a:xfrm>
            <a:off x="5110170" y="2661104"/>
            <a:ext cx="1015021" cy="584775"/>
          </a:xfrm>
          <a:prstGeom prst="rect">
            <a:avLst/>
          </a:prstGeom>
          <a:noFill/>
        </p:spPr>
        <p:txBody>
          <a:bodyPr wrap="none" rtlCol="0">
            <a:spAutoFit/>
          </a:bodyPr>
          <a:lstStyle/>
          <a:p>
            <a:r>
              <a:rPr lang="en-AU" sz="3200" dirty="0" smtClean="0"/>
              <a:t>+680</a:t>
            </a:r>
            <a:endParaRPr lang="en-AU" sz="3200" dirty="0"/>
          </a:p>
        </p:txBody>
      </p:sp>
      <p:sp>
        <p:nvSpPr>
          <p:cNvPr id="30" name="TextBox 29"/>
          <p:cNvSpPr txBox="1"/>
          <p:nvPr/>
        </p:nvSpPr>
        <p:spPr>
          <a:xfrm>
            <a:off x="7360773" y="616676"/>
            <a:ext cx="518091" cy="584775"/>
          </a:xfrm>
          <a:prstGeom prst="rect">
            <a:avLst/>
          </a:prstGeom>
          <a:noFill/>
        </p:spPr>
        <p:txBody>
          <a:bodyPr wrap="none" rtlCol="0">
            <a:spAutoFit/>
          </a:bodyPr>
          <a:lstStyle/>
          <a:p>
            <a:r>
              <a:rPr lang="en-AU" sz="3200" dirty="0" smtClean="0"/>
              <a:t>-1</a:t>
            </a:r>
            <a:endParaRPr lang="en-AU" sz="3200" dirty="0"/>
          </a:p>
        </p:txBody>
      </p:sp>
      <p:sp>
        <p:nvSpPr>
          <p:cNvPr id="61" name="TextBox 60"/>
          <p:cNvSpPr txBox="1"/>
          <p:nvPr/>
        </p:nvSpPr>
        <p:spPr>
          <a:xfrm>
            <a:off x="7060210" y="3678422"/>
            <a:ext cx="1119217" cy="584775"/>
          </a:xfrm>
          <a:prstGeom prst="rect">
            <a:avLst/>
          </a:prstGeom>
          <a:noFill/>
        </p:spPr>
        <p:txBody>
          <a:bodyPr wrap="none" rtlCol="0">
            <a:spAutoFit/>
          </a:bodyPr>
          <a:lstStyle/>
          <a:p>
            <a:r>
              <a:rPr lang="en-AU" sz="3200" dirty="0" smtClean="0"/>
              <a:t>+0.07</a:t>
            </a:r>
            <a:endParaRPr lang="en-AU" sz="3200" dirty="0"/>
          </a:p>
        </p:txBody>
      </p:sp>
      <p:sp>
        <p:nvSpPr>
          <p:cNvPr id="51" name="TextBox 50"/>
          <p:cNvSpPr txBox="1"/>
          <p:nvPr/>
        </p:nvSpPr>
        <p:spPr>
          <a:xfrm>
            <a:off x="7320698" y="1645240"/>
            <a:ext cx="598241" cy="584775"/>
          </a:xfrm>
          <a:prstGeom prst="rect">
            <a:avLst/>
          </a:prstGeom>
          <a:noFill/>
        </p:spPr>
        <p:txBody>
          <a:bodyPr wrap="none" rtlCol="0">
            <a:spAutoFit/>
          </a:bodyPr>
          <a:lstStyle/>
          <a:p>
            <a:r>
              <a:rPr lang="en-AU" sz="3200" dirty="0" smtClean="0"/>
              <a:t>+0</a:t>
            </a:r>
            <a:endParaRPr lang="en-AU" sz="3200" dirty="0"/>
          </a:p>
        </p:txBody>
      </p:sp>
      <p:sp>
        <p:nvSpPr>
          <p:cNvPr id="76" name="TextBox 75"/>
          <p:cNvSpPr txBox="1"/>
          <p:nvPr/>
        </p:nvSpPr>
        <p:spPr>
          <a:xfrm>
            <a:off x="7319095" y="2661104"/>
            <a:ext cx="601447" cy="584775"/>
          </a:xfrm>
          <a:prstGeom prst="rect">
            <a:avLst/>
          </a:prstGeom>
          <a:noFill/>
        </p:spPr>
        <p:txBody>
          <a:bodyPr wrap="none" rtlCol="0">
            <a:spAutoFit/>
          </a:bodyPr>
          <a:lstStyle/>
          <a:p>
            <a:r>
              <a:rPr lang="en-AU" sz="3200" dirty="0" smtClean="0"/>
              <a:t>43</a:t>
            </a:r>
            <a:endParaRPr lang="en-AU" sz="3200" dirty="0"/>
          </a:p>
        </p:txBody>
      </p:sp>
      <p:sp>
        <p:nvSpPr>
          <p:cNvPr id="31" name="TextBox 30"/>
          <p:cNvSpPr txBox="1"/>
          <p:nvPr/>
        </p:nvSpPr>
        <p:spPr>
          <a:xfrm>
            <a:off x="6319628" y="616676"/>
            <a:ext cx="598241" cy="584775"/>
          </a:xfrm>
          <a:prstGeom prst="rect">
            <a:avLst/>
          </a:prstGeom>
          <a:noFill/>
        </p:spPr>
        <p:txBody>
          <a:bodyPr wrap="none" rtlCol="0">
            <a:spAutoFit/>
          </a:bodyPr>
          <a:lstStyle/>
          <a:p>
            <a:r>
              <a:rPr lang="en-AU" sz="3200" dirty="0" smtClean="0"/>
              <a:t>+8</a:t>
            </a:r>
            <a:endParaRPr lang="en-AU" sz="3200" dirty="0"/>
          </a:p>
        </p:txBody>
      </p:sp>
      <p:sp>
        <p:nvSpPr>
          <p:cNvPr id="62" name="TextBox 61"/>
          <p:cNvSpPr txBox="1"/>
          <p:nvPr/>
        </p:nvSpPr>
        <p:spPr>
          <a:xfrm>
            <a:off x="6059140" y="3678422"/>
            <a:ext cx="1119217" cy="584775"/>
          </a:xfrm>
          <a:prstGeom prst="rect">
            <a:avLst/>
          </a:prstGeom>
          <a:noFill/>
        </p:spPr>
        <p:txBody>
          <a:bodyPr wrap="none" rtlCol="0">
            <a:spAutoFit/>
          </a:bodyPr>
          <a:lstStyle/>
          <a:p>
            <a:r>
              <a:rPr lang="en-AU" sz="3200" dirty="0" smtClean="0"/>
              <a:t>+0.08</a:t>
            </a:r>
            <a:endParaRPr lang="en-AU" sz="3200" dirty="0"/>
          </a:p>
        </p:txBody>
      </p:sp>
      <p:sp>
        <p:nvSpPr>
          <p:cNvPr id="52" name="TextBox 51"/>
          <p:cNvSpPr txBox="1"/>
          <p:nvPr/>
        </p:nvSpPr>
        <p:spPr>
          <a:xfrm>
            <a:off x="6319628" y="1645240"/>
            <a:ext cx="598241" cy="584775"/>
          </a:xfrm>
          <a:prstGeom prst="rect">
            <a:avLst/>
          </a:prstGeom>
          <a:noFill/>
        </p:spPr>
        <p:txBody>
          <a:bodyPr wrap="none" rtlCol="0">
            <a:spAutoFit/>
          </a:bodyPr>
          <a:lstStyle/>
          <a:p>
            <a:r>
              <a:rPr lang="en-AU" sz="3200" dirty="0" smtClean="0"/>
              <a:t>+0</a:t>
            </a:r>
            <a:endParaRPr lang="en-AU" sz="3200" dirty="0"/>
          </a:p>
        </p:txBody>
      </p:sp>
      <p:sp>
        <p:nvSpPr>
          <p:cNvPr id="77" name="TextBox 76"/>
          <p:cNvSpPr txBox="1"/>
          <p:nvPr/>
        </p:nvSpPr>
        <p:spPr>
          <a:xfrm>
            <a:off x="6215433" y="2661104"/>
            <a:ext cx="806631" cy="584775"/>
          </a:xfrm>
          <a:prstGeom prst="rect">
            <a:avLst/>
          </a:prstGeom>
          <a:noFill/>
        </p:spPr>
        <p:txBody>
          <a:bodyPr wrap="none" rtlCol="0">
            <a:spAutoFit/>
          </a:bodyPr>
          <a:lstStyle/>
          <a:p>
            <a:r>
              <a:rPr lang="en-AU" sz="3200" dirty="0" smtClean="0"/>
              <a:t>+24</a:t>
            </a:r>
            <a:endParaRPr lang="en-AU" sz="3200" dirty="0"/>
          </a:p>
        </p:txBody>
      </p:sp>
      <p:sp>
        <p:nvSpPr>
          <p:cNvPr id="32" name="TextBox 31"/>
          <p:cNvSpPr txBox="1"/>
          <p:nvPr/>
        </p:nvSpPr>
        <p:spPr>
          <a:xfrm>
            <a:off x="1262191" y="616676"/>
            <a:ext cx="806631" cy="584775"/>
          </a:xfrm>
          <a:prstGeom prst="rect">
            <a:avLst/>
          </a:prstGeom>
          <a:noFill/>
        </p:spPr>
        <p:txBody>
          <a:bodyPr wrap="none" rtlCol="0">
            <a:spAutoFit/>
          </a:bodyPr>
          <a:lstStyle/>
          <a:p>
            <a:r>
              <a:rPr lang="en-AU" sz="3200" dirty="0" smtClean="0"/>
              <a:t>+50</a:t>
            </a:r>
            <a:endParaRPr lang="en-AU" sz="3200" dirty="0"/>
          </a:p>
        </p:txBody>
      </p:sp>
      <p:sp>
        <p:nvSpPr>
          <p:cNvPr id="63" name="TextBox 62"/>
          <p:cNvSpPr txBox="1"/>
          <p:nvPr/>
        </p:nvSpPr>
        <p:spPr>
          <a:xfrm>
            <a:off x="1210093" y="3678422"/>
            <a:ext cx="910827" cy="584775"/>
          </a:xfrm>
          <a:prstGeom prst="rect">
            <a:avLst/>
          </a:prstGeom>
          <a:noFill/>
        </p:spPr>
        <p:txBody>
          <a:bodyPr wrap="none" rtlCol="0">
            <a:spAutoFit/>
          </a:bodyPr>
          <a:lstStyle/>
          <a:p>
            <a:r>
              <a:rPr lang="en-AU" sz="3200" dirty="0" smtClean="0"/>
              <a:t>+2.5</a:t>
            </a:r>
            <a:endParaRPr lang="en-AU" sz="3200" dirty="0"/>
          </a:p>
        </p:txBody>
      </p:sp>
      <p:sp>
        <p:nvSpPr>
          <p:cNvPr id="53" name="TextBox 52"/>
          <p:cNvSpPr txBox="1"/>
          <p:nvPr/>
        </p:nvSpPr>
        <p:spPr>
          <a:xfrm>
            <a:off x="1366386" y="1645240"/>
            <a:ext cx="598241" cy="584775"/>
          </a:xfrm>
          <a:prstGeom prst="rect">
            <a:avLst/>
          </a:prstGeom>
          <a:noFill/>
        </p:spPr>
        <p:txBody>
          <a:bodyPr wrap="none" rtlCol="0">
            <a:spAutoFit/>
          </a:bodyPr>
          <a:lstStyle/>
          <a:p>
            <a:r>
              <a:rPr lang="en-AU" sz="3200" dirty="0" smtClean="0"/>
              <a:t>+0</a:t>
            </a:r>
            <a:endParaRPr lang="en-AU" sz="3200" dirty="0"/>
          </a:p>
        </p:txBody>
      </p:sp>
      <p:sp>
        <p:nvSpPr>
          <p:cNvPr id="78" name="TextBox 77"/>
          <p:cNvSpPr txBox="1"/>
          <p:nvPr/>
        </p:nvSpPr>
        <p:spPr>
          <a:xfrm>
            <a:off x="1157996" y="2661104"/>
            <a:ext cx="1015021" cy="584775"/>
          </a:xfrm>
          <a:prstGeom prst="rect">
            <a:avLst/>
          </a:prstGeom>
          <a:noFill/>
        </p:spPr>
        <p:txBody>
          <a:bodyPr wrap="none" rtlCol="0">
            <a:spAutoFit/>
          </a:bodyPr>
          <a:lstStyle/>
          <a:p>
            <a:r>
              <a:rPr lang="en-AU" sz="3200" dirty="0" smtClean="0"/>
              <a:t>+145</a:t>
            </a:r>
            <a:endParaRPr lang="en-AU" sz="3200" dirty="0"/>
          </a:p>
        </p:txBody>
      </p:sp>
      <p:sp>
        <p:nvSpPr>
          <p:cNvPr id="83" name="TextBox 82"/>
          <p:cNvSpPr txBox="1"/>
          <p:nvPr/>
        </p:nvSpPr>
        <p:spPr>
          <a:xfrm>
            <a:off x="8153040" y="3709835"/>
            <a:ext cx="1141975" cy="584775"/>
          </a:xfrm>
          <a:prstGeom prst="rect">
            <a:avLst/>
          </a:prstGeom>
          <a:noFill/>
        </p:spPr>
        <p:txBody>
          <a:bodyPr wrap="square" rtlCol="0">
            <a:spAutoFit/>
          </a:bodyPr>
          <a:lstStyle/>
          <a:p>
            <a:r>
              <a:rPr lang="en-AU" sz="3200" dirty="0" smtClean="0"/>
              <a:t>≤2.75</a:t>
            </a:r>
          </a:p>
        </p:txBody>
      </p:sp>
      <p:sp>
        <p:nvSpPr>
          <p:cNvPr id="84" name="TextBox 83"/>
          <p:cNvSpPr txBox="1"/>
          <p:nvPr/>
        </p:nvSpPr>
        <p:spPr>
          <a:xfrm>
            <a:off x="8179427" y="2668056"/>
            <a:ext cx="1050707" cy="584775"/>
          </a:xfrm>
          <a:prstGeom prst="rect">
            <a:avLst/>
          </a:prstGeom>
          <a:noFill/>
        </p:spPr>
        <p:txBody>
          <a:bodyPr wrap="square" rtlCol="0">
            <a:spAutoFit/>
          </a:bodyPr>
          <a:lstStyle/>
          <a:p>
            <a:r>
              <a:rPr lang="en-AU" sz="3200" dirty="0" smtClean="0"/>
              <a:t>≤235</a:t>
            </a:r>
            <a:endParaRPr lang="en-AU" sz="3200" dirty="0"/>
          </a:p>
        </p:txBody>
      </p:sp>
      <p:sp>
        <p:nvSpPr>
          <p:cNvPr id="3" name="Multiply 2"/>
          <p:cNvSpPr/>
          <p:nvPr/>
        </p:nvSpPr>
        <p:spPr>
          <a:xfrm>
            <a:off x="7215958" y="541630"/>
            <a:ext cx="807720" cy="807720"/>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5" name="Multiply 54"/>
          <p:cNvSpPr/>
          <p:nvPr/>
        </p:nvSpPr>
        <p:spPr>
          <a:xfrm>
            <a:off x="7276702" y="1513997"/>
            <a:ext cx="807720" cy="807720"/>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5" name="Multiply 64"/>
          <p:cNvSpPr/>
          <p:nvPr/>
        </p:nvSpPr>
        <p:spPr>
          <a:xfrm>
            <a:off x="7231821" y="2627472"/>
            <a:ext cx="807720" cy="807720"/>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6" name="Multiply 65"/>
          <p:cNvSpPr/>
          <p:nvPr/>
        </p:nvSpPr>
        <p:spPr>
          <a:xfrm>
            <a:off x="7244850" y="3536334"/>
            <a:ext cx="807720" cy="807720"/>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7" name="Multiply 66"/>
          <p:cNvSpPr/>
          <p:nvPr/>
        </p:nvSpPr>
        <p:spPr>
          <a:xfrm>
            <a:off x="7214171" y="4147102"/>
            <a:ext cx="807720" cy="807720"/>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8" name="Multiply 67"/>
          <p:cNvSpPr/>
          <p:nvPr/>
        </p:nvSpPr>
        <p:spPr>
          <a:xfrm>
            <a:off x="2321568" y="4188779"/>
            <a:ext cx="807720" cy="807720"/>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9" name="Multiply 68"/>
          <p:cNvSpPr/>
          <p:nvPr/>
        </p:nvSpPr>
        <p:spPr>
          <a:xfrm>
            <a:off x="2292015" y="2570592"/>
            <a:ext cx="807720" cy="807720"/>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0" name="Multiply 69"/>
          <p:cNvSpPr/>
          <p:nvPr/>
        </p:nvSpPr>
        <p:spPr>
          <a:xfrm>
            <a:off x="2232614" y="1462762"/>
            <a:ext cx="807720" cy="807720"/>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9" name="Multiply 78"/>
          <p:cNvSpPr/>
          <p:nvPr/>
        </p:nvSpPr>
        <p:spPr>
          <a:xfrm>
            <a:off x="2263259" y="459731"/>
            <a:ext cx="807720" cy="807720"/>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0" name="Multiply 79"/>
          <p:cNvSpPr/>
          <p:nvPr/>
        </p:nvSpPr>
        <p:spPr>
          <a:xfrm>
            <a:off x="3322652" y="4230362"/>
            <a:ext cx="807720" cy="807720"/>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1" name="Multiply 80"/>
          <p:cNvSpPr/>
          <p:nvPr/>
        </p:nvSpPr>
        <p:spPr>
          <a:xfrm>
            <a:off x="3291747" y="2556583"/>
            <a:ext cx="807720" cy="807720"/>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2" name="Multiply 81"/>
          <p:cNvSpPr/>
          <p:nvPr/>
        </p:nvSpPr>
        <p:spPr>
          <a:xfrm>
            <a:off x="3232878" y="1483617"/>
            <a:ext cx="807720" cy="807720"/>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5" name="Multiply 84"/>
          <p:cNvSpPr/>
          <p:nvPr/>
        </p:nvSpPr>
        <p:spPr>
          <a:xfrm>
            <a:off x="3273194" y="505203"/>
            <a:ext cx="807720" cy="807720"/>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8" name="Multiply 87"/>
          <p:cNvSpPr/>
          <p:nvPr/>
        </p:nvSpPr>
        <p:spPr>
          <a:xfrm>
            <a:off x="2344854" y="3581891"/>
            <a:ext cx="807720" cy="807720"/>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9" name="Multiply 88"/>
          <p:cNvSpPr/>
          <p:nvPr/>
        </p:nvSpPr>
        <p:spPr>
          <a:xfrm>
            <a:off x="3312712" y="3581891"/>
            <a:ext cx="807720" cy="807720"/>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0" name="Multiply 89"/>
          <p:cNvSpPr/>
          <p:nvPr/>
        </p:nvSpPr>
        <p:spPr>
          <a:xfrm>
            <a:off x="5338629" y="4246780"/>
            <a:ext cx="807720" cy="807720"/>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1" name="Multiply 90"/>
          <p:cNvSpPr/>
          <p:nvPr/>
        </p:nvSpPr>
        <p:spPr>
          <a:xfrm>
            <a:off x="5287021" y="3568648"/>
            <a:ext cx="807720" cy="807720"/>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2" name="Multiply 91"/>
          <p:cNvSpPr/>
          <p:nvPr/>
        </p:nvSpPr>
        <p:spPr>
          <a:xfrm>
            <a:off x="5251085" y="2556583"/>
            <a:ext cx="807720" cy="807720"/>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3" name="Multiply 92"/>
          <p:cNvSpPr/>
          <p:nvPr/>
        </p:nvSpPr>
        <p:spPr>
          <a:xfrm>
            <a:off x="5251085" y="1544518"/>
            <a:ext cx="807720" cy="807720"/>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4" name="Multiply 93"/>
          <p:cNvSpPr/>
          <p:nvPr/>
        </p:nvSpPr>
        <p:spPr>
          <a:xfrm>
            <a:off x="5204946" y="514751"/>
            <a:ext cx="807720" cy="807720"/>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86" name="Picture 2" descr="Image result for images green tick"/>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85669" y="4274068"/>
            <a:ext cx="896588" cy="688879"/>
          </a:xfrm>
          <a:prstGeom prst="rect">
            <a:avLst/>
          </a:prstGeom>
          <a:noFill/>
          <a:extLst>
            <a:ext uri="{909E8E84-426E-40DD-AFC4-6F175D3DCCD1}">
              <a14:hiddenFill xmlns:a14="http://schemas.microsoft.com/office/drawing/2010/main">
                <a:solidFill>
                  <a:srgbClr val="FFFFFF"/>
                </a:solidFill>
              </a14:hiddenFill>
            </a:ext>
          </a:extLst>
        </p:spPr>
      </p:pic>
      <p:pic>
        <p:nvPicPr>
          <p:cNvPr id="87" name="Picture 2" descr="Image result for images green tick"/>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285009" y="4282479"/>
            <a:ext cx="896588" cy="688879"/>
          </a:xfrm>
          <a:prstGeom prst="rect">
            <a:avLst/>
          </a:prstGeom>
          <a:noFill/>
          <a:extLst>
            <a:ext uri="{909E8E84-426E-40DD-AFC4-6F175D3DCCD1}">
              <a14:hiddenFill xmlns:a14="http://schemas.microsoft.com/office/drawing/2010/main">
                <a:solidFill>
                  <a:srgbClr val="FFFFFF"/>
                </a:solidFill>
              </a14:hiddenFill>
            </a:ext>
          </a:extLst>
        </p:spPr>
      </p:pic>
      <p:pic>
        <p:nvPicPr>
          <p:cNvPr id="95" name="Picture 2" descr="Image result for images green tick"/>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4367056" y="4288935"/>
            <a:ext cx="896588" cy="6888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75216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 name="Picture 12" descr="Image result for mayonais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049899" y="4116287"/>
            <a:ext cx="1241425" cy="92179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Image result for bread slic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469036" y="4294610"/>
            <a:ext cx="558800" cy="613027"/>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Image result for ham"/>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406957" y="4311008"/>
            <a:ext cx="631825" cy="631825"/>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Image result for chees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431047" y="4344054"/>
            <a:ext cx="626346" cy="565732"/>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Image result for cheese"/>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213251" y="4046364"/>
            <a:ext cx="1174023" cy="1174023"/>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Image result for lettuce"/>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476486" y="4255183"/>
            <a:ext cx="822325" cy="822325"/>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descr="Image result for mayonais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33920" y="4116288"/>
            <a:ext cx="1241425" cy="921794"/>
          </a:xfrm>
          <a:prstGeom prst="rect">
            <a:avLst/>
          </a:prstGeom>
          <a:noFill/>
          <a:extLst>
            <a:ext uri="{909E8E84-426E-40DD-AFC4-6F175D3DCCD1}">
              <a14:hiddenFill xmlns:a14="http://schemas.microsoft.com/office/drawing/2010/main">
                <a:solidFill>
                  <a:srgbClr val="FFFFFF"/>
                </a:solidFill>
              </a14:hiddenFill>
            </a:ext>
          </a:extLst>
        </p:spPr>
      </p:pic>
      <p:pic>
        <p:nvPicPr>
          <p:cNvPr id="3086" name="Picture 14" descr="Image result for tomato"/>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411159" y="4191422"/>
            <a:ext cx="771525" cy="77152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3271" y="23255"/>
            <a:ext cx="2807372" cy="584775"/>
          </a:xfrm>
          <a:prstGeom prst="rect">
            <a:avLst/>
          </a:prstGeom>
          <a:noFill/>
        </p:spPr>
        <p:txBody>
          <a:bodyPr wrap="none" rtlCol="0">
            <a:spAutoFit/>
          </a:bodyPr>
          <a:lstStyle/>
          <a:p>
            <a:r>
              <a:rPr lang="en-AU" sz="3200" dirty="0" smtClean="0"/>
              <a:t>Maximize taste:</a:t>
            </a:r>
            <a:endParaRPr lang="en-AU" sz="3200" dirty="0"/>
          </a:p>
        </p:txBody>
      </p:sp>
      <p:sp>
        <p:nvSpPr>
          <p:cNvPr id="54" name="TextBox 53"/>
          <p:cNvSpPr txBox="1"/>
          <p:nvPr/>
        </p:nvSpPr>
        <p:spPr>
          <a:xfrm>
            <a:off x="19659" y="1655081"/>
            <a:ext cx="7164590" cy="584775"/>
          </a:xfrm>
          <a:prstGeom prst="rect">
            <a:avLst/>
          </a:prstGeom>
          <a:noFill/>
        </p:spPr>
        <p:txBody>
          <a:bodyPr wrap="none" rtlCol="0">
            <a:spAutoFit/>
          </a:bodyPr>
          <a:lstStyle/>
          <a:p>
            <a:r>
              <a:rPr lang="en-AU" sz="3200" dirty="0" smtClean="0"/>
              <a:t>Constraint 4: mayo + lettuce combination </a:t>
            </a:r>
            <a:endParaRPr lang="en-AU" sz="3200" dirty="0"/>
          </a:p>
        </p:txBody>
      </p:sp>
      <p:sp>
        <p:nvSpPr>
          <p:cNvPr id="64" name="TextBox 63"/>
          <p:cNvSpPr txBox="1"/>
          <p:nvPr/>
        </p:nvSpPr>
        <p:spPr>
          <a:xfrm>
            <a:off x="22746" y="1075075"/>
            <a:ext cx="2827249" cy="584775"/>
          </a:xfrm>
          <a:prstGeom prst="rect">
            <a:avLst/>
          </a:prstGeom>
          <a:noFill/>
        </p:spPr>
        <p:txBody>
          <a:bodyPr wrap="none" rtlCol="0">
            <a:spAutoFit/>
          </a:bodyPr>
          <a:lstStyle/>
          <a:p>
            <a:r>
              <a:rPr lang="en-AU" sz="3200" dirty="0" smtClean="0"/>
              <a:t>Constraints 2--3</a:t>
            </a:r>
            <a:endParaRPr lang="en-AU" sz="3200" dirty="0"/>
          </a:p>
        </p:txBody>
      </p:sp>
      <p:cxnSp>
        <p:nvCxnSpPr>
          <p:cNvPr id="24" name="Straight Connector 23"/>
          <p:cNvCxnSpPr/>
          <p:nvPr/>
        </p:nvCxnSpPr>
        <p:spPr>
          <a:xfrm flipV="1">
            <a:off x="8158539" y="1367462"/>
            <a:ext cx="0" cy="286554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417416" y="616676"/>
            <a:ext cx="598241" cy="584775"/>
          </a:xfrm>
          <a:prstGeom prst="rect">
            <a:avLst/>
          </a:prstGeom>
          <a:noFill/>
        </p:spPr>
        <p:txBody>
          <a:bodyPr wrap="none" rtlCol="0">
            <a:spAutoFit/>
          </a:bodyPr>
          <a:lstStyle/>
          <a:p>
            <a:r>
              <a:rPr lang="en-AU" sz="3200" dirty="0" smtClean="0"/>
              <a:t>+1</a:t>
            </a:r>
            <a:endParaRPr lang="en-AU" sz="3200" dirty="0"/>
          </a:p>
        </p:txBody>
      </p:sp>
      <p:sp>
        <p:nvSpPr>
          <p:cNvPr id="56" name="TextBox 55"/>
          <p:cNvSpPr txBox="1"/>
          <p:nvPr/>
        </p:nvSpPr>
        <p:spPr>
          <a:xfrm>
            <a:off x="356653" y="2154672"/>
            <a:ext cx="598241" cy="584775"/>
          </a:xfrm>
          <a:prstGeom prst="rect">
            <a:avLst/>
          </a:prstGeom>
          <a:noFill/>
        </p:spPr>
        <p:txBody>
          <a:bodyPr wrap="none" rtlCol="0">
            <a:spAutoFit/>
          </a:bodyPr>
          <a:lstStyle/>
          <a:p>
            <a:r>
              <a:rPr lang="en-AU" sz="3200" dirty="0" smtClean="0"/>
              <a:t>+0</a:t>
            </a:r>
            <a:endParaRPr lang="en-AU" sz="3200" dirty="0"/>
          </a:p>
        </p:txBody>
      </p:sp>
      <p:sp>
        <p:nvSpPr>
          <p:cNvPr id="26" name="TextBox 25"/>
          <p:cNvSpPr txBox="1"/>
          <p:nvPr/>
        </p:nvSpPr>
        <p:spPr>
          <a:xfrm>
            <a:off x="2211161" y="616676"/>
            <a:ext cx="806631" cy="584775"/>
          </a:xfrm>
          <a:prstGeom prst="rect">
            <a:avLst/>
          </a:prstGeom>
          <a:noFill/>
        </p:spPr>
        <p:txBody>
          <a:bodyPr wrap="none" rtlCol="0">
            <a:spAutoFit/>
          </a:bodyPr>
          <a:lstStyle/>
          <a:p>
            <a:r>
              <a:rPr lang="en-AU" sz="3200" dirty="0" smtClean="0"/>
              <a:t>+20</a:t>
            </a:r>
            <a:endParaRPr lang="en-AU" sz="3200" dirty="0"/>
          </a:p>
        </p:txBody>
      </p:sp>
      <p:sp>
        <p:nvSpPr>
          <p:cNvPr id="57" name="TextBox 56"/>
          <p:cNvSpPr txBox="1"/>
          <p:nvPr/>
        </p:nvSpPr>
        <p:spPr>
          <a:xfrm>
            <a:off x="2251754" y="2154672"/>
            <a:ext cx="598241" cy="584775"/>
          </a:xfrm>
          <a:prstGeom prst="rect">
            <a:avLst/>
          </a:prstGeom>
          <a:noFill/>
        </p:spPr>
        <p:txBody>
          <a:bodyPr wrap="none" rtlCol="0">
            <a:spAutoFit/>
          </a:bodyPr>
          <a:lstStyle/>
          <a:p>
            <a:r>
              <a:rPr lang="en-AU" sz="3200" dirty="0" smtClean="0"/>
              <a:t>+0</a:t>
            </a:r>
            <a:endParaRPr lang="en-AU" sz="3200" dirty="0"/>
          </a:p>
        </p:txBody>
      </p:sp>
      <p:sp>
        <p:nvSpPr>
          <p:cNvPr id="27" name="TextBox 26"/>
          <p:cNvSpPr txBox="1"/>
          <p:nvPr/>
        </p:nvSpPr>
        <p:spPr>
          <a:xfrm>
            <a:off x="3212229" y="616676"/>
            <a:ext cx="806631" cy="584775"/>
          </a:xfrm>
          <a:prstGeom prst="rect">
            <a:avLst/>
          </a:prstGeom>
          <a:noFill/>
        </p:spPr>
        <p:txBody>
          <a:bodyPr wrap="none" rtlCol="0">
            <a:spAutoFit/>
          </a:bodyPr>
          <a:lstStyle/>
          <a:p>
            <a:r>
              <a:rPr lang="en-AU" sz="3200" dirty="0" smtClean="0"/>
              <a:t>+40</a:t>
            </a:r>
            <a:endParaRPr lang="en-AU" sz="3200" dirty="0"/>
          </a:p>
        </p:txBody>
      </p:sp>
      <p:sp>
        <p:nvSpPr>
          <p:cNvPr id="58" name="TextBox 57"/>
          <p:cNvSpPr txBox="1"/>
          <p:nvPr/>
        </p:nvSpPr>
        <p:spPr>
          <a:xfrm>
            <a:off x="3286100" y="2154672"/>
            <a:ext cx="598241" cy="584775"/>
          </a:xfrm>
          <a:prstGeom prst="rect">
            <a:avLst/>
          </a:prstGeom>
          <a:noFill/>
        </p:spPr>
        <p:txBody>
          <a:bodyPr wrap="none" rtlCol="0">
            <a:spAutoFit/>
          </a:bodyPr>
          <a:lstStyle/>
          <a:p>
            <a:r>
              <a:rPr lang="en-AU" sz="3200" dirty="0" smtClean="0"/>
              <a:t>+0</a:t>
            </a:r>
            <a:endParaRPr lang="en-AU" sz="3200" dirty="0"/>
          </a:p>
        </p:txBody>
      </p:sp>
      <p:sp>
        <p:nvSpPr>
          <p:cNvPr id="28" name="TextBox 27"/>
          <p:cNvSpPr txBox="1"/>
          <p:nvPr/>
        </p:nvSpPr>
        <p:spPr>
          <a:xfrm>
            <a:off x="4317492" y="616676"/>
            <a:ext cx="598241" cy="584775"/>
          </a:xfrm>
          <a:prstGeom prst="rect">
            <a:avLst/>
          </a:prstGeom>
          <a:noFill/>
        </p:spPr>
        <p:txBody>
          <a:bodyPr wrap="none" rtlCol="0">
            <a:spAutoFit/>
          </a:bodyPr>
          <a:lstStyle/>
          <a:p>
            <a:r>
              <a:rPr lang="en-AU" sz="3200" dirty="0"/>
              <a:t>+</a:t>
            </a:r>
            <a:r>
              <a:rPr lang="en-AU" sz="3200" dirty="0" smtClean="0"/>
              <a:t>3</a:t>
            </a:r>
            <a:endParaRPr lang="en-AU" sz="3200" dirty="0"/>
          </a:p>
        </p:txBody>
      </p:sp>
      <p:sp>
        <p:nvSpPr>
          <p:cNvPr id="59" name="TextBox 58"/>
          <p:cNvSpPr txBox="1"/>
          <p:nvPr/>
        </p:nvSpPr>
        <p:spPr>
          <a:xfrm>
            <a:off x="4317491" y="2154672"/>
            <a:ext cx="598241" cy="584775"/>
          </a:xfrm>
          <a:prstGeom prst="rect">
            <a:avLst/>
          </a:prstGeom>
          <a:noFill/>
        </p:spPr>
        <p:txBody>
          <a:bodyPr wrap="none" rtlCol="0">
            <a:spAutoFit/>
          </a:bodyPr>
          <a:lstStyle/>
          <a:p>
            <a:r>
              <a:rPr lang="en-AU" sz="3200" dirty="0" smtClean="0"/>
              <a:t>+0</a:t>
            </a:r>
            <a:endParaRPr lang="en-AU" sz="3200" dirty="0"/>
          </a:p>
        </p:txBody>
      </p:sp>
      <p:sp>
        <p:nvSpPr>
          <p:cNvPr id="29" name="TextBox 28"/>
          <p:cNvSpPr txBox="1"/>
          <p:nvPr/>
        </p:nvSpPr>
        <p:spPr>
          <a:xfrm>
            <a:off x="5318560" y="616676"/>
            <a:ext cx="598241" cy="584775"/>
          </a:xfrm>
          <a:prstGeom prst="rect">
            <a:avLst/>
          </a:prstGeom>
          <a:noFill/>
        </p:spPr>
        <p:txBody>
          <a:bodyPr wrap="none" rtlCol="0">
            <a:spAutoFit/>
          </a:bodyPr>
          <a:lstStyle/>
          <a:p>
            <a:r>
              <a:rPr lang="en-AU" sz="3200" dirty="0" smtClean="0"/>
              <a:t>+1</a:t>
            </a:r>
            <a:endParaRPr lang="en-AU" sz="3200" dirty="0"/>
          </a:p>
        </p:txBody>
      </p:sp>
      <p:sp>
        <p:nvSpPr>
          <p:cNvPr id="60" name="TextBox 59"/>
          <p:cNvSpPr txBox="1"/>
          <p:nvPr/>
        </p:nvSpPr>
        <p:spPr>
          <a:xfrm>
            <a:off x="5318560" y="2154672"/>
            <a:ext cx="598241" cy="584775"/>
          </a:xfrm>
          <a:prstGeom prst="rect">
            <a:avLst/>
          </a:prstGeom>
          <a:noFill/>
        </p:spPr>
        <p:txBody>
          <a:bodyPr wrap="none" rtlCol="0">
            <a:spAutoFit/>
          </a:bodyPr>
          <a:lstStyle/>
          <a:p>
            <a:r>
              <a:rPr lang="en-AU" sz="3200" dirty="0"/>
              <a:t>+</a:t>
            </a:r>
            <a:r>
              <a:rPr lang="en-AU" sz="3200" dirty="0" smtClean="0"/>
              <a:t>1</a:t>
            </a:r>
            <a:endParaRPr lang="en-AU" sz="3200" dirty="0"/>
          </a:p>
        </p:txBody>
      </p:sp>
      <p:sp>
        <p:nvSpPr>
          <p:cNvPr id="30" name="TextBox 29"/>
          <p:cNvSpPr txBox="1"/>
          <p:nvPr/>
        </p:nvSpPr>
        <p:spPr>
          <a:xfrm>
            <a:off x="7360773" y="616676"/>
            <a:ext cx="806631" cy="584775"/>
          </a:xfrm>
          <a:prstGeom prst="rect">
            <a:avLst/>
          </a:prstGeom>
          <a:noFill/>
        </p:spPr>
        <p:txBody>
          <a:bodyPr wrap="none" rtlCol="0">
            <a:spAutoFit/>
          </a:bodyPr>
          <a:lstStyle/>
          <a:p>
            <a:r>
              <a:rPr lang="en-AU" sz="3200" dirty="0" smtClean="0"/>
              <a:t>+20</a:t>
            </a:r>
            <a:endParaRPr lang="en-AU" sz="3200" dirty="0"/>
          </a:p>
        </p:txBody>
      </p:sp>
      <p:sp>
        <p:nvSpPr>
          <p:cNvPr id="61" name="TextBox 60"/>
          <p:cNvSpPr txBox="1"/>
          <p:nvPr/>
        </p:nvSpPr>
        <p:spPr>
          <a:xfrm>
            <a:off x="7464967" y="2154672"/>
            <a:ext cx="518091" cy="584775"/>
          </a:xfrm>
          <a:prstGeom prst="rect">
            <a:avLst/>
          </a:prstGeom>
          <a:noFill/>
        </p:spPr>
        <p:txBody>
          <a:bodyPr wrap="none" rtlCol="0">
            <a:spAutoFit/>
          </a:bodyPr>
          <a:lstStyle/>
          <a:p>
            <a:r>
              <a:rPr lang="en-AU" sz="3200" dirty="0"/>
              <a:t>-</a:t>
            </a:r>
            <a:r>
              <a:rPr lang="en-AU" sz="3200" dirty="0" smtClean="0"/>
              <a:t>1</a:t>
            </a:r>
            <a:endParaRPr lang="en-AU" sz="3200" dirty="0"/>
          </a:p>
        </p:txBody>
      </p:sp>
      <p:sp>
        <p:nvSpPr>
          <p:cNvPr id="31" name="TextBox 30"/>
          <p:cNvSpPr txBox="1"/>
          <p:nvPr/>
        </p:nvSpPr>
        <p:spPr>
          <a:xfrm>
            <a:off x="6319628" y="616676"/>
            <a:ext cx="598241" cy="584775"/>
          </a:xfrm>
          <a:prstGeom prst="rect">
            <a:avLst/>
          </a:prstGeom>
          <a:noFill/>
        </p:spPr>
        <p:txBody>
          <a:bodyPr wrap="none" rtlCol="0">
            <a:spAutoFit/>
          </a:bodyPr>
          <a:lstStyle/>
          <a:p>
            <a:r>
              <a:rPr lang="en-AU" sz="3200" dirty="0" smtClean="0"/>
              <a:t>+8</a:t>
            </a:r>
            <a:endParaRPr lang="en-AU" sz="3200" dirty="0"/>
          </a:p>
        </p:txBody>
      </p:sp>
      <p:sp>
        <p:nvSpPr>
          <p:cNvPr id="62" name="TextBox 61"/>
          <p:cNvSpPr txBox="1"/>
          <p:nvPr/>
        </p:nvSpPr>
        <p:spPr>
          <a:xfrm>
            <a:off x="6319627" y="2154672"/>
            <a:ext cx="598241" cy="584775"/>
          </a:xfrm>
          <a:prstGeom prst="rect">
            <a:avLst/>
          </a:prstGeom>
          <a:noFill/>
        </p:spPr>
        <p:txBody>
          <a:bodyPr wrap="none" rtlCol="0">
            <a:spAutoFit/>
          </a:bodyPr>
          <a:lstStyle/>
          <a:p>
            <a:r>
              <a:rPr lang="en-AU" sz="3200" dirty="0" smtClean="0"/>
              <a:t>+0</a:t>
            </a:r>
            <a:endParaRPr lang="en-AU" sz="3200" dirty="0"/>
          </a:p>
        </p:txBody>
      </p:sp>
      <p:sp>
        <p:nvSpPr>
          <p:cNvPr id="32" name="TextBox 31"/>
          <p:cNvSpPr txBox="1"/>
          <p:nvPr/>
        </p:nvSpPr>
        <p:spPr>
          <a:xfrm>
            <a:off x="1262191" y="616676"/>
            <a:ext cx="806631" cy="584775"/>
          </a:xfrm>
          <a:prstGeom prst="rect">
            <a:avLst/>
          </a:prstGeom>
          <a:noFill/>
        </p:spPr>
        <p:txBody>
          <a:bodyPr wrap="none" rtlCol="0">
            <a:spAutoFit/>
          </a:bodyPr>
          <a:lstStyle/>
          <a:p>
            <a:r>
              <a:rPr lang="en-AU" sz="3200" dirty="0" smtClean="0"/>
              <a:t>+50</a:t>
            </a:r>
            <a:endParaRPr lang="en-AU" sz="3200" dirty="0"/>
          </a:p>
        </p:txBody>
      </p:sp>
      <p:sp>
        <p:nvSpPr>
          <p:cNvPr id="63" name="TextBox 62"/>
          <p:cNvSpPr txBox="1"/>
          <p:nvPr/>
        </p:nvSpPr>
        <p:spPr>
          <a:xfrm>
            <a:off x="1370859" y="2154672"/>
            <a:ext cx="598241" cy="584775"/>
          </a:xfrm>
          <a:prstGeom prst="rect">
            <a:avLst/>
          </a:prstGeom>
          <a:noFill/>
        </p:spPr>
        <p:txBody>
          <a:bodyPr wrap="none" rtlCol="0">
            <a:spAutoFit/>
          </a:bodyPr>
          <a:lstStyle/>
          <a:p>
            <a:r>
              <a:rPr lang="en-AU" sz="3200" dirty="0" smtClean="0"/>
              <a:t>+0</a:t>
            </a:r>
            <a:endParaRPr lang="en-AU" sz="3200" dirty="0"/>
          </a:p>
        </p:txBody>
      </p:sp>
      <p:pic>
        <p:nvPicPr>
          <p:cNvPr id="85" name="Picture 10" descr="Image result for lettuce"/>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420483" y="4215757"/>
            <a:ext cx="822325" cy="822325"/>
          </a:xfrm>
          <a:prstGeom prst="rect">
            <a:avLst/>
          </a:prstGeom>
          <a:noFill/>
          <a:extLst>
            <a:ext uri="{909E8E84-426E-40DD-AFC4-6F175D3DCCD1}">
              <a14:hiddenFill xmlns:a14="http://schemas.microsoft.com/office/drawing/2010/main">
                <a:solidFill>
                  <a:srgbClr val="FFFFFF"/>
                </a:solidFill>
              </a14:hiddenFill>
            </a:ext>
          </a:extLst>
        </p:spPr>
      </p:pic>
      <p:sp>
        <p:nvSpPr>
          <p:cNvPr id="86" name="TextBox 85"/>
          <p:cNvSpPr txBox="1"/>
          <p:nvPr/>
        </p:nvSpPr>
        <p:spPr>
          <a:xfrm>
            <a:off x="349033" y="2703312"/>
            <a:ext cx="598241" cy="584775"/>
          </a:xfrm>
          <a:prstGeom prst="rect">
            <a:avLst/>
          </a:prstGeom>
          <a:noFill/>
        </p:spPr>
        <p:txBody>
          <a:bodyPr wrap="none" rtlCol="0">
            <a:spAutoFit/>
          </a:bodyPr>
          <a:lstStyle/>
          <a:p>
            <a:r>
              <a:rPr lang="en-AU" sz="3200" dirty="0" smtClean="0"/>
              <a:t>+0</a:t>
            </a:r>
            <a:endParaRPr lang="en-AU" sz="3200" dirty="0"/>
          </a:p>
        </p:txBody>
      </p:sp>
      <p:sp>
        <p:nvSpPr>
          <p:cNvPr id="87" name="TextBox 86"/>
          <p:cNvSpPr txBox="1"/>
          <p:nvPr/>
        </p:nvSpPr>
        <p:spPr>
          <a:xfrm>
            <a:off x="2244134" y="2703312"/>
            <a:ext cx="598241" cy="584775"/>
          </a:xfrm>
          <a:prstGeom prst="rect">
            <a:avLst/>
          </a:prstGeom>
          <a:noFill/>
        </p:spPr>
        <p:txBody>
          <a:bodyPr wrap="none" rtlCol="0">
            <a:spAutoFit/>
          </a:bodyPr>
          <a:lstStyle/>
          <a:p>
            <a:r>
              <a:rPr lang="en-AU" sz="3200" dirty="0" smtClean="0"/>
              <a:t>+0</a:t>
            </a:r>
            <a:endParaRPr lang="en-AU" sz="3200" dirty="0"/>
          </a:p>
        </p:txBody>
      </p:sp>
      <p:sp>
        <p:nvSpPr>
          <p:cNvPr id="88" name="TextBox 87"/>
          <p:cNvSpPr txBox="1"/>
          <p:nvPr/>
        </p:nvSpPr>
        <p:spPr>
          <a:xfrm>
            <a:off x="3278480" y="2703312"/>
            <a:ext cx="598241" cy="584775"/>
          </a:xfrm>
          <a:prstGeom prst="rect">
            <a:avLst/>
          </a:prstGeom>
          <a:noFill/>
        </p:spPr>
        <p:txBody>
          <a:bodyPr wrap="none" rtlCol="0">
            <a:spAutoFit/>
          </a:bodyPr>
          <a:lstStyle/>
          <a:p>
            <a:r>
              <a:rPr lang="en-AU" sz="3200" dirty="0" smtClean="0"/>
              <a:t>+0</a:t>
            </a:r>
            <a:endParaRPr lang="en-AU" sz="3200" dirty="0"/>
          </a:p>
        </p:txBody>
      </p:sp>
      <p:sp>
        <p:nvSpPr>
          <p:cNvPr id="89" name="TextBox 88"/>
          <p:cNvSpPr txBox="1"/>
          <p:nvPr/>
        </p:nvSpPr>
        <p:spPr>
          <a:xfrm>
            <a:off x="4309871" y="2703312"/>
            <a:ext cx="598241" cy="584775"/>
          </a:xfrm>
          <a:prstGeom prst="rect">
            <a:avLst/>
          </a:prstGeom>
          <a:noFill/>
        </p:spPr>
        <p:txBody>
          <a:bodyPr wrap="none" rtlCol="0">
            <a:spAutoFit/>
          </a:bodyPr>
          <a:lstStyle/>
          <a:p>
            <a:r>
              <a:rPr lang="en-AU" sz="3200" dirty="0" smtClean="0"/>
              <a:t>+1</a:t>
            </a:r>
            <a:endParaRPr lang="en-AU" sz="3200" dirty="0"/>
          </a:p>
        </p:txBody>
      </p:sp>
      <p:sp>
        <p:nvSpPr>
          <p:cNvPr id="90" name="TextBox 89"/>
          <p:cNvSpPr txBox="1"/>
          <p:nvPr/>
        </p:nvSpPr>
        <p:spPr>
          <a:xfrm>
            <a:off x="5310940" y="2703312"/>
            <a:ext cx="598241" cy="584775"/>
          </a:xfrm>
          <a:prstGeom prst="rect">
            <a:avLst/>
          </a:prstGeom>
          <a:noFill/>
        </p:spPr>
        <p:txBody>
          <a:bodyPr wrap="none" rtlCol="0">
            <a:spAutoFit/>
          </a:bodyPr>
          <a:lstStyle/>
          <a:p>
            <a:r>
              <a:rPr lang="en-AU" sz="3200" dirty="0" smtClean="0"/>
              <a:t>+0</a:t>
            </a:r>
            <a:endParaRPr lang="en-AU" sz="3200" dirty="0"/>
          </a:p>
        </p:txBody>
      </p:sp>
      <p:sp>
        <p:nvSpPr>
          <p:cNvPr id="91" name="TextBox 90"/>
          <p:cNvSpPr txBox="1"/>
          <p:nvPr/>
        </p:nvSpPr>
        <p:spPr>
          <a:xfrm>
            <a:off x="7457347" y="2703312"/>
            <a:ext cx="518091" cy="584775"/>
          </a:xfrm>
          <a:prstGeom prst="rect">
            <a:avLst/>
          </a:prstGeom>
          <a:noFill/>
        </p:spPr>
        <p:txBody>
          <a:bodyPr wrap="none" rtlCol="0">
            <a:spAutoFit/>
          </a:bodyPr>
          <a:lstStyle/>
          <a:p>
            <a:r>
              <a:rPr lang="en-AU" sz="3200" dirty="0"/>
              <a:t>-</a:t>
            </a:r>
            <a:r>
              <a:rPr lang="en-AU" sz="3200" dirty="0" smtClean="0"/>
              <a:t>1</a:t>
            </a:r>
            <a:endParaRPr lang="en-AU" sz="3200" dirty="0"/>
          </a:p>
        </p:txBody>
      </p:sp>
      <p:sp>
        <p:nvSpPr>
          <p:cNvPr id="92" name="TextBox 91"/>
          <p:cNvSpPr txBox="1"/>
          <p:nvPr/>
        </p:nvSpPr>
        <p:spPr>
          <a:xfrm>
            <a:off x="6312007" y="2703312"/>
            <a:ext cx="598241" cy="584775"/>
          </a:xfrm>
          <a:prstGeom prst="rect">
            <a:avLst/>
          </a:prstGeom>
          <a:noFill/>
        </p:spPr>
        <p:txBody>
          <a:bodyPr wrap="none" rtlCol="0">
            <a:spAutoFit/>
          </a:bodyPr>
          <a:lstStyle/>
          <a:p>
            <a:r>
              <a:rPr lang="en-AU" sz="3200" dirty="0" smtClean="0"/>
              <a:t>+0</a:t>
            </a:r>
            <a:endParaRPr lang="en-AU" sz="3200" dirty="0"/>
          </a:p>
        </p:txBody>
      </p:sp>
      <p:sp>
        <p:nvSpPr>
          <p:cNvPr id="93" name="TextBox 92"/>
          <p:cNvSpPr txBox="1"/>
          <p:nvPr/>
        </p:nvSpPr>
        <p:spPr>
          <a:xfrm>
            <a:off x="1363239" y="2703312"/>
            <a:ext cx="598241" cy="584775"/>
          </a:xfrm>
          <a:prstGeom prst="rect">
            <a:avLst/>
          </a:prstGeom>
          <a:noFill/>
        </p:spPr>
        <p:txBody>
          <a:bodyPr wrap="none" rtlCol="0">
            <a:spAutoFit/>
          </a:bodyPr>
          <a:lstStyle/>
          <a:p>
            <a:r>
              <a:rPr lang="en-AU" sz="3200" dirty="0" smtClean="0"/>
              <a:t>+0</a:t>
            </a:r>
            <a:endParaRPr lang="en-AU" sz="3200" dirty="0"/>
          </a:p>
        </p:txBody>
      </p:sp>
      <p:sp>
        <p:nvSpPr>
          <p:cNvPr id="94" name="TextBox 93"/>
          <p:cNvSpPr txBox="1"/>
          <p:nvPr/>
        </p:nvSpPr>
        <p:spPr>
          <a:xfrm>
            <a:off x="8216473" y="2144253"/>
            <a:ext cx="1050707" cy="584775"/>
          </a:xfrm>
          <a:prstGeom prst="rect">
            <a:avLst/>
          </a:prstGeom>
          <a:noFill/>
        </p:spPr>
        <p:txBody>
          <a:bodyPr wrap="square" rtlCol="0">
            <a:spAutoFit/>
          </a:bodyPr>
          <a:lstStyle/>
          <a:p>
            <a:r>
              <a:rPr lang="en-AU" sz="3200" dirty="0" smtClean="0"/>
              <a:t>≥0</a:t>
            </a:r>
          </a:p>
        </p:txBody>
      </p:sp>
      <p:sp>
        <p:nvSpPr>
          <p:cNvPr id="95" name="TextBox 94"/>
          <p:cNvSpPr txBox="1"/>
          <p:nvPr/>
        </p:nvSpPr>
        <p:spPr>
          <a:xfrm>
            <a:off x="8231713" y="2685273"/>
            <a:ext cx="1050707" cy="584775"/>
          </a:xfrm>
          <a:prstGeom prst="rect">
            <a:avLst/>
          </a:prstGeom>
          <a:noFill/>
        </p:spPr>
        <p:txBody>
          <a:bodyPr wrap="square" rtlCol="0">
            <a:spAutoFit/>
          </a:bodyPr>
          <a:lstStyle/>
          <a:p>
            <a:r>
              <a:rPr lang="en-AU" sz="3200" dirty="0" smtClean="0"/>
              <a:t>≥0</a:t>
            </a:r>
          </a:p>
        </p:txBody>
      </p:sp>
    </p:spTree>
    <p:extLst>
      <p:ext uri="{BB962C8B-B14F-4D97-AF65-F5344CB8AC3E}">
        <p14:creationId xmlns:p14="http://schemas.microsoft.com/office/powerpoint/2010/main" val="41117766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57200" y="205979"/>
            <a:ext cx="8229600" cy="857250"/>
          </a:xfrm>
        </p:spPr>
        <p:txBody>
          <a:bodyPr/>
          <a:lstStyle/>
          <a:p>
            <a:r>
              <a:rPr lang="en-AU" dirty="0" smtClean="0"/>
              <a:t>Case-study: Reserve design</a:t>
            </a:r>
            <a:endParaRPr lang="en-AU" dirty="0"/>
          </a:p>
        </p:txBody>
      </p:sp>
      <p:sp>
        <p:nvSpPr>
          <p:cNvPr id="5" name="Content Placeholder 2"/>
          <p:cNvSpPr>
            <a:spLocks noGrp="1"/>
          </p:cNvSpPr>
          <p:nvPr>
            <p:ph idx="1"/>
          </p:nvPr>
        </p:nvSpPr>
        <p:spPr>
          <a:xfrm>
            <a:off x="167640" y="1244763"/>
            <a:ext cx="5334324" cy="3555837"/>
          </a:xfrm>
        </p:spPr>
        <p:txBody>
          <a:bodyPr>
            <a:noAutofit/>
          </a:bodyPr>
          <a:lstStyle/>
          <a:p>
            <a:r>
              <a:rPr lang="en-AU" u="sng" dirty="0" smtClean="0"/>
              <a:t>Goal</a:t>
            </a:r>
            <a:r>
              <a:rPr lang="en-AU" dirty="0" smtClean="0"/>
              <a:t>: conserve biodiversity</a:t>
            </a:r>
          </a:p>
          <a:p>
            <a:r>
              <a:rPr lang="en-AU" u="sng" dirty="0" smtClean="0"/>
              <a:t>Objective</a:t>
            </a:r>
            <a:r>
              <a:rPr lang="en-AU" dirty="0" smtClean="0"/>
              <a:t>: min. # of islands</a:t>
            </a:r>
          </a:p>
          <a:p>
            <a:r>
              <a:rPr lang="en-AU" u="sng" dirty="0" smtClean="0"/>
              <a:t>Constraints</a:t>
            </a:r>
            <a:r>
              <a:rPr lang="en-AU" dirty="0"/>
              <a:t>: </a:t>
            </a:r>
            <a:r>
              <a:rPr lang="en-AU" dirty="0" smtClean="0"/>
              <a:t>sufficient habitat for each species</a:t>
            </a:r>
          </a:p>
          <a:p>
            <a:r>
              <a:rPr lang="en-AU" u="sng" dirty="0" smtClean="0"/>
              <a:t>Decisions</a:t>
            </a:r>
            <a:r>
              <a:rPr lang="en-AU" dirty="0" smtClean="0"/>
              <a:t>: which places should be protected?</a:t>
            </a:r>
            <a:endParaRPr lang="en-AU" dirty="0"/>
          </a:p>
        </p:txBody>
      </p:sp>
      <p:grpSp>
        <p:nvGrpSpPr>
          <p:cNvPr id="7" name="Group 6"/>
          <p:cNvGrpSpPr/>
          <p:nvPr/>
        </p:nvGrpSpPr>
        <p:grpSpPr>
          <a:xfrm>
            <a:off x="5303520" y="1527540"/>
            <a:ext cx="3689940" cy="2947710"/>
            <a:chOff x="4209306" y="1245600"/>
            <a:chExt cx="4380294" cy="3499200"/>
          </a:xfrm>
        </p:grpSpPr>
        <p:sp>
          <p:nvSpPr>
            <p:cNvPr id="8" name="Rectangle 7"/>
            <p:cNvSpPr/>
            <p:nvPr/>
          </p:nvSpPr>
          <p:spPr>
            <a:xfrm>
              <a:off x="4209306" y="1245600"/>
              <a:ext cx="4380294" cy="3499200"/>
            </a:xfrm>
            <a:prstGeom prst="rect">
              <a:avLst/>
            </a:prstGeom>
            <a:solidFill>
              <a:schemeClr val="bg2">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 name="Oval 8"/>
            <p:cNvSpPr/>
            <p:nvPr/>
          </p:nvSpPr>
          <p:spPr>
            <a:xfrm>
              <a:off x="7162077" y="1522519"/>
              <a:ext cx="1204677" cy="1011929"/>
            </a:xfrm>
            <a:prstGeom prst="ellipse">
              <a:avLst/>
            </a:prstGeom>
            <a:solidFill>
              <a:srgbClr val="92D05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0" name="Pictur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34149" y="1588402"/>
              <a:ext cx="470109" cy="470109"/>
            </a:xfrm>
            <a:prstGeom prst="rect">
              <a:avLst/>
            </a:prstGeom>
          </p:spPr>
        </p:pic>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86046" y="1844422"/>
              <a:ext cx="512315" cy="512315"/>
            </a:xfrm>
            <a:prstGeom prst="rect">
              <a:avLst/>
            </a:prstGeom>
          </p:spPr>
        </p:pic>
        <p:grpSp>
          <p:nvGrpSpPr>
            <p:cNvPr id="12" name="Group 11"/>
            <p:cNvGrpSpPr/>
            <p:nvPr/>
          </p:nvGrpSpPr>
          <p:grpSpPr>
            <a:xfrm>
              <a:off x="6257784" y="3791251"/>
              <a:ext cx="785385" cy="659723"/>
              <a:chOff x="6919200" y="3362400"/>
              <a:chExt cx="785385" cy="659723"/>
            </a:xfrm>
          </p:grpSpPr>
          <p:sp>
            <p:nvSpPr>
              <p:cNvPr id="34" name="Oval 33"/>
              <p:cNvSpPr/>
              <p:nvPr/>
            </p:nvSpPr>
            <p:spPr>
              <a:xfrm>
                <a:off x="6919200" y="3362400"/>
                <a:ext cx="785385" cy="659723"/>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35" name="Picture 3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82552" y="3465648"/>
                <a:ext cx="472932" cy="472932"/>
              </a:xfrm>
              <a:prstGeom prst="rect">
                <a:avLst/>
              </a:prstGeom>
            </p:spPr>
          </p:pic>
        </p:grpSp>
        <p:sp>
          <p:nvSpPr>
            <p:cNvPr id="13" name="Oval 12"/>
            <p:cNvSpPr/>
            <p:nvPr/>
          </p:nvSpPr>
          <p:spPr>
            <a:xfrm>
              <a:off x="4426942" y="1508740"/>
              <a:ext cx="1037330" cy="871357"/>
            </a:xfrm>
            <a:prstGeom prst="ellipse">
              <a:avLst/>
            </a:prstGeom>
            <a:solidFill>
              <a:srgbClr val="92D05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4" name="Picture 1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4871870" y="1568024"/>
              <a:ext cx="449100" cy="449100"/>
            </a:xfrm>
            <a:prstGeom prst="rect">
              <a:avLst/>
            </a:prstGeom>
          </p:spPr>
        </p:pic>
        <p:pic>
          <p:nvPicPr>
            <p:cNvPr id="15" name="Picture 1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4494864" y="1872216"/>
              <a:ext cx="419467" cy="419467"/>
            </a:xfrm>
            <a:prstGeom prst="rect">
              <a:avLst/>
            </a:prstGeom>
          </p:spPr>
        </p:pic>
        <p:sp>
          <p:nvSpPr>
            <p:cNvPr id="16" name="Oval 15"/>
            <p:cNvSpPr/>
            <p:nvPr/>
          </p:nvSpPr>
          <p:spPr>
            <a:xfrm>
              <a:off x="4708749" y="3653556"/>
              <a:ext cx="1098619" cy="935114"/>
            </a:xfrm>
            <a:prstGeom prst="ellipse">
              <a:avLst/>
            </a:prstGeom>
            <a:solidFill>
              <a:srgbClr val="92D05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26943" y="3815175"/>
              <a:ext cx="685350" cy="685350"/>
            </a:xfrm>
            <a:prstGeom prst="rect">
              <a:avLst/>
            </a:prstGeom>
          </p:spPr>
        </p:pic>
        <p:grpSp>
          <p:nvGrpSpPr>
            <p:cNvPr id="18" name="Group 17"/>
            <p:cNvGrpSpPr/>
            <p:nvPr/>
          </p:nvGrpSpPr>
          <p:grpSpPr>
            <a:xfrm>
              <a:off x="6032665" y="1320117"/>
              <a:ext cx="919679" cy="772531"/>
              <a:chOff x="6032665" y="1320117"/>
              <a:chExt cx="919679" cy="772531"/>
            </a:xfrm>
          </p:grpSpPr>
          <p:sp>
            <p:nvSpPr>
              <p:cNvPr id="32" name="Oval 31"/>
              <p:cNvSpPr/>
              <p:nvPr/>
            </p:nvSpPr>
            <p:spPr>
              <a:xfrm>
                <a:off x="6032665" y="1320117"/>
                <a:ext cx="919679" cy="772531"/>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33" name="Picture 3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6242912" y="1465805"/>
                <a:ext cx="478614" cy="478614"/>
              </a:xfrm>
              <a:prstGeom prst="rect">
                <a:avLst/>
              </a:prstGeom>
            </p:spPr>
          </p:pic>
        </p:grpSp>
        <p:grpSp>
          <p:nvGrpSpPr>
            <p:cNvPr id="19" name="Group 18"/>
            <p:cNvGrpSpPr/>
            <p:nvPr/>
          </p:nvGrpSpPr>
          <p:grpSpPr>
            <a:xfrm>
              <a:off x="7579737" y="2919013"/>
              <a:ext cx="714664" cy="600318"/>
              <a:chOff x="7579737" y="2919013"/>
              <a:chExt cx="714664" cy="600318"/>
            </a:xfrm>
          </p:grpSpPr>
          <p:sp>
            <p:nvSpPr>
              <p:cNvPr id="30" name="Oval 29"/>
              <p:cNvSpPr/>
              <p:nvPr/>
            </p:nvSpPr>
            <p:spPr>
              <a:xfrm>
                <a:off x="7579737" y="2919013"/>
                <a:ext cx="714664" cy="600318"/>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31" name="Picture 3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7727335" y="3009438"/>
                <a:ext cx="419467" cy="419467"/>
              </a:xfrm>
              <a:prstGeom prst="rect">
                <a:avLst/>
              </a:prstGeom>
            </p:spPr>
          </p:pic>
        </p:grpSp>
        <p:grpSp>
          <p:nvGrpSpPr>
            <p:cNvPr id="20" name="Group 19"/>
            <p:cNvGrpSpPr/>
            <p:nvPr/>
          </p:nvGrpSpPr>
          <p:grpSpPr>
            <a:xfrm>
              <a:off x="6595012" y="2995200"/>
              <a:ext cx="714664" cy="600318"/>
              <a:chOff x="7579737" y="2919013"/>
              <a:chExt cx="714664" cy="600318"/>
            </a:xfrm>
          </p:grpSpPr>
          <p:sp>
            <p:nvSpPr>
              <p:cNvPr id="28" name="Oval 27"/>
              <p:cNvSpPr/>
              <p:nvPr/>
            </p:nvSpPr>
            <p:spPr>
              <a:xfrm>
                <a:off x="7579737" y="2919013"/>
                <a:ext cx="714664" cy="600318"/>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29" name="Picture 2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7727335" y="3009438"/>
                <a:ext cx="419467" cy="419467"/>
              </a:xfrm>
              <a:prstGeom prst="rect">
                <a:avLst/>
              </a:prstGeom>
            </p:spPr>
          </p:pic>
        </p:grpSp>
        <p:grpSp>
          <p:nvGrpSpPr>
            <p:cNvPr id="21" name="Group 20"/>
            <p:cNvGrpSpPr/>
            <p:nvPr/>
          </p:nvGrpSpPr>
          <p:grpSpPr>
            <a:xfrm>
              <a:off x="7625944" y="3780880"/>
              <a:ext cx="714664" cy="600318"/>
              <a:chOff x="7579737" y="2919013"/>
              <a:chExt cx="714664" cy="600318"/>
            </a:xfrm>
          </p:grpSpPr>
          <p:sp>
            <p:nvSpPr>
              <p:cNvPr id="26" name="Oval 25"/>
              <p:cNvSpPr/>
              <p:nvPr/>
            </p:nvSpPr>
            <p:spPr>
              <a:xfrm>
                <a:off x="7579737" y="2919013"/>
                <a:ext cx="714664" cy="600318"/>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27" name="Picture 2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7727335" y="3009438"/>
                <a:ext cx="419467" cy="419467"/>
              </a:xfrm>
              <a:prstGeom prst="rect">
                <a:avLst/>
              </a:prstGeom>
            </p:spPr>
          </p:pic>
        </p:grpSp>
        <p:grpSp>
          <p:nvGrpSpPr>
            <p:cNvPr id="22" name="Group 21"/>
            <p:cNvGrpSpPr/>
            <p:nvPr/>
          </p:nvGrpSpPr>
          <p:grpSpPr>
            <a:xfrm>
              <a:off x="5046843" y="2402034"/>
              <a:ext cx="1222464" cy="1026871"/>
              <a:chOff x="5046843" y="2402034"/>
              <a:chExt cx="1222464" cy="1026871"/>
            </a:xfrm>
          </p:grpSpPr>
          <p:sp>
            <p:nvSpPr>
              <p:cNvPr id="23" name="Oval 22"/>
              <p:cNvSpPr/>
              <p:nvPr/>
            </p:nvSpPr>
            <p:spPr>
              <a:xfrm>
                <a:off x="5046843" y="2402034"/>
                <a:ext cx="1222464" cy="1026871"/>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24" name="Picture 2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64290" y="2499286"/>
                <a:ext cx="493365" cy="493365"/>
              </a:xfrm>
              <a:prstGeom prst="rect">
                <a:avLst/>
              </a:prstGeom>
            </p:spPr>
          </p:pic>
          <p:pic>
            <p:nvPicPr>
              <p:cNvPr id="25" name="Picture 2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5213128" y="2819315"/>
                <a:ext cx="502288" cy="502288"/>
              </a:xfrm>
              <a:prstGeom prst="rect">
                <a:avLst/>
              </a:prstGeom>
            </p:spPr>
          </p:pic>
        </p:grpSp>
      </p:grpSp>
    </p:spTree>
    <p:extLst>
      <p:ext uri="{BB962C8B-B14F-4D97-AF65-F5344CB8AC3E}">
        <p14:creationId xmlns:p14="http://schemas.microsoft.com/office/powerpoint/2010/main" val="17592539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2667000" y="148320"/>
            <a:ext cx="3689940" cy="2947710"/>
            <a:chOff x="4209306" y="1245600"/>
            <a:chExt cx="4380294" cy="3499200"/>
          </a:xfrm>
        </p:grpSpPr>
        <p:sp>
          <p:nvSpPr>
            <p:cNvPr id="6" name="Rectangle 5"/>
            <p:cNvSpPr/>
            <p:nvPr/>
          </p:nvSpPr>
          <p:spPr>
            <a:xfrm>
              <a:off x="4209306" y="1245600"/>
              <a:ext cx="4380294" cy="3499200"/>
            </a:xfrm>
            <a:prstGeom prst="rect">
              <a:avLst/>
            </a:prstGeom>
            <a:solidFill>
              <a:schemeClr val="bg2">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 name="Oval 6"/>
            <p:cNvSpPr/>
            <p:nvPr/>
          </p:nvSpPr>
          <p:spPr>
            <a:xfrm>
              <a:off x="7162077" y="1522519"/>
              <a:ext cx="1204677" cy="1011929"/>
            </a:xfrm>
            <a:prstGeom prst="ellipse">
              <a:avLst/>
            </a:prstGeom>
            <a:solidFill>
              <a:srgbClr val="92D05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34149" y="1588402"/>
              <a:ext cx="470109" cy="470109"/>
            </a:xfrm>
            <a:prstGeom prst="rect">
              <a:avLst/>
            </a:prstGeom>
          </p:spPr>
        </p:pic>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86046" y="1844422"/>
              <a:ext cx="512315" cy="512315"/>
            </a:xfrm>
            <a:prstGeom prst="rect">
              <a:avLst/>
            </a:prstGeom>
          </p:spPr>
        </p:pic>
        <p:grpSp>
          <p:nvGrpSpPr>
            <p:cNvPr id="10" name="Group 9"/>
            <p:cNvGrpSpPr/>
            <p:nvPr/>
          </p:nvGrpSpPr>
          <p:grpSpPr>
            <a:xfrm>
              <a:off x="6257784" y="3791251"/>
              <a:ext cx="785385" cy="659723"/>
              <a:chOff x="6919200" y="3362400"/>
              <a:chExt cx="785385" cy="659723"/>
            </a:xfrm>
          </p:grpSpPr>
          <p:sp>
            <p:nvSpPr>
              <p:cNvPr id="32" name="Oval 31"/>
              <p:cNvSpPr/>
              <p:nvPr/>
            </p:nvSpPr>
            <p:spPr>
              <a:xfrm>
                <a:off x="6919200" y="3362400"/>
                <a:ext cx="785385" cy="659723"/>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33" name="Picture 3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82552" y="3465648"/>
                <a:ext cx="472932" cy="472932"/>
              </a:xfrm>
              <a:prstGeom prst="rect">
                <a:avLst/>
              </a:prstGeom>
            </p:spPr>
          </p:pic>
        </p:grpSp>
        <p:sp>
          <p:nvSpPr>
            <p:cNvPr id="11" name="Oval 10"/>
            <p:cNvSpPr/>
            <p:nvPr/>
          </p:nvSpPr>
          <p:spPr>
            <a:xfrm>
              <a:off x="4426942" y="1508740"/>
              <a:ext cx="1037330" cy="871357"/>
            </a:xfrm>
            <a:prstGeom prst="ellipse">
              <a:avLst/>
            </a:prstGeom>
            <a:solidFill>
              <a:srgbClr val="92D05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2" name="Picture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4871870" y="1568024"/>
              <a:ext cx="449100" cy="449100"/>
            </a:xfrm>
            <a:prstGeom prst="rect">
              <a:avLst/>
            </a:prstGeom>
          </p:spPr>
        </p:pic>
        <p:pic>
          <p:nvPicPr>
            <p:cNvPr id="13" name="Picture 1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4494864" y="1872216"/>
              <a:ext cx="419467" cy="419467"/>
            </a:xfrm>
            <a:prstGeom prst="rect">
              <a:avLst/>
            </a:prstGeom>
          </p:spPr>
        </p:pic>
        <p:sp>
          <p:nvSpPr>
            <p:cNvPr id="14" name="Oval 13"/>
            <p:cNvSpPr/>
            <p:nvPr/>
          </p:nvSpPr>
          <p:spPr>
            <a:xfrm>
              <a:off x="4708749" y="3653556"/>
              <a:ext cx="1098619" cy="935114"/>
            </a:xfrm>
            <a:prstGeom prst="ellipse">
              <a:avLst/>
            </a:prstGeom>
            <a:solidFill>
              <a:srgbClr val="92D05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5" name="Picture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26943" y="3815175"/>
              <a:ext cx="685350" cy="685350"/>
            </a:xfrm>
            <a:prstGeom prst="rect">
              <a:avLst/>
            </a:prstGeom>
          </p:spPr>
        </p:pic>
        <p:grpSp>
          <p:nvGrpSpPr>
            <p:cNvPr id="16" name="Group 15"/>
            <p:cNvGrpSpPr/>
            <p:nvPr/>
          </p:nvGrpSpPr>
          <p:grpSpPr>
            <a:xfrm>
              <a:off x="6032665" y="1320117"/>
              <a:ext cx="919679" cy="772531"/>
              <a:chOff x="6032665" y="1320117"/>
              <a:chExt cx="919679" cy="772531"/>
            </a:xfrm>
          </p:grpSpPr>
          <p:sp>
            <p:nvSpPr>
              <p:cNvPr id="30" name="Oval 29"/>
              <p:cNvSpPr/>
              <p:nvPr/>
            </p:nvSpPr>
            <p:spPr>
              <a:xfrm>
                <a:off x="6032665" y="1320117"/>
                <a:ext cx="919679" cy="772531"/>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31" name="Picture 3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6242912" y="1465805"/>
                <a:ext cx="478614" cy="478614"/>
              </a:xfrm>
              <a:prstGeom prst="rect">
                <a:avLst/>
              </a:prstGeom>
            </p:spPr>
          </p:pic>
        </p:grpSp>
        <p:grpSp>
          <p:nvGrpSpPr>
            <p:cNvPr id="17" name="Group 16"/>
            <p:cNvGrpSpPr/>
            <p:nvPr/>
          </p:nvGrpSpPr>
          <p:grpSpPr>
            <a:xfrm>
              <a:off x="7579737" y="2919013"/>
              <a:ext cx="714664" cy="600318"/>
              <a:chOff x="7579737" y="2919013"/>
              <a:chExt cx="714664" cy="600318"/>
            </a:xfrm>
          </p:grpSpPr>
          <p:sp>
            <p:nvSpPr>
              <p:cNvPr id="28" name="Oval 27"/>
              <p:cNvSpPr/>
              <p:nvPr/>
            </p:nvSpPr>
            <p:spPr>
              <a:xfrm>
                <a:off x="7579737" y="2919013"/>
                <a:ext cx="714664" cy="600318"/>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29" name="Picture 2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7727335" y="3009438"/>
                <a:ext cx="419467" cy="419467"/>
              </a:xfrm>
              <a:prstGeom prst="rect">
                <a:avLst/>
              </a:prstGeom>
            </p:spPr>
          </p:pic>
        </p:grpSp>
        <p:grpSp>
          <p:nvGrpSpPr>
            <p:cNvPr id="18" name="Group 17"/>
            <p:cNvGrpSpPr/>
            <p:nvPr/>
          </p:nvGrpSpPr>
          <p:grpSpPr>
            <a:xfrm>
              <a:off x="6595012" y="2995200"/>
              <a:ext cx="714664" cy="600318"/>
              <a:chOff x="7579737" y="2919013"/>
              <a:chExt cx="714664" cy="600318"/>
            </a:xfrm>
          </p:grpSpPr>
          <p:sp>
            <p:nvSpPr>
              <p:cNvPr id="26" name="Oval 25"/>
              <p:cNvSpPr/>
              <p:nvPr/>
            </p:nvSpPr>
            <p:spPr>
              <a:xfrm>
                <a:off x="7579737" y="2919013"/>
                <a:ext cx="714664" cy="600318"/>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27" name="Picture 2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7727335" y="3009438"/>
                <a:ext cx="419467" cy="419467"/>
              </a:xfrm>
              <a:prstGeom prst="rect">
                <a:avLst/>
              </a:prstGeom>
            </p:spPr>
          </p:pic>
        </p:grpSp>
        <p:grpSp>
          <p:nvGrpSpPr>
            <p:cNvPr id="19" name="Group 18"/>
            <p:cNvGrpSpPr/>
            <p:nvPr/>
          </p:nvGrpSpPr>
          <p:grpSpPr>
            <a:xfrm>
              <a:off x="7625944" y="3780880"/>
              <a:ext cx="714664" cy="600318"/>
              <a:chOff x="7579737" y="2919013"/>
              <a:chExt cx="714664" cy="600318"/>
            </a:xfrm>
          </p:grpSpPr>
          <p:sp>
            <p:nvSpPr>
              <p:cNvPr id="24" name="Oval 23"/>
              <p:cNvSpPr/>
              <p:nvPr/>
            </p:nvSpPr>
            <p:spPr>
              <a:xfrm>
                <a:off x="7579737" y="2919013"/>
                <a:ext cx="714664" cy="600318"/>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25" name="Picture 2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7727335" y="3009438"/>
                <a:ext cx="419467" cy="419467"/>
              </a:xfrm>
              <a:prstGeom prst="rect">
                <a:avLst/>
              </a:prstGeom>
            </p:spPr>
          </p:pic>
        </p:grpSp>
        <p:grpSp>
          <p:nvGrpSpPr>
            <p:cNvPr id="20" name="Group 19"/>
            <p:cNvGrpSpPr/>
            <p:nvPr/>
          </p:nvGrpSpPr>
          <p:grpSpPr>
            <a:xfrm>
              <a:off x="5046843" y="2402034"/>
              <a:ext cx="1222464" cy="1026871"/>
              <a:chOff x="5046843" y="2402034"/>
              <a:chExt cx="1222464" cy="1026871"/>
            </a:xfrm>
          </p:grpSpPr>
          <p:sp>
            <p:nvSpPr>
              <p:cNvPr id="21" name="Oval 20"/>
              <p:cNvSpPr/>
              <p:nvPr/>
            </p:nvSpPr>
            <p:spPr>
              <a:xfrm>
                <a:off x="5046843" y="2402034"/>
                <a:ext cx="1222464" cy="1026871"/>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22" name="Picture 2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64290" y="2499286"/>
                <a:ext cx="493365" cy="493365"/>
              </a:xfrm>
              <a:prstGeom prst="rect">
                <a:avLst/>
              </a:prstGeom>
            </p:spPr>
          </p:pic>
          <p:pic>
            <p:nvPicPr>
              <p:cNvPr id="23" name="Picture 2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5213128" y="2819315"/>
                <a:ext cx="502288" cy="502288"/>
              </a:xfrm>
              <a:prstGeom prst="rect">
                <a:avLst/>
              </a:prstGeom>
            </p:spPr>
          </p:pic>
        </p:grpSp>
      </p:grpSp>
    </p:spTree>
    <p:extLst>
      <p:ext uri="{BB962C8B-B14F-4D97-AF65-F5344CB8AC3E}">
        <p14:creationId xmlns:p14="http://schemas.microsoft.com/office/powerpoint/2010/main" val="5216820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2667000" y="148320"/>
            <a:ext cx="3689940" cy="2947710"/>
            <a:chOff x="4209306" y="1245600"/>
            <a:chExt cx="4380294" cy="3499200"/>
          </a:xfrm>
        </p:grpSpPr>
        <p:sp>
          <p:nvSpPr>
            <p:cNvPr id="6" name="Rectangle 5"/>
            <p:cNvSpPr/>
            <p:nvPr/>
          </p:nvSpPr>
          <p:spPr>
            <a:xfrm>
              <a:off x="4209306" y="1245600"/>
              <a:ext cx="4380294" cy="3499200"/>
            </a:xfrm>
            <a:prstGeom prst="rect">
              <a:avLst/>
            </a:prstGeom>
            <a:solidFill>
              <a:schemeClr val="bg2">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 name="Oval 6"/>
            <p:cNvSpPr/>
            <p:nvPr/>
          </p:nvSpPr>
          <p:spPr>
            <a:xfrm>
              <a:off x="7162077" y="1522519"/>
              <a:ext cx="1204677" cy="1011929"/>
            </a:xfrm>
            <a:prstGeom prst="ellipse">
              <a:avLst/>
            </a:prstGeom>
            <a:solidFill>
              <a:srgbClr val="92D05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34149" y="1588402"/>
              <a:ext cx="470109" cy="470109"/>
            </a:xfrm>
            <a:prstGeom prst="rect">
              <a:avLst/>
            </a:prstGeom>
          </p:spPr>
        </p:pic>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86046" y="1844422"/>
              <a:ext cx="512315" cy="512315"/>
            </a:xfrm>
            <a:prstGeom prst="rect">
              <a:avLst/>
            </a:prstGeom>
          </p:spPr>
        </p:pic>
        <p:grpSp>
          <p:nvGrpSpPr>
            <p:cNvPr id="10" name="Group 9"/>
            <p:cNvGrpSpPr/>
            <p:nvPr/>
          </p:nvGrpSpPr>
          <p:grpSpPr>
            <a:xfrm>
              <a:off x="6257784" y="3791251"/>
              <a:ext cx="785385" cy="659723"/>
              <a:chOff x="6919200" y="3362400"/>
              <a:chExt cx="785385" cy="659723"/>
            </a:xfrm>
          </p:grpSpPr>
          <p:sp>
            <p:nvSpPr>
              <p:cNvPr id="32" name="Oval 31"/>
              <p:cNvSpPr/>
              <p:nvPr/>
            </p:nvSpPr>
            <p:spPr>
              <a:xfrm>
                <a:off x="6919200" y="3362400"/>
                <a:ext cx="785385" cy="659723"/>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33" name="Picture 3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82552" y="3465648"/>
                <a:ext cx="472932" cy="472932"/>
              </a:xfrm>
              <a:prstGeom prst="rect">
                <a:avLst/>
              </a:prstGeom>
            </p:spPr>
          </p:pic>
        </p:grpSp>
        <p:sp>
          <p:nvSpPr>
            <p:cNvPr id="11" name="Oval 10"/>
            <p:cNvSpPr/>
            <p:nvPr/>
          </p:nvSpPr>
          <p:spPr>
            <a:xfrm>
              <a:off x="4426942" y="1508740"/>
              <a:ext cx="1037330" cy="871357"/>
            </a:xfrm>
            <a:prstGeom prst="ellipse">
              <a:avLst/>
            </a:prstGeom>
            <a:solidFill>
              <a:srgbClr val="92D05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2" name="Picture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4871870" y="1568024"/>
              <a:ext cx="449100" cy="449100"/>
            </a:xfrm>
            <a:prstGeom prst="rect">
              <a:avLst/>
            </a:prstGeom>
          </p:spPr>
        </p:pic>
        <p:pic>
          <p:nvPicPr>
            <p:cNvPr id="13" name="Picture 1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4494864" y="1872216"/>
              <a:ext cx="419467" cy="419467"/>
            </a:xfrm>
            <a:prstGeom prst="rect">
              <a:avLst/>
            </a:prstGeom>
          </p:spPr>
        </p:pic>
        <p:sp>
          <p:nvSpPr>
            <p:cNvPr id="14" name="Oval 13"/>
            <p:cNvSpPr/>
            <p:nvPr/>
          </p:nvSpPr>
          <p:spPr>
            <a:xfrm>
              <a:off x="4708749" y="3653556"/>
              <a:ext cx="1098619" cy="935114"/>
            </a:xfrm>
            <a:prstGeom prst="ellipse">
              <a:avLst/>
            </a:prstGeom>
            <a:solidFill>
              <a:srgbClr val="92D05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5" name="Picture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26943" y="3815175"/>
              <a:ext cx="685350" cy="685350"/>
            </a:xfrm>
            <a:prstGeom prst="rect">
              <a:avLst/>
            </a:prstGeom>
          </p:spPr>
        </p:pic>
        <p:grpSp>
          <p:nvGrpSpPr>
            <p:cNvPr id="16" name="Group 15"/>
            <p:cNvGrpSpPr/>
            <p:nvPr/>
          </p:nvGrpSpPr>
          <p:grpSpPr>
            <a:xfrm>
              <a:off x="6032665" y="1320117"/>
              <a:ext cx="919679" cy="772531"/>
              <a:chOff x="6032665" y="1320117"/>
              <a:chExt cx="919679" cy="772531"/>
            </a:xfrm>
          </p:grpSpPr>
          <p:sp>
            <p:nvSpPr>
              <p:cNvPr id="30" name="Oval 29"/>
              <p:cNvSpPr/>
              <p:nvPr/>
            </p:nvSpPr>
            <p:spPr>
              <a:xfrm>
                <a:off x="6032665" y="1320117"/>
                <a:ext cx="919679" cy="772531"/>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31" name="Picture 3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6242912" y="1465805"/>
                <a:ext cx="478614" cy="478614"/>
              </a:xfrm>
              <a:prstGeom prst="rect">
                <a:avLst/>
              </a:prstGeom>
            </p:spPr>
          </p:pic>
        </p:grpSp>
        <p:grpSp>
          <p:nvGrpSpPr>
            <p:cNvPr id="17" name="Group 16"/>
            <p:cNvGrpSpPr/>
            <p:nvPr/>
          </p:nvGrpSpPr>
          <p:grpSpPr>
            <a:xfrm>
              <a:off x="7579737" y="2919013"/>
              <a:ext cx="714664" cy="600318"/>
              <a:chOff x="7579737" y="2919013"/>
              <a:chExt cx="714664" cy="600318"/>
            </a:xfrm>
          </p:grpSpPr>
          <p:sp>
            <p:nvSpPr>
              <p:cNvPr id="28" name="Oval 27"/>
              <p:cNvSpPr/>
              <p:nvPr/>
            </p:nvSpPr>
            <p:spPr>
              <a:xfrm>
                <a:off x="7579737" y="2919013"/>
                <a:ext cx="714664" cy="600318"/>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29" name="Picture 2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7727335" y="3009438"/>
                <a:ext cx="419467" cy="419467"/>
              </a:xfrm>
              <a:prstGeom prst="rect">
                <a:avLst/>
              </a:prstGeom>
            </p:spPr>
          </p:pic>
        </p:grpSp>
        <p:grpSp>
          <p:nvGrpSpPr>
            <p:cNvPr id="18" name="Group 17"/>
            <p:cNvGrpSpPr/>
            <p:nvPr/>
          </p:nvGrpSpPr>
          <p:grpSpPr>
            <a:xfrm>
              <a:off x="6595012" y="2995200"/>
              <a:ext cx="714664" cy="600318"/>
              <a:chOff x="7579737" y="2919013"/>
              <a:chExt cx="714664" cy="600318"/>
            </a:xfrm>
          </p:grpSpPr>
          <p:sp>
            <p:nvSpPr>
              <p:cNvPr id="26" name="Oval 25"/>
              <p:cNvSpPr/>
              <p:nvPr/>
            </p:nvSpPr>
            <p:spPr>
              <a:xfrm>
                <a:off x="7579737" y="2919013"/>
                <a:ext cx="714664" cy="600318"/>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27" name="Picture 2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7727335" y="3009438"/>
                <a:ext cx="419467" cy="419467"/>
              </a:xfrm>
              <a:prstGeom prst="rect">
                <a:avLst/>
              </a:prstGeom>
            </p:spPr>
          </p:pic>
        </p:grpSp>
        <p:grpSp>
          <p:nvGrpSpPr>
            <p:cNvPr id="19" name="Group 18"/>
            <p:cNvGrpSpPr/>
            <p:nvPr/>
          </p:nvGrpSpPr>
          <p:grpSpPr>
            <a:xfrm>
              <a:off x="7625944" y="3780880"/>
              <a:ext cx="714664" cy="600318"/>
              <a:chOff x="7579737" y="2919013"/>
              <a:chExt cx="714664" cy="600318"/>
            </a:xfrm>
          </p:grpSpPr>
          <p:sp>
            <p:nvSpPr>
              <p:cNvPr id="24" name="Oval 23"/>
              <p:cNvSpPr/>
              <p:nvPr/>
            </p:nvSpPr>
            <p:spPr>
              <a:xfrm>
                <a:off x="7579737" y="2919013"/>
                <a:ext cx="714664" cy="600318"/>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25" name="Picture 2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7727335" y="3009438"/>
                <a:ext cx="419467" cy="419467"/>
              </a:xfrm>
              <a:prstGeom prst="rect">
                <a:avLst/>
              </a:prstGeom>
            </p:spPr>
          </p:pic>
        </p:grpSp>
        <p:grpSp>
          <p:nvGrpSpPr>
            <p:cNvPr id="20" name="Group 19"/>
            <p:cNvGrpSpPr/>
            <p:nvPr/>
          </p:nvGrpSpPr>
          <p:grpSpPr>
            <a:xfrm>
              <a:off x="5046843" y="2402034"/>
              <a:ext cx="1222464" cy="1026871"/>
              <a:chOff x="5046843" y="2402034"/>
              <a:chExt cx="1222464" cy="1026871"/>
            </a:xfrm>
          </p:grpSpPr>
          <p:sp>
            <p:nvSpPr>
              <p:cNvPr id="21" name="Oval 20"/>
              <p:cNvSpPr/>
              <p:nvPr/>
            </p:nvSpPr>
            <p:spPr>
              <a:xfrm>
                <a:off x="5046843" y="2402034"/>
                <a:ext cx="1222464" cy="1026871"/>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22" name="Picture 2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64290" y="2499286"/>
                <a:ext cx="493365" cy="493365"/>
              </a:xfrm>
              <a:prstGeom prst="rect">
                <a:avLst/>
              </a:prstGeom>
            </p:spPr>
          </p:pic>
          <p:pic>
            <p:nvPicPr>
              <p:cNvPr id="23" name="Picture 2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5213128" y="2819315"/>
                <a:ext cx="502288" cy="502288"/>
              </a:xfrm>
              <a:prstGeom prst="rect">
                <a:avLst/>
              </a:prstGeom>
            </p:spPr>
          </p:pic>
        </p:grpSp>
      </p:grpSp>
      <p:sp>
        <p:nvSpPr>
          <p:cNvPr id="38" name="TextBox 37"/>
          <p:cNvSpPr txBox="1"/>
          <p:nvPr/>
        </p:nvSpPr>
        <p:spPr>
          <a:xfrm>
            <a:off x="2874949" y="125800"/>
            <a:ext cx="249894" cy="646331"/>
          </a:xfrm>
          <a:prstGeom prst="rect">
            <a:avLst/>
          </a:prstGeom>
          <a:noFill/>
        </p:spPr>
        <p:txBody>
          <a:bodyPr wrap="square" rtlCol="0">
            <a:spAutoFit/>
          </a:bodyPr>
          <a:lstStyle/>
          <a:p>
            <a:r>
              <a:rPr lang="en-AU" sz="3600" dirty="0" smtClean="0"/>
              <a:t>1</a:t>
            </a:r>
            <a:endParaRPr lang="en-AU" sz="3600" dirty="0"/>
          </a:p>
        </p:txBody>
      </p:sp>
      <p:sp>
        <p:nvSpPr>
          <p:cNvPr id="43" name="TextBox 42"/>
          <p:cNvSpPr txBox="1"/>
          <p:nvPr/>
        </p:nvSpPr>
        <p:spPr>
          <a:xfrm>
            <a:off x="5326186" y="2056575"/>
            <a:ext cx="249894" cy="646331"/>
          </a:xfrm>
          <a:prstGeom prst="rect">
            <a:avLst/>
          </a:prstGeom>
          <a:noFill/>
        </p:spPr>
        <p:txBody>
          <a:bodyPr wrap="square" rtlCol="0">
            <a:spAutoFit/>
          </a:bodyPr>
          <a:lstStyle/>
          <a:p>
            <a:r>
              <a:rPr lang="en-AU" sz="3600" dirty="0" smtClean="0"/>
              <a:t>9</a:t>
            </a:r>
            <a:endParaRPr lang="en-AU" sz="3600" dirty="0"/>
          </a:p>
        </p:txBody>
      </p:sp>
      <p:sp>
        <p:nvSpPr>
          <p:cNvPr id="44" name="TextBox 43"/>
          <p:cNvSpPr txBox="1"/>
          <p:nvPr/>
        </p:nvSpPr>
        <p:spPr>
          <a:xfrm>
            <a:off x="4220940" y="1939974"/>
            <a:ext cx="249894" cy="646331"/>
          </a:xfrm>
          <a:prstGeom prst="rect">
            <a:avLst/>
          </a:prstGeom>
          <a:noFill/>
        </p:spPr>
        <p:txBody>
          <a:bodyPr wrap="square" rtlCol="0">
            <a:spAutoFit/>
          </a:bodyPr>
          <a:lstStyle/>
          <a:p>
            <a:r>
              <a:rPr lang="en-AU" sz="3600" dirty="0" smtClean="0"/>
              <a:t>8</a:t>
            </a:r>
            <a:endParaRPr lang="en-AU" sz="3600" dirty="0"/>
          </a:p>
        </p:txBody>
      </p:sp>
      <p:sp>
        <p:nvSpPr>
          <p:cNvPr id="45" name="TextBox 44"/>
          <p:cNvSpPr txBox="1"/>
          <p:nvPr/>
        </p:nvSpPr>
        <p:spPr>
          <a:xfrm>
            <a:off x="2999016" y="1900259"/>
            <a:ext cx="249894" cy="646331"/>
          </a:xfrm>
          <a:prstGeom prst="rect">
            <a:avLst/>
          </a:prstGeom>
          <a:noFill/>
        </p:spPr>
        <p:txBody>
          <a:bodyPr wrap="square" rtlCol="0">
            <a:spAutoFit/>
          </a:bodyPr>
          <a:lstStyle/>
          <a:p>
            <a:r>
              <a:rPr lang="en-AU" sz="3600" dirty="0" smtClean="0"/>
              <a:t>7</a:t>
            </a:r>
            <a:endParaRPr lang="en-AU" sz="3600" dirty="0"/>
          </a:p>
        </p:txBody>
      </p:sp>
      <p:sp>
        <p:nvSpPr>
          <p:cNvPr id="46" name="TextBox 45"/>
          <p:cNvSpPr txBox="1"/>
          <p:nvPr/>
        </p:nvSpPr>
        <p:spPr>
          <a:xfrm>
            <a:off x="5630572" y="1123640"/>
            <a:ext cx="249894" cy="646331"/>
          </a:xfrm>
          <a:prstGeom prst="rect">
            <a:avLst/>
          </a:prstGeom>
          <a:noFill/>
        </p:spPr>
        <p:txBody>
          <a:bodyPr wrap="square" rtlCol="0">
            <a:spAutoFit/>
          </a:bodyPr>
          <a:lstStyle/>
          <a:p>
            <a:r>
              <a:rPr lang="en-AU" sz="3600" dirty="0"/>
              <a:t>6</a:t>
            </a:r>
          </a:p>
        </p:txBody>
      </p:sp>
      <p:sp>
        <p:nvSpPr>
          <p:cNvPr id="47" name="TextBox 46"/>
          <p:cNvSpPr txBox="1"/>
          <p:nvPr/>
        </p:nvSpPr>
        <p:spPr>
          <a:xfrm>
            <a:off x="3475736" y="924531"/>
            <a:ext cx="249894" cy="646331"/>
          </a:xfrm>
          <a:prstGeom prst="rect">
            <a:avLst/>
          </a:prstGeom>
          <a:noFill/>
        </p:spPr>
        <p:txBody>
          <a:bodyPr wrap="square" rtlCol="0">
            <a:spAutoFit/>
          </a:bodyPr>
          <a:lstStyle/>
          <a:p>
            <a:r>
              <a:rPr lang="en-AU" sz="3600" dirty="0" smtClean="0"/>
              <a:t>4</a:t>
            </a:r>
            <a:endParaRPr lang="en-AU" sz="3600" dirty="0"/>
          </a:p>
        </p:txBody>
      </p:sp>
      <p:sp>
        <p:nvSpPr>
          <p:cNvPr id="48" name="TextBox 47"/>
          <p:cNvSpPr txBox="1"/>
          <p:nvPr/>
        </p:nvSpPr>
        <p:spPr>
          <a:xfrm>
            <a:off x="5326186" y="103694"/>
            <a:ext cx="249894" cy="646331"/>
          </a:xfrm>
          <a:prstGeom prst="rect">
            <a:avLst/>
          </a:prstGeom>
          <a:noFill/>
        </p:spPr>
        <p:txBody>
          <a:bodyPr wrap="square" rtlCol="0">
            <a:spAutoFit/>
          </a:bodyPr>
          <a:lstStyle/>
          <a:p>
            <a:r>
              <a:rPr lang="en-AU" sz="3600" dirty="0" smtClean="0"/>
              <a:t>3</a:t>
            </a:r>
            <a:endParaRPr lang="en-AU" sz="3600" dirty="0"/>
          </a:p>
        </p:txBody>
      </p:sp>
      <p:sp>
        <p:nvSpPr>
          <p:cNvPr id="49" name="TextBox 48"/>
          <p:cNvSpPr txBox="1"/>
          <p:nvPr/>
        </p:nvSpPr>
        <p:spPr>
          <a:xfrm>
            <a:off x="4013357" y="89069"/>
            <a:ext cx="249894" cy="646331"/>
          </a:xfrm>
          <a:prstGeom prst="rect">
            <a:avLst/>
          </a:prstGeom>
          <a:noFill/>
        </p:spPr>
        <p:txBody>
          <a:bodyPr wrap="square" rtlCol="0">
            <a:spAutoFit/>
          </a:bodyPr>
          <a:lstStyle/>
          <a:p>
            <a:r>
              <a:rPr lang="en-AU" sz="3600" dirty="0"/>
              <a:t>2</a:t>
            </a:r>
          </a:p>
        </p:txBody>
      </p:sp>
      <p:sp>
        <p:nvSpPr>
          <p:cNvPr id="50" name="TextBox 49"/>
          <p:cNvSpPr txBox="1"/>
          <p:nvPr/>
        </p:nvSpPr>
        <p:spPr>
          <a:xfrm>
            <a:off x="4767321" y="1205968"/>
            <a:ext cx="249894" cy="646331"/>
          </a:xfrm>
          <a:prstGeom prst="rect">
            <a:avLst/>
          </a:prstGeom>
          <a:noFill/>
        </p:spPr>
        <p:txBody>
          <a:bodyPr wrap="square" rtlCol="0">
            <a:spAutoFit/>
          </a:bodyPr>
          <a:lstStyle/>
          <a:p>
            <a:r>
              <a:rPr lang="en-AU" sz="3600" dirty="0" smtClean="0"/>
              <a:t>5</a:t>
            </a:r>
            <a:endParaRPr lang="en-AU" sz="3600" dirty="0"/>
          </a:p>
        </p:txBody>
      </p:sp>
    </p:spTree>
    <p:extLst>
      <p:ext uri="{BB962C8B-B14F-4D97-AF65-F5344CB8AC3E}">
        <p14:creationId xmlns:p14="http://schemas.microsoft.com/office/powerpoint/2010/main" val="28233647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2667000" y="148320"/>
            <a:ext cx="3689940" cy="2947710"/>
            <a:chOff x="4209306" y="1245600"/>
            <a:chExt cx="4380294" cy="3499200"/>
          </a:xfrm>
        </p:grpSpPr>
        <p:sp>
          <p:nvSpPr>
            <p:cNvPr id="6" name="Rectangle 5"/>
            <p:cNvSpPr/>
            <p:nvPr/>
          </p:nvSpPr>
          <p:spPr>
            <a:xfrm>
              <a:off x="4209306" y="1245600"/>
              <a:ext cx="4380294" cy="3499200"/>
            </a:xfrm>
            <a:prstGeom prst="rect">
              <a:avLst/>
            </a:prstGeom>
            <a:solidFill>
              <a:schemeClr val="bg2">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 name="Oval 6"/>
            <p:cNvSpPr/>
            <p:nvPr/>
          </p:nvSpPr>
          <p:spPr>
            <a:xfrm>
              <a:off x="7162077" y="1522519"/>
              <a:ext cx="1204677" cy="1011929"/>
            </a:xfrm>
            <a:prstGeom prst="ellipse">
              <a:avLst/>
            </a:prstGeom>
            <a:solidFill>
              <a:srgbClr val="92D05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34149" y="1588402"/>
              <a:ext cx="470109" cy="470109"/>
            </a:xfrm>
            <a:prstGeom prst="rect">
              <a:avLst/>
            </a:prstGeom>
          </p:spPr>
        </p:pic>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86046" y="1844422"/>
              <a:ext cx="512315" cy="512315"/>
            </a:xfrm>
            <a:prstGeom prst="rect">
              <a:avLst/>
            </a:prstGeom>
          </p:spPr>
        </p:pic>
        <p:grpSp>
          <p:nvGrpSpPr>
            <p:cNvPr id="10" name="Group 9"/>
            <p:cNvGrpSpPr/>
            <p:nvPr/>
          </p:nvGrpSpPr>
          <p:grpSpPr>
            <a:xfrm>
              <a:off x="6257784" y="3791251"/>
              <a:ext cx="785385" cy="659723"/>
              <a:chOff x="6919200" y="3362400"/>
              <a:chExt cx="785385" cy="659723"/>
            </a:xfrm>
          </p:grpSpPr>
          <p:sp>
            <p:nvSpPr>
              <p:cNvPr id="32" name="Oval 31"/>
              <p:cNvSpPr/>
              <p:nvPr/>
            </p:nvSpPr>
            <p:spPr>
              <a:xfrm>
                <a:off x="6919200" y="3362400"/>
                <a:ext cx="785385" cy="659723"/>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33" name="Picture 3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82552" y="3465648"/>
                <a:ext cx="472932" cy="472932"/>
              </a:xfrm>
              <a:prstGeom prst="rect">
                <a:avLst/>
              </a:prstGeom>
            </p:spPr>
          </p:pic>
        </p:grpSp>
        <p:sp>
          <p:nvSpPr>
            <p:cNvPr id="11" name="Oval 10"/>
            <p:cNvSpPr/>
            <p:nvPr/>
          </p:nvSpPr>
          <p:spPr>
            <a:xfrm>
              <a:off x="4426942" y="1508740"/>
              <a:ext cx="1037330" cy="871357"/>
            </a:xfrm>
            <a:prstGeom prst="ellipse">
              <a:avLst/>
            </a:prstGeom>
            <a:solidFill>
              <a:srgbClr val="92D05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2" name="Picture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4871870" y="1568024"/>
              <a:ext cx="449100" cy="449100"/>
            </a:xfrm>
            <a:prstGeom prst="rect">
              <a:avLst/>
            </a:prstGeom>
          </p:spPr>
        </p:pic>
        <p:pic>
          <p:nvPicPr>
            <p:cNvPr id="13" name="Picture 1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4494864" y="1872216"/>
              <a:ext cx="419467" cy="419467"/>
            </a:xfrm>
            <a:prstGeom prst="rect">
              <a:avLst/>
            </a:prstGeom>
          </p:spPr>
        </p:pic>
        <p:sp>
          <p:nvSpPr>
            <p:cNvPr id="14" name="Oval 13"/>
            <p:cNvSpPr/>
            <p:nvPr/>
          </p:nvSpPr>
          <p:spPr>
            <a:xfrm>
              <a:off x="4708749" y="3653556"/>
              <a:ext cx="1098619" cy="935114"/>
            </a:xfrm>
            <a:prstGeom prst="ellipse">
              <a:avLst/>
            </a:prstGeom>
            <a:solidFill>
              <a:srgbClr val="92D05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5" name="Picture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26943" y="3815175"/>
              <a:ext cx="685350" cy="685350"/>
            </a:xfrm>
            <a:prstGeom prst="rect">
              <a:avLst/>
            </a:prstGeom>
          </p:spPr>
        </p:pic>
        <p:grpSp>
          <p:nvGrpSpPr>
            <p:cNvPr id="16" name="Group 15"/>
            <p:cNvGrpSpPr/>
            <p:nvPr/>
          </p:nvGrpSpPr>
          <p:grpSpPr>
            <a:xfrm>
              <a:off x="6032665" y="1320117"/>
              <a:ext cx="919679" cy="772531"/>
              <a:chOff x="6032665" y="1320117"/>
              <a:chExt cx="919679" cy="772531"/>
            </a:xfrm>
          </p:grpSpPr>
          <p:sp>
            <p:nvSpPr>
              <p:cNvPr id="30" name="Oval 29"/>
              <p:cNvSpPr/>
              <p:nvPr/>
            </p:nvSpPr>
            <p:spPr>
              <a:xfrm>
                <a:off x="6032665" y="1320117"/>
                <a:ext cx="919679" cy="772531"/>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31" name="Picture 3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6242912" y="1465805"/>
                <a:ext cx="478614" cy="478614"/>
              </a:xfrm>
              <a:prstGeom prst="rect">
                <a:avLst/>
              </a:prstGeom>
            </p:spPr>
          </p:pic>
        </p:grpSp>
        <p:grpSp>
          <p:nvGrpSpPr>
            <p:cNvPr id="17" name="Group 16"/>
            <p:cNvGrpSpPr/>
            <p:nvPr/>
          </p:nvGrpSpPr>
          <p:grpSpPr>
            <a:xfrm>
              <a:off x="7579737" y="2919013"/>
              <a:ext cx="714664" cy="600318"/>
              <a:chOff x="7579737" y="2919013"/>
              <a:chExt cx="714664" cy="600318"/>
            </a:xfrm>
          </p:grpSpPr>
          <p:sp>
            <p:nvSpPr>
              <p:cNvPr id="28" name="Oval 27"/>
              <p:cNvSpPr/>
              <p:nvPr/>
            </p:nvSpPr>
            <p:spPr>
              <a:xfrm>
                <a:off x="7579737" y="2919013"/>
                <a:ext cx="714664" cy="600318"/>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29" name="Picture 2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7727335" y="3009438"/>
                <a:ext cx="419467" cy="419467"/>
              </a:xfrm>
              <a:prstGeom prst="rect">
                <a:avLst/>
              </a:prstGeom>
            </p:spPr>
          </p:pic>
        </p:grpSp>
        <p:grpSp>
          <p:nvGrpSpPr>
            <p:cNvPr id="18" name="Group 17"/>
            <p:cNvGrpSpPr/>
            <p:nvPr/>
          </p:nvGrpSpPr>
          <p:grpSpPr>
            <a:xfrm>
              <a:off x="6595012" y="2995200"/>
              <a:ext cx="714664" cy="600318"/>
              <a:chOff x="7579737" y="2919013"/>
              <a:chExt cx="714664" cy="600318"/>
            </a:xfrm>
          </p:grpSpPr>
          <p:sp>
            <p:nvSpPr>
              <p:cNvPr id="26" name="Oval 25"/>
              <p:cNvSpPr/>
              <p:nvPr/>
            </p:nvSpPr>
            <p:spPr>
              <a:xfrm>
                <a:off x="7579737" y="2919013"/>
                <a:ext cx="714664" cy="600318"/>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27" name="Picture 2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7727335" y="3009438"/>
                <a:ext cx="419467" cy="419467"/>
              </a:xfrm>
              <a:prstGeom prst="rect">
                <a:avLst/>
              </a:prstGeom>
            </p:spPr>
          </p:pic>
        </p:grpSp>
        <p:grpSp>
          <p:nvGrpSpPr>
            <p:cNvPr id="19" name="Group 18"/>
            <p:cNvGrpSpPr/>
            <p:nvPr/>
          </p:nvGrpSpPr>
          <p:grpSpPr>
            <a:xfrm>
              <a:off x="7625944" y="3780880"/>
              <a:ext cx="714664" cy="600318"/>
              <a:chOff x="7579737" y="2919013"/>
              <a:chExt cx="714664" cy="600318"/>
            </a:xfrm>
          </p:grpSpPr>
          <p:sp>
            <p:nvSpPr>
              <p:cNvPr id="24" name="Oval 23"/>
              <p:cNvSpPr/>
              <p:nvPr/>
            </p:nvSpPr>
            <p:spPr>
              <a:xfrm>
                <a:off x="7579737" y="2919013"/>
                <a:ext cx="714664" cy="600318"/>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25" name="Picture 2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7727335" y="3009438"/>
                <a:ext cx="419467" cy="419467"/>
              </a:xfrm>
              <a:prstGeom prst="rect">
                <a:avLst/>
              </a:prstGeom>
            </p:spPr>
          </p:pic>
        </p:grpSp>
        <p:grpSp>
          <p:nvGrpSpPr>
            <p:cNvPr id="20" name="Group 19"/>
            <p:cNvGrpSpPr/>
            <p:nvPr/>
          </p:nvGrpSpPr>
          <p:grpSpPr>
            <a:xfrm>
              <a:off x="5046843" y="2402034"/>
              <a:ext cx="1222464" cy="1026871"/>
              <a:chOff x="5046843" y="2402034"/>
              <a:chExt cx="1222464" cy="1026871"/>
            </a:xfrm>
          </p:grpSpPr>
          <p:sp>
            <p:nvSpPr>
              <p:cNvPr id="21" name="Oval 20"/>
              <p:cNvSpPr/>
              <p:nvPr/>
            </p:nvSpPr>
            <p:spPr>
              <a:xfrm>
                <a:off x="5046843" y="2402034"/>
                <a:ext cx="1222464" cy="1026871"/>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22" name="Picture 2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64290" y="2499286"/>
                <a:ext cx="493365" cy="493365"/>
              </a:xfrm>
              <a:prstGeom prst="rect">
                <a:avLst/>
              </a:prstGeom>
            </p:spPr>
          </p:pic>
          <p:pic>
            <p:nvPicPr>
              <p:cNvPr id="23" name="Picture 2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5213128" y="2819315"/>
                <a:ext cx="502288" cy="502288"/>
              </a:xfrm>
              <a:prstGeom prst="rect">
                <a:avLst/>
              </a:prstGeom>
            </p:spPr>
          </p:pic>
        </p:grpSp>
      </p:grpSp>
      <p:sp>
        <p:nvSpPr>
          <p:cNvPr id="38" name="TextBox 37"/>
          <p:cNvSpPr txBox="1"/>
          <p:nvPr/>
        </p:nvSpPr>
        <p:spPr>
          <a:xfrm>
            <a:off x="2874949" y="125800"/>
            <a:ext cx="249894" cy="646331"/>
          </a:xfrm>
          <a:prstGeom prst="rect">
            <a:avLst/>
          </a:prstGeom>
          <a:noFill/>
        </p:spPr>
        <p:txBody>
          <a:bodyPr wrap="square" rtlCol="0">
            <a:spAutoFit/>
          </a:bodyPr>
          <a:lstStyle/>
          <a:p>
            <a:r>
              <a:rPr lang="en-AU" sz="3600" dirty="0" smtClean="0"/>
              <a:t>1</a:t>
            </a:r>
            <a:endParaRPr lang="en-AU" sz="3600" dirty="0"/>
          </a:p>
        </p:txBody>
      </p:sp>
      <p:sp>
        <p:nvSpPr>
          <p:cNvPr id="43" name="TextBox 42"/>
          <p:cNvSpPr txBox="1"/>
          <p:nvPr/>
        </p:nvSpPr>
        <p:spPr>
          <a:xfrm>
            <a:off x="5326186" y="2056575"/>
            <a:ext cx="249894" cy="646331"/>
          </a:xfrm>
          <a:prstGeom prst="rect">
            <a:avLst/>
          </a:prstGeom>
          <a:noFill/>
        </p:spPr>
        <p:txBody>
          <a:bodyPr wrap="square" rtlCol="0">
            <a:spAutoFit/>
          </a:bodyPr>
          <a:lstStyle/>
          <a:p>
            <a:r>
              <a:rPr lang="en-AU" sz="3600" dirty="0" smtClean="0"/>
              <a:t>9</a:t>
            </a:r>
            <a:endParaRPr lang="en-AU" sz="3600" dirty="0"/>
          </a:p>
        </p:txBody>
      </p:sp>
      <p:sp>
        <p:nvSpPr>
          <p:cNvPr id="44" name="TextBox 43"/>
          <p:cNvSpPr txBox="1"/>
          <p:nvPr/>
        </p:nvSpPr>
        <p:spPr>
          <a:xfrm>
            <a:off x="4220940" y="1939974"/>
            <a:ext cx="249894" cy="646331"/>
          </a:xfrm>
          <a:prstGeom prst="rect">
            <a:avLst/>
          </a:prstGeom>
          <a:noFill/>
        </p:spPr>
        <p:txBody>
          <a:bodyPr wrap="square" rtlCol="0">
            <a:spAutoFit/>
          </a:bodyPr>
          <a:lstStyle/>
          <a:p>
            <a:r>
              <a:rPr lang="en-AU" sz="3600" dirty="0" smtClean="0"/>
              <a:t>8</a:t>
            </a:r>
            <a:endParaRPr lang="en-AU" sz="3600" dirty="0"/>
          </a:p>
        </p:txBody>
      </p:sp>
      <p:sp>
        <p:nvSpPr>
          <p:cNvPr id="45" name="TextBox 44"/>
          <p:cNvSpPr txBox="1"/>
          <p:nvPr/>
        </p:nvSpPr>
        <p:spPr>
          <a:xfrm>
            <a:off x="2999016" y="1900259"/>
            <a:ext cx="249894" cy="646331"/>
          </a:xfrm>
          <a:prstGeom prst="rect">
            <a:avLst/>
          </a:prstGeom>
          <a:noFill/>
        </p:spPr>
        <p:txBody>
          <a:bodyPr wrap="square" rtlCol="0">
            <a:spAutoFit/>
          </a:bodyPr>
          <a:lstStyle/>
          <a:p>
            <a:r>
              <a:rPr lang="en-AU" sz="3600" dirty="0" smtClean="0"/>
              <a:t>7</a:t>
            </a:r>
            <a:endParaRPr lang="en-AU" sz="3600" dirty="0"/>
          </a:p>
        </p:txBody>
      </p:sp>
      <p:sp>
        <p:nvSpPr>
          <p:cNvPr id="46" name="TextBox 45"/>
          <p:cNvSpPr txBox="1"/>
          <p:nvPr/>
        </p:nvSpPr>
        <p:spPr>
          <a:xfrm>
            <a:off x="5630572" y="1123640"/>
            <a:ext cx="249894" cy="646331"/>
          </a:xfrm>
          <a:prstGeom prst="rect">
            <a:avLst/>
          </a:prstGeom>
          <a:noFill/>
        </p:spPr>
        <p:txBody>
          <a:bodyPr wrap="square" rtlCol="0">
            <a:spAutoFit/>
          </a:bodyPr>
          <a:lstStyle/>
          <a:p>
            <a:r>
              <a:rPr lang="en-AU" sz="3600" dirty="0"/>
              <a:t>6</a:t>
            </a:r>
          </a:p>
        </p:txBody>
      </p:sp>
      <p:sp>
        <p:nvSpPr>
          <p:cNvPr id="47" name="TextBox 46"/>
          <p:cNvSpPr txBox="1"/>
          <p:nvPr/>
        </p:nvSpPr>
        <p:spPr>
          <a:xfrm>
            <a:off x="3475736" y="924531"/>
            <a:ext cx="249894" cy="646331"/>
          </a:xfrm>
          <a:prstGeom prst="rect">
            <a:avLst/>
          </a:prstGeom>
          <a:noFill/>
        </p:spPr>
        <p:txBody>
          <a:bodyPr wrap="square" rtlCol="0">
            <a:spAutoFit/>
          </a:bodyPr>
          <a:lstStyle/>
          <a:p>
            <a:r>
              <a:rPr lang="en-AU" sz="3600" dirty="0" smtClean="0"/>
              <a:t>4</a:t>
            </a:r>
            <a:endParaRPr lang="en-AU" sz="3600" dirty="0"/>
          </a:p>
        </p:txBody>
      </p:sp>
      <p:sp>
        <p:nvSpPr>
          <p:cNvPr id="48" name="TextBox 47"/>
          <p:cNvSpPr txBox="1"/>
          <p:nvPr/>
        </p:nvSpPr>
        <p:spPr>
          <a:xfrm>
            <a:off x="5326186" y="103694"/>
            <a:ext cx="249894" cy="646331"/>
          </a:xfrm>
          <a:prstGeom prst="rect">
            <a:avLst/>
          </a:prstGeom>
          <a:noFill/>
        </p:spPr>
        <p:txBody>
          <a:bodyPr wrap="square" rtlCol="0">
            <a:spAutoFit/>
          </a:bodyPr>
          <a:lstStyle/>
          <a:p>
            <a:r>
              <a:rPr lang="en-AU" sz="3600" dirty="0" smtClean="0"/>
              <a:t>3</a:t>
            </a:r>
            <a:endParaRPr lang="en-AU" sz="3600" dirty="0"/>
          </a:p>
        </p:txBody>
      </p:sp>
      <p:sp>
        <p:nvSpPr>
          <p:cNvPr id="49" name="TextBox 48"/>
          <p:cNvSpPr txBox="1"/>
          <p:nvPr/>
        </p:nvSpPr>
        <p:spPr>
          <a:xfrm>
            <a:off x="4013357" y="89069"/>
            <a:ext cx="249894" cy="646331"/>
          </a:xfrm>
          <a:prstGeom prst="rect">
            <a:avLst/>
          </a:prstGeom>
          <a:noFill/>
        </p:spPr>
        <p:txBody>
          <a:bodyPr wrap="square" rtlCol="0">
            <a:spAutoFit/>
          </a:bodyPr>
          <a:lstStyle/>
          <a:p>
            <a:r>
              <a:rPr lang="en-AU" sz="3600" dirty="0"/>
              <a:t>2</a:t>
            </a:r>
          </a:p>
        </p:txBody>
      </p:sp>
      <p:sp>
        <p:nvSpPr>
          <p:cNvPr id="50" name="TextBox 49"/>
          <p:cNvSpPr txBox="1"/>
          <p:nvPr/>
        </p:nvSpPr>
        <p:spPr>
          <a:xfrm>
            <a:off x="4767321" y="1205968"/>
            <a:ext cx="249894" cy="646331"/>
          </a:xfrm>
          <a:prstGeom prst="rect">
            <a:avLst/>
          </a:prstGeom>
          <a:noFill/>
        </p:spPr>
        <p:txBody>
          <a:bodyPr wrap="square" rtlCol="0">
            <a:spAutoFit/>
          </a:bodyPr>
          <a:lstStyle/>
          <a:p>
            <a:r>
              <a:rPr lang="en-AU" sz="3600" dirty="0" smtClean="0"/>
              <a:t>5</a:t>
            </a:r>
            <a:endParaRPr lang="en-AU" sz="3600" dirty="0"/>
          </a:p>
        </p:txBody>
      </p:sp>
      <p:cxnSp>
        <p:nvCxnSpPr>
          <p:cNvPr id="63" name="Straight Arrow Connector 62"/>
          <p:cNvCxnSpPr>
            <a:stCxn id="38" idx="1"/>
            <a:endCxn id="61" idx="0"/>
          </p:cNvCxnSpPr>
          <p:nvPr/>
        </p:nvCxnSpPr>
        <p:spPr>
          <a:xfrm flipH="1">
            <a:off x="1639669" y="448966"/>
            <a:ext cx="1235280" cy="4048821"/>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a:stCxn id="49" idx="3"/>
            <a:endCxn id="62" idx="0"/>
          </p:cNvCxnSpPr>
          <p:nvPr/>
        </p:nvCxnSpPr>
        <p:spPr>
          <a:xfrm flipH="1">
            <a:off x="2369220" y="412235"/>
            <a:ext cx="1894031" cy="4085552"/>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a:stCxn id="48" idx="1"/>
            <a:endCxn id="64" idx="0"/>
          </p:cNvCxnSpPr>
          <p:nvPr/>
        </p:nvCxnSpPr>
        <p:spPr>
          <a:xfrm flipH="1">
            <a:off x="3098771" y="426860"/>
            <a:ext cx="2227415" cy="4070927"/>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a:stCxn id="47" idx="3"/>
            <a:endCxn id="66" idx="0"/>
          </p:cNvCxnSpPr>
          <p:nvPr/>
        </p:nvCxnSpPr>
        <p:spPr>
          <a:xfrm>
            <a:off x="3725630" y="1247697"/>
            <a:ext cx="142020" cy="3250090"/>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a:stCxn id="50" idx="3"/>
          </p:cNvCxnSpPr>
          <p:nvPr/>
        </p:nvCxnSpPr>
        <p:spPr>
          <a:xfrm flipH="1">
            <a:off x="4676708" y="1529134"/>
            <a:ext cx="340507" cy="2844746"/>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a:stCxn id="46" idx="3"/>
            <a:endCxn id="70" idx="0"/>
          </p:cNvCxnSpPr>
          <p:nvPr/>
        </p:nvCxnSpPr>
        <p:spPr>
          <a:xfrm flipH="1">
            <a:off x="5444736" y="1446806"/>
            <a:ext cx="435730" cy="3050981"/>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p:cNvCxnSpPr>
            <a:stCxn id="45" idx="3"/>
            <a:endCxn id="72" idx="0"/>
          </p:cNvCxnSpPr>
          <p:nvPr/>
        </p:nvCxnSpPr>
        <p:spPr>
          <a:xfrm>
            <a:off x="3248910" y="2223425"/>
            <a:ext cx="2942171" cy="2274362"/>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p:cNvCxnSpPr>
            <a:stCxn id="44" idx="3"/>
            <a:endCxn id="74" idx="0"/>
          </p:cNvCxnSpPr>
          <p:nvPr/>
        </p:nvCxnSpPr>
        <p:spPr>
          <a:xfrm>
            <a:off x="4470834" y="2263140"/>
            <a:ext cx="2504900" cy="2234647"/>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p:cNvCxnSpPr>
            <a:stCxn id="43" idx="3"/>
            <a:endCxn id="76" idx="0"/>
          </p:cNvCxnSpPr>
          <p:nvPr/>
        </p:nvCxnSpPr>
        <p:spPr>
          <a:xfrm>
            <a:off x="5576080" y="2379741"/>
            <a:ext cx="2174002" cy="2104755"/>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grpSp>
        <p:nvGrpSpPr>
          <p:cNvPr id="60" name="Group 59"/>
          <p:cNvGrpSpPr/>
          <p:nvPr/>
        </p:nvGrpSpPr>
        <p:grpSpPr>
          <a:xfrm>
            <a:off x="1514722" y="4484496"/>
            <a:ext cx="6360307" cy="659622"/>
            <a:chOff x="1514722" y="4575936"/>
            <a:chExt cx="6360307" cy="659622"/>
          </a:xfrm>
        </p:grpSpPr>
        <p:sp>
          <p:nvSpPr>
            <p:cNvPr id="61" name="TextBox 60"/>
            <p:cNvSpPr txBox="1"/>
            <p:nvPr/>
          </p:nvSpPr>
          <p:spPr>
            <a:xfrm>
              <a:off x="1514722" y="4589227"/>
              <a:ext cx="249894" cy="646331"/>
            </a:xfrm>
            <a:prstGeom prst="rect">
              <a:avLst/>
            </a:prstGeom>
            <a:noFill/>
          </p:spPr>
          <p:txBody>
            <a:bodyPr wrap="square" rtlCol="0">
              <a:spAutoFit/>
            </a:bodyPr>
            <a:lstStyle/>
            <a:p>
              <a:r>
                <a:rPr lang="en-AU" sz="3600" dirty="0" smtClean="0"/>
                <a:t>1</a:t>
              </a:r>
              <a:endParaRPr lang="en-AU" sz="3600" dirty="0"/>
            </a:p>
          </p:txBody>
        </p:sp>
        <p:sp>
          <p:nvSpPr>
            <p:cNvPr id="62" name="TextBox 61"/>
            <p:cNvSpPr txBox="1"/>
            <p:nvPr/>
          </p:nvSpPr>
          <p:spPr>
            <a:xfrm>
              <a:off x="2244273" y="4589227"/>
              <a:ext cx="249894" cy="646331"/>
            </a:xfrm>
            <a:prstGeom prst="rect">
              <a:avLst/>
            </a:prstGeom>
            <a:noFill/>
          </p:spPr>
          <p:txBody>
            <a:bodyPr wrap="square" rtlCol="0">
              <a:spAutoFit/>
            </a:bodyPr>
            <a:lstStyle/>
            <a:p>
              <a:r>
                <a:rPr lang="en-AU" sz="3600" dirty="0" smtClean="0"/>
                <a:t>2</a:t>
              </a:r>
              <a:endParaRPr lang="en-AU" sz="3600" dirty="0"/>
            </a:p>
          </p:txBody>
        </p:sp>
        <p:sp>
          <p:nvSpPr>
            <p:cNvPr id="64" name="TextBox 63"/>
            <p:cNvSpPr txBox="1"/>
            <p:nvPr/>
          </p:nvSpPr>
          <p:spPr>
            <a:xfrm>
              <a:off x="2973824" y="4589227"/>
              <a:ext cx="249894" cy="646331"/>
            </a:xfrm>
            <a:prstGeom prst="rect">
              <a:avLst/>
            </a:prstGeom>
            <a:noFill/>
          </p:spPr>
          <p:txBody>
            <a:bodyPr wrap="square" rtlCol="0">
              <a:spAutoFit/>
            </a:bodyPr>
            <a:lstStyle/>
            <a:p>
              <a:r>
                <a:rPr lang="en-AU" sz="3600" dirty="0" smtClean="0"/>
                <a:t>3</a:t>
              </a:r>
              <a:endParaRPr lang="en-AU" sz="3600" dirty="0"/>
            </a:p>
          </p:txBody>
        </p:sp>
        <p:sp>
          <p:nvSpPr>
            <p:cNvPr id="66" name="TextBox 65"/>
            <p:cNvSpPr txBox="1"/>
            <p:nvPr/>
          </p:nvSpPr>
          <p:spPr>
            <a:xfrm>
              <a:off x="3742703" y="4589227"/>
              <a:ext cx="249894" cy="646331"/>
            </a:xfrm>
            <a:prstGeom prst="rect">
              <a:avLst/>
            </a:prstGeom>
            <a:noFill/>
          </p:spPr>
          <p:txBody>
            <a:bodyPr wrap="square" rtlCol="0">
              <a:spAutoFit/>
            </a:bodyPr>
            <a:lstStyle/>
            <a:p>
              <a:r>
                <a:rPr lang="en-AU" sz="3600" dirty="0" smtClean="0"/>
                <a:t>4</a:t>
              </a:r>
              <a:endParaRPr lang="en-AU" sz="3600" dirty="0"/>
            </a:p>
          </p:txBody>
        </p:sp>
        <p:sp>
          <p:nvSpPr>
            <p:cNvPr id="68" name="TextBox 67"/>
            <p:cNvSpPr txBox="1"/>
            <p:nvPr/>
          </p:nvSpPr>
          <p:spPr>
            <a:xfrm>
              <a:off x="4550910" y="4589227"/>
              <a:ext cx="249894" cy="646331"/>
            </a:xfrm>
            <a:prstGeom prst="rect">
              <a:avLst/>
            </a:prstGeom>
            <a:noFill/>
          </p:spPr>
          <p:txBody>
            <a:bodyPr wrap="square" rtlCol="0">
              <a:spAutoFit/>
            </a:bodyPr>
            <a:lstStyle/>
            <a:p>
              <a:r>
                <a:rPr lang="en-AU" sz="3600" dirty="0" smtClean="0"/>
                <a:t>5</a:t>
              </a:r>
              <a:endParaRPr lang="en-AU" sz="3600" dirty="0"/>
            </a:p>
          </p:txBody>
        </p:sp>
        <p:sp>
          <p:nvSpPr>
            <p:cNvPr id="70" name="TextBox 69"/>
            <p:cNvSpPr txBox="1"/>
            <p:nvPr/>
          </p:nvSpPr>
          <p:spPr>
            <a:xfrm>
              <a:off x="5319789" y="4589227"/>
              <a:ext cx="249894" cy="646331"/>
            </a:xfrm>
            <a:prstGeom prst="rect">
              <a:avLst/>
            </a:prstGeom>
            <a:noFill/>
          </p:spPr>
          <p:txBody>
            <a:bodyPr wrap="square" rtlCol="0">
              <a:spAutoFit/>
            </a:bodyPr>
            <a:lstStyle/>
            <a:p>
              <a:r>
                <a:rPr lang="en-AU" sz="3600" dirty="0"/>
                <a:t>6</a:t>
              </a:r>
            </a:p>
          </p:txBody>
        </p:sp>
        <p:sp>
          <p:nvSpPr>
            <p:cNvPr id="72" name="TextBox 71"/>
            <p:cNvSpPr txBox="1"/>
            <p:nvPr/>
          </p:nvSpPr>
          <p:spPr>
            <a:xfrm>
              <a:off x="6066134" y="4589227"/>
              <a:ext cx="249894" cy="646331"/>
            </a:xfrm>
            <a:prstGeom prst="rect">
              <a:avLst/>
            </a:prstGeom>
            <a:noFill/>
          </p:spPr>
          <p:txBody>
            <a:bodyPr wrap="square" rtlCol="0">
              <a:spAutoFit/>
            </a:bodyPr>
            <a:lstStyle/>
            <a:p>
              <a:r>
                <a:rPr lang="en-AU" sz="3600" dirty="0" smtClean="0"/>
                <a:t>7</a:t>
              </a:r>
              <a:endParaRPr lang="en-AU" sz="3600" dirty="0"/>
            </a:p>
          </p:txBody>
        </p:sp>
        <p:sp>
          <p:nvSpPr>
            <p:cNvPr id="74" name="TextBox 73"/>
            <p:cNvSpPr txBox="1"/>
            <p:nvPr/>
          </p:nvSpPr>
          <p:spPr>
            <a:xfrm>
              <a:off x="6850787" y="4589227"/>
              <a:ext cx="249894" cy="646331"/>
            </a:xfrm>
            <a:prstGeom prst="rect">
              <a:avLst/>
            </a:prstGeom>
            <a:noFill/>
          </p:spPr>
          <p:txBody>
            <a:bodyPr wrap="square" rtlCol="0">
              <a:spAutoFit/>
            </a:bodyPr>
            <a:lstStyle/>
            <a:p>
              <a:r>
                <a:rPr lang="en-AU" sz="3600" dirty="0" smtClean="0"/>
                <a:t>8</a:t>
              </a:r>
              <a:endParaRPr lang="en-AU" sz="3600" dirty="0"/>
            </a:p>
          </p:txBody>
        </p:sp>
        <p:sp>
          <p:nvSpPr>
            <p:cNvPr id="76" name="TextBox 75"/>
            <p:cNvSpPr txBox="1"/>
            <p:nvPr/>
          </p:nvSpPr>
          <p:spPr>
            <a:xfrm>
              <a:off x="7625135" y="4575936"/>
              <a:ext cx="249894" cy="646331"/>
            </a:xfrm>
            <a:prstGeom prst="rect">
              <a:avLst/>
            </a:prstGeom>
            <a:noFill/>
          </p:spPr>
          <p:txBody>
            <a:bodyPr wrap="square" rtlCol="0">
              <a:spAutoFit/>
            </a:bodyPr>
            <a:lstStyle/>
            <a:p>
              <a:r>
                <a:rPr lang="en-AU" sz="3600" dirty="0"/>
                <a:t>9</a:t>
              </a:r>
            </a:p>
          </p:txBody>
        </p:sp>
      </p:grpSp>
    </p:spTree>
    <p:extLst>
      <p:ext uri="{BB962C8B-B14F-4D97-AF65-F5344CB8AC3E}">
        <p14:creationId xmlns:p14="http://schemas.microsoft.com/office/powerpoint/2010/main" val="35522846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0" name="Group 59"/>
          <p:cNvGrpSpPr/>
          <p:nvPr/>
        </p:nvGrpSpPr>
        <p:grpSpPr>
          <a:xfrm>
            <a:off x="1514722" y="4484496"/>
            <a:ext cx="6360307" cy="659622"/>
            <a:chOff x="1514722" y="4575936"/>
            <a:chExt cx="6360307" cy="659622"/>
          </a:xfrm>
        </p:grpSpPr>
        <p:sp>
          <p:nvSpPr>
            <p:cNvPr id="61" name="TextBox 60"/>
            <p:cNvSpPr txBox="1"/>
            <p:nvPr/>
          </p:nvSpPr>
          <p:spPr>
            <a:xfrm>
              <a:off x="1514722" y="4589227"/>
              <a:ext cx="249894" cy="646331"/>
            </a:xfrm>
            <a:prstGeom prst="rect">
              <a:avLst/>
            </a:prstGeom>
            <a:noFill/>
          </p:spPr>
          <p:txBody>
            <a:bodyPr wrap="square" rtlCol="0">
              <a:spAutoFit/>
            </a:bodyPr>
            <a:lstStyle/>
            <a:p>
              <a:r>
                <a:rPr lang="en-AU" sz="3600" dirty="0" smtClean="0"/>
                <a:t>1</a:t>
              </a:r>
              <a:endParaRPr lang="en-AU" sz="3600" dirty="0"/>
            </a:p>
          </p:txBody>
        </p:sp>
        <p:sp>
          <p:nvSpPr>
            <p:cNvPr id="62" name="TextBox 61"/>
            <p:cNvSpPr txBox="1"/>
            <p:nvPr/>
          </p:nvSpPr>
          <p:spPr>
            <a:xfrm>
              <a:off x="2244273" y="4589227"/>
              <a:ext cx="249894" cy="646331"/>
            </a:xfrm>
            <a:prstGeom prst="rect">
              <a:avLst/>
            </a:prstGeom>
            <a:noFill/>
          </p:spPr>
          <p:txBody>
            <a:bodyPr wrap="square" rtlCol="0">
              <a:spAutoFit/>
            </a:bodyPr>
            <a:lstStyle/>
            <a:p>
              <a:r>
                <a:rPr lang="en-AU" sz="3600" dirty="0" smtClean="0"/>
                <a:t>2</a:t>
              </a:r>
              <a:endParaRPr lang="en-AU" sz="3600" dirty="0"/>
            </a:p>
          </p:txBody>
        </p:sp>
        <p:sp>
          <p:nvSpPr>
            <p:cNvPr id="64" name="TextBox 63"/>
            <p:cNvSpPr txBox="1"/>
            <p:nvPr/>
          </p:nvSpPr>
          <p:spPr>
            <a:xfrm>
              <a:off x="2973824" y="4589227"/>
              <a:ext cx="249894" cy="646331"/>
            </a:xfrm>
            <a:prstGeom prst="rect">
              <a:avLst/>
            </a:prstGeom>
            <a:noFill/>
          </p:spPr>
          <p:txBody>
            <a:bodyPr wrap="square" rtlCol="0">
              <a:spAutoFit/>
            </a:bodyPr>
            <a:lstStyle/>
            <a:p>
              <a:r>
                <a:rPr lang="en-AU" sz="3600" dirty="0" smtClean="0"/>
                <a:t>3</a:t>
              </a:r>
              <a:endParaRPr lang="en-AU" sz="3600" dirty="0"/>
            </a:p>
          </p:txBody>
        </p:sp>
        <p:sp>
          <p:nvSpPr>
            <p:cNvPr id="66" name="TextBox 65"/>
            <p:cNvSpPr txBox="1"/>
            <p:nvPr/>
          </p:nvSpPr>
          <p:spPr>
            <a:xfrm>
              <a:off x="3742703" y="4589227"/>
              <a:ext cx="249894" cy="646331"/>
            </a:xfrm>
            <a:prstGeom prst="rect">
              <a:avLst/>
            </a:prstGeom>
            <a:noFill/>
          </p:spPr>
          <p:txBody>
            <a:bodyPr wrap="square" rtlCol="0">
              <a:spAutoFit/>
            </a:bodyPr>
            <a:lstStyle/>
            <a:p>
              <a:r>
                <a:rPr lang="en-AU" sz="3600" dirty="0" smtClean="0"/>
                <a:t>4</a:t>
              </a:r>
              <a:endParaRPr lang="en-AU" sz="3600" dirty="0"/>
            </a:p>
          </p:txBody>
        </p:sp>
        <p:sp>
          <p:nvSpPr>
            <p:cNvPr id="68" name="TextBox 67"/>
            <p:cNvSpPr txBox="1"/>
            <p:nvPr/>
          </p:nvSpPr>
          <p:spPr>
            <a:xfrm>
              <a:off x="4550910" y="4589227"/>
              <a:ext cx="249894" cy="646331"/>
            </a:xfrm>
            <a:prstGeom prst="rect">
              <a:avLst/>
            </a:prstGeom>
            <a:noFill/>
          </p:spPr>
          <p:txBody>
            <a:bodyPr wrap="square" rtlCol="0">
              <a:spAutoFit/>
            </a:bodyPr>
            <a:lstStyle/>
            <a:p>
              <a:r>
                <a:rPr lang="en-AU" sz="3600" dirty="0" smtClean="0"/>
                <a:t>5</a:t>
              </a:r>
              <a:endParaRPr lang="en-AU" sz="3600" dirty="0"/>
            </a:p>
          </p:txBody>
        </p:sp>
        <p:sp>
          <p:nvSpPr>
            <p:cNvPr id="70" name="TextBox 69"/>
            <p:cNvSpPr txBox="1"/>
            <p:nvPr/>
          </p:nvSpPr>
          <p:spPr>
            <a:xfrm>
              <a:off x="5319789" y="4589227"/>
              <a:ext cx="249894" cy="646331"/>
            </a:xfrm>
            <a:prstGeom prst="rect">
              <a:avLst/>
            </a:prstGeom>
            <a:noFill/>
          </p:spPr>
          <p:txBody>
            <a:bodyPr wrap="square" rtlCol="0">
              <a:spAutoFit/>
            </a:bodyPr>
            <a:lstStyle/>
            <a:p>
              <a:r>
                <a:rPr lang="en-AU" sz="3600" dirty="0"/>
                <a:t>6</a:t>
              </a:r>
            </a:p>
          </p:txBody>
        </p:sp>
        <p:sp>
          <p:nvSpPr>
            <p:cNvPr id="72" name="TextBox 71"/>
            <p:cNvSpPr txBox="1"/>
            <p:nvPr/>
          </p:nvSpPr>
          <p:spPr>
            <a:xfrm>
              <a:off x="6066134" y="4589227"/>
              <a:ext cx="249894" cy="646331"/>
            </a:xfrm>
            <a:prstGeom prst="rect">
              <a:avLst/>
            </a:prstGeom>
            <a:noFill/>
          </p:spPr>
          <p:txBody>
            <a:bodyPr wrap="square" rtlCol="0">
              <a:spAutoFit/>
            </a:bodyPr>
            <a:lstStyle/>
            <a:p>
              <a:r>
                <a:rPr lang="en-AU" sz="3600" dirty="0" smtClean="0"/>
                <a:t>7</a:t>
              </a:r>
              <a:endParaRPr lang="en-AU" sz="3600" dirty="0"/>
            </a:p>
          </p:txBody>
        </p:sp>
        <p:sp>
          <p:nvSpPr>
            <p:cNvPr id="74" name="TextBox 73"/>
            <p:cNvSpPr txBox="1"/>
            <p:nvPr/>
          </p:nvSpPr>
          <p:spPr>
            <a:xfrm>
              <a:off x="6850787" y="4589227"/>
              <a:ext cx="249894" cy="646331"/>
            </a:xfrm>
            <a:prstGeom prst="rect">
              <a:avLst/>
            </a:prstGeom>
            <a:noFill/>
          </p:spPr>
          <p:txBody>
            <a:bodyPr wrap="square" rtlCol="0">
              <a:spAutoFit/>
            </a:bodyPr>
            <a:lstStyle/>
            <a:p>
              <a:r>
                <a:rPr lang="en-AU" sz="3600" dirty="0" smtClean="0"/>
                <a:t>8</a:t>
              </a:r>
              <a:endParaRPr lang="en-AU" sz="3600" dirty="0"/>
            </a:p>
          </p:txBody>
        </p:sp>
        <p:sp>
          <p:nvSpPr>
            <p:cNvPr id="76" name="TextBox 75"/>
            <p:cNvSpPr txBox="1"/>
            <p:nvPr/>
          </p:nvSpPr>
          <p:spPr>
            <a:xfrm>
              <a:off x="7625135" y="4575936"/>
              <a:ext cx="249894" cy="646331"/>
            </a:xfrm>
            <a:prstGeom prst="rect">
              <a:avLst/>
            </a:prstGeom>
            <a:noFill/>
          </p:spPr>
          <p:txBody>
            <a:bodyPr wrap="square" rtlCol="0">
              <a:spAutoFit/>
            </a:bodyPr>
            <a:lstStyle/>
            <a:p>
              <a:r>
                <a:rPr lang="en-AU" sz="3600" dirty="0"/>
                <a:t>9</a:t>
              </a:r>
            </a:p>
          </p:txBody>
        </p:sp>
      </p:grpSp>
    </p:spTree>
    <p:extLst>
      <p:ext uri="{BB962C8B-B14F-4D97-AF65-F5344CB8AC3E}">
        <p14:creationId xmlns:p14="http://schemas.microsoft.com/office/powerpoint/2010/main" val="9307944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extBox 36"/>
          <p:cNvSpPr txBox="1"/>
          <p:nvPr/>
        </p:nvSpPr>
        <p:spPr>
          <a:xfrm>
            <a:off x="-32409" y="49759"/>
            <a:ext cx="1417937" cy="646331"/>
          </a:xfrm>
          <a:prstGeom prst="rect">
            <a:avLst/>
          </a:prstGeom>
          <a:noFill/>
        </p:spPr>
        <p:txBody>
          <a:bodyPr wrap="square" rtlCol="0">
            <a:spAutoFit/>
          </a:bodyPr>
          <a:lstStyle/>
          <a:p>
            <a:r>
              <a:rPr lang="en-AU" sz="3600" dirty="0" smtClean="0"/>
              <a:t>Min €:</a:t>
            </a:r>
            <a:endParaRPr lang="en-AU" sz="3600" dirty="0"/>
          </a:p>
        </p:txBody>
      </p:sp>
      <p:sp>
        <p:nvSpPr>
          <p:cNvPr id="38" name="TextBox 37"/>
          <p:cNvSpPr txBox="1"/>
          <p:nvPr/>
        </p:nvSpPr>
        <p:spPr>
          <a:xfrm>
            <a:off x="1298180" y="49758"/>
            <a:ext cx="682978" cy="646331"/>
          </a:xfrm>
          <a:prstGeom prst="rect">
            <a:avLst/>
          </a:prstGeom>
          <a:noFill/>
        </p:spPr>
        <p:txBody>
          <a:bodyPr wrap="square" rtlCol="0">
            <a:spAutoFit/>
          </a:bodyPr>
          <a:lstStyle/>
          <a:p>
            <a:r>
              <a:rPr lang="en-AU" sz="3600" dirty="0" smtClean="0"/>
              <a:t>+1</a:t>
            </a:r>
            <a:endParaRPr lang="en-AU" sz="3600" dirty="0"/>
          </a:p>
        </p:txBody>
      </p:sp>
      <p:sp>
        <p:nvSpPr>
          <p:cNvPr id="39" name="TextBox 38"/>
          <p:cNvSpPr txBox="1"/>
          <p:nvPr/>
        </p:nvSpPr>
        <p:spPr>
          <a:xfrm>
            <a:off x="2041069" y="49758"/>
            <a:ext cx="656302" cy="646331"/>
          </a:xfrm>
          <a:prstGeom prst="rect">
            <a:avLst/>
          </a:prstGeom>
          <a:noFill/>
        </p:spPr>
        <p:txBody>
          <a:bodyPr wrap="square" rtlCol="0">
            <a:spAutoFit/>
          </a:bodyPr>
          <a:lstStyle/>
          <a:p>
            <a:r>
              <a:rPr lang="en-AU" sz="3600" dirty="0" smtClean="0"/>
              <a:t>+1</a:t>
            </a:r>
            <a:endParaRPr lang="en-AU" sz="3600" dirty="0"/>
          </a:p>
        </p:txBody>
      </p:sp>
      <p:sp>
        <p:nvSpPr>
          <p:cNvPr id="40" name="TextBox 39"/>
          <p:cNvSpPr txBox="1"/>
          <p:nvPr/>
        </p:nvSpPr>
        <p:spPr>
          <a:xfrm>
            <a:off x="2757282" y="49758"/>
            <a:ext cx="682978" cy="646331"/>
          </a:xfrm>
          <a:prstGeom prst="rect">
            <a:avLst/>
          </a:prstGeom>
          <a:noFill/>
        </p:spPr>
        <p:txBody>
          <a:bodyPr wrap="square" rtlCol="0">
            <a:spAutoFit/>
          </a:bodyPr>
          <a:lstStyle/>
          <a:p>
            <a:r>
              <a:rPr lang="en-AU" sz="3600" dirty="0" smtClean="0"/>
              <a:t>+1</a:t>
            </a:r>
            <a:endParaRPr lang="en-AU" sz="3600" dirty="0"/>
          </a:p>
        </p:txBody>
      </p:sp>
      <p:sp>
        <p:nvSpPr>
          <p:cNvPr id="44" name="TextBox 43"/>
          <p:cNvSpPr txBox="1"/>
          <p:nvPr/>
        </p:nvSpPr>
        <p:spPr>
          <a:xfrm>
            <a:off x="3486833" y="49758"/>
            <a:ext cx="761634" cy="646331"/>
          </a:xfrm>
          <a:prstGeom prst="rect">
            <a:avLst/>
          </a:prstGeom>
          <a:noFill/>
        </p:spPr>
        <p:txBody>
          <a:bodyPr wrap="square" rtlCol="0">
            <a:spAutoFit/>
          </a:bodyPr>
          <a:lstStyle/>
          <a:p>
            <a:r>
              <a:rPr lang="en-AU" sz="3600" dirty="0" smtClean="0"/>
              <a:t>+1</a:t>
            </a:r>
            <a:endParaRPr lang="en-AU" sz="3600" dirty="0"/>
          </a:p>
        </p:txBody>
      </p:sp>
      <p:sp>
        <p:nvSpPr>
          <p:cNvPr id="41" name="TextBox 40"/>
          <p:cNvSpPr txBox="1"/>
          <p:nvPr/>
        </p:nvSpPr>
        <p:spPr>
          <a:xfrm>
            <a:off x="4295040" y="49758"/>
            <a:ext cx="761634" cy="646331"/>
          </a:xfrm>
          <a:prstGeom prst="rect">
            <a:avLst/>
          </a:prstGeom>
          <a:noFill/>
        </p:spPr>
        <p:txBody>
          <a:bodyPr wrap="square" rtlCol="0">
            <a:spAutoFit/>
          </a:bodyPr>
          <a:lstStyle/>
          <a:p>
            <a:r>
              <a:rPr lang="en-AU" sz="3600" dirty="0" smtClean="0"/>
              <a:t>+1</a:t>
            </a:r>
            <a:endParaRPr lang="en-AU" sz="3600" dirty="0"/>
          </a:p>
        </p:txBody>
      </p:sp>
      <p:sp>
        <p:nvSpPr>
          <p:cNvPr id="42" name="TextBox 41"/>
          <p:cNvSpPr txBox="1"/>
          <p:nvPr/>
        </p:nvSpPr>
        <p:spPr>
          <a:xfrm>
            <a:off x="5116586" y="49758"/>
            <a:ext cx="656301" cy="646331"/>
          </a:xfrm>
          <a:prstGeom prst="rect">
            <a:avLst/>
          </a:prstGeom>
          <a:noFill/>
        </p:spPr>
        <p:txBody>
          <a:bodyPr wrap="square" rtlCol="0">
            <a:spAutoFit/>
          </a:bodyPr>
          <a:lstStyle/>
          <a:p>
            <a:r>
              <a:rPr lang="en-AU" sz="3600" dirty="0"/>
              <a:t>+</a:t>
            </a:r>
            <a:r>
              <a:rPr lang="en-AU" sz="3600" dirty="0" smtClean="0"/>
              <a:t>1</a:t>
            </a:r>
            <a:endParaRPr lang="en-AU" sz="3600" dirty="0"/>
          </a:p>
        </p:txBody>
      </p:sp>
      <p:sp>
        <p:nvSpPr>
          <p:cNvPr id="43" name="TextBox 42"/>
          <p:cNvSpPr txBox="1"/>
          <p:nvPr/>
        </p:nvSpPr>
        <p:spPr>
          <a:xfrm>
            <a:off x="5832798" y="49758"/>
            <a:ext cx="716566" cy="646331"/>
          </a:xfrm>
          <a:prstGeom prst="rect">
            <a:avLst/>
          </a:prstGeom>
          <a:noFill/>
        </p:spPr>
        <p:txBody>
          <a:bodyPr wrap="square" rtlCol="0">
            <a:spAutoFit/>
          </a:bodyPr>
          <a:lstStyle/>
          <a:p>
            <a:r>
              <a:rPr lang="en-AU" sz="3600" dirty="0" smtClean="0"/>
              <a:t>+1</a:t>
            </a:r>
            <a:endParaRPr lang="en-AU" sz="3600" dirty="0"/>
          </a:p>
        </p:txBody>
      </p:sp>
      <p:sp>
        <p:nvSpPr>
          <p:cNvPr id="45" name="TextBox 44"/>
          <p:cNvSpPr txBox="1"/>
          <p:nvPr/>
        </p:nvSpPr>
        <p:spPr>
          <a:xfrm>
            <a:off x="6595937" y="49758"/>
            <a:ext cx="759595" cy="646331"/>
          </a:xfrm>
          <a:prstGeom prst="rect">
            <a:avLst/>
          </a:prstGeom>
          <a:noFill/>
        </p:spPr>
        <p:txBody>
          <a:bodyPr wrap="square" rtlCol="0">
            <a:spAutoFit/>
          </a:bodyPr>
          <a:lstStyle/>
          <a:p>
            <a:r>
              <a:rPr lang="en-AU" sz="3600" dirty="0" smtClean="0"/>
              <a:t>+1</a:t>
            </a:r>
            <a:endParaRPr lang="en-AU" sz="3600" dirty="0"/>
          </a:p>
        </p:txBody>
      </p:sp>
      <p:grpSp>
        <p:nvGrpSpPr>
          <p:cNvPr id="140" name="Group 139"/>
          <p:cNvGrpSpPr/>
          <p:nvPr/>
        </p:nvGrpSpPr>
        <p:grpSpPr>
          <a:xfrm>
            <a:off x="1514722" y="4484496"/>
            <a:ext cx="6360307" cy="659622"/>
            <a:chOff x="1514722" y="4575936"/>
            <a:chExt cx="6360307" cy="659622"/>
          </a:xfrm>
        </p:grpSpPr>
        <p:sp>
          <p:nvSpPr>
            <p:cNvPr id="4" name="TextBox 3"/>
            <p:cNvSpPr txBox="1"/>
            <p:nvPr/>
          </p:nvSpPr>
          <p:spPr>
            <a:xfrm>
              <a:off x="1514722" y="4589227"/>
              <a:ext cx="249894" cy="646331"/>
            </a:xfrm>
            <a:prstGeom prst="rect">
              <a:avLst/>
            </a:prstGeom>
            <a:noFill/>
          </p:spPr>
          <p:txBody>
            <a:bodyPr wrap="square" rtlCol="0">
              <a:spAutoFit/>
            </a:bodyPr>
            <a:lstStyle/>
            <a:p>
              <a:r>
                <a:rPr lang="en-AU" sz="3600" dirty="0" smtClean="0"/>
                <a:t>1</a:t>
              </a:r>
              <a:endParaRPr lang="en-AU" sz="3600" dirty="0"/>
            </a:p>
          </p:txBody>
        </p:sp>
        <p:sp>
          <p:nvSpPr>
            <p:cNvPr id="5" name="TextBox 4"/>
            <p:cNvSpPr txBox="1"/>
            <p:nvPr/>
          </p:nvSpPr>
          <p:spPr>
            <a:xfrm>
              <a:off x="2244273" y="4589227"/>
              <a:ext cx="249894" cy="646331"/>
            </a:xfrm>
            <a:prstGeom prst="rect">
              <a:avLst/>
            </a:prstGeom>
            <a:noFill/>
          </p:spPr>
          <p:txBody>
            <a:bodyPr wrap="square" rtlCol="0">
              <a:spAutoFit/>
            </a:bodyPr>
            <a:lstStyle/>
            <a:p>
              <a:r>
                <a:rPr lang="en-AU" sz="3600" dirty="0" smtClean="0"/>
                <a:t>2</a:t>
              </a:r>
              <a:endParaRPr lang="en-AU" sz="3600" dirty="0"/>
            </a:p>
          </p:txBody>
        </p:sp>
        <p:sp>
          <p:nvSpPr>
            <p:cNvPr id="6" name="TextBox 5"/>
            <p:cNvSpPr txBox="1"/>
            <p:nvPr/>
          </p:nvSpPr>
          <p:spPr>
            <a:xfrm>
              <a:off x="2973824" y="4589227"/>
              <a:ext cx="249894" cy="646331"/>
            </a:xfrm>
            <a:prstGeom prst="rect">
              <a:avLst/>
            </a:prstGeom>
            <a:noFill/>
          </p:spPr>
          <p:txBody>
            <a:bodyPr wrap="square" rtlCol="0">
              <a:spAutoFit/>
            </a:bodyPr>
            <a:lstStyle/>
            <a:p>
              <a:r>
                <a:rPr lang="en-AU" sz="3600" dirty="0" smtClean="0"/>
                <a:t>3</a:t>
              </a:r>
              <a:endParaRPr lang="en-AU" sz="3600" dirty="0"/>
            </a:p>
          </p:txBody>
        </p:sp>
        <p:sp>
          <p:nvSpPr>
            <p:cNvPr id="10" name="TextBox 9"/>
            <p:cNvSpPr txBox="1"/>
            <p:nvPr/>
          </p:nvSpPr>
          <p:spPr>
            <a:xfrm>
              <a:off x="3742703" y="4589227"/>
              <a:ext cx="249894" cy="646331"/>
            </a:xfrm>
            <a:prstGeom prst="rect">
              <a:avLst/>
            </a:prstGeom>
            <a:noFill/>
          </p:spPr>
          <p:txBody>
            <a:bodyPr wrap="square" rtlCol="0">
              <a:spAutoFit/>
            </a:bodyPr>
            <a:lstStyle/>
            <a:p>
              <a:r>
                <a:rPr lang="en-AU" sz="3600" dirty="0" smtClean="0"/>
                <a:t>4</a:t>
              </a:r>
              <a:endParaRPr lang="en-AU" sz="3600" dirty="0"/>
            </a:p>
          </p:txBody>
        </p:sp>
        <p:sp>
          <p:nvSpPr>
            <p:cNvPr id="7" name="TextBox 6"/>
            <p:cNvSpPr txBox="1"/>
            <p:nvPr/>
          </p:nvSpPr>
          <p:spPr>
            <a:xfrm>
              <a:off x="4550910" y="4589227"/>
              <a:ext cx="249894" cy="646331"/>
            </a:xfrm>
            <a:prstGeom prst="rect">
              <a:avLst/>
            </a:prstGeom>
            <a:noFill/>
          </p:spPr>
          <p:txBody>
            <a:bodyPr wrap="square" rtlCol="0">
              <a:spAutoFit/>
            </a:bodyPr>
            <a:lstStyle/>
            <a:p>
              <a:r>
                <a:rPr lang="en-AU" sz="3600" dirty="0" smtClean="0"/>
                <a:t>5</a:t>
              </a:r>
              <a:endParaRPr lang="en-AU" sz="3600" dirty="0"/>
            </a:p>
          </p:txBody>
        </p:sp>
        <p:sp>
          <p:nvSpPr>
            <p:cNvPr id="8" name="TextBox 7"/>
            <p:cNvSpPr txBox="1"/>
            <p:nvPr/>
          </p:nvSpPr>
          <p:spPr>
            <a:xfrm>
              <a:off x="5319789" y="4589227"/>
              <a:ext cx="249894" cy="646331"/>
            </a:xfrm>
            <a:prstGeom prst="rect">
              <a:avLst/>
            </a:prstGeom>
            <a:noFill/>
          </p:spPr>
          <p:txBody>
            <a:bodyPr wrap="square" rtlCol="0">
              <a:spAutoFit/>
            </a:bodyPr>
            <a:lstStyle/>
            <a:p>
              <a:r>
                <a:rPr lang="en-AU" sz="3600" dirty="0"/>
                <a:t>6</a:t>
              </a:r>
            </a:p>
          </p:txBody>
        </p:sp>
        <p:sp>
          <p:nvSpPr>
            <p:cNvPr id="9" name="TextBox 8"/>
            <p:cNvSpPr txBox="1"/>
            <p:nvPr/>
          </p:nvSpPr>
          <p:spPr>
            <a:xfrm>
              <a:off x="6066134" y="4589227"/>
              <a:ext cx="249894" cy="646331"/>
            </a:xfrm>
            <a:prstGeom prst="rect">
              <a:avLst/>
            </a:prstGeom>
            <a:noFill/>
          </p:spPr>
          <p:txBody>
            <a:bodyPr wrap="square" rtlCol="0">
              <a:spAutoFit/>
            </a:bodyPr>
            <a:lstStyle/>
            <a:p>
              <a:r>
                <a:rPr lang="en-AU" sz="3600" dirty="0" smtClean="0"/>
                <a:t>7</a:t>
              </a:r>
              <a:endParaRPr lang="en-AU" sz="3600" dirty="0"/>
            </a:p>
          </p:txBody>
        </p:sp>
        <p:sp>
          <p:nvSpPr>
            <p:cNvPr id="11" name="TextBox 10"/>
            <p:cNvSpPr txBox="1"/>
            <p:nvPr/>
          </p:nvSpPr>
          <p:spPr>
            <a:xfrm>
              <a:off x="6850787" y="4589227"/>
              <a:ext cx="249894" cy="646331"/>
            </a:xfrm>
            <a:prstGeom prst="rect">
              <a:avLst/>
            </a:prstGeom>
            <a:noFill/>
          </p:spPr>
          <p:txBody>
            <a:bodyPr wrap="square" rtlCol="0">
              <a:spAutoFit/>
            </a:bodyPr>
            <a:lstStyle/>
            <a:p>
              <a:r>
                <a:rPr lang="en-AU" sz="3600" dirty="0" smtClean="0"/>
                <a:t>8</a:t>
              </a:r>
              <a:endParaRPr lang="en-AU" sz="3600" dirty="0"/>
            </a:p>
          </p:txBody>
        </p:sp>
        <p:sp>
          <p:nvSpPr>
            <p:cNvPr id="12" name="TextBox 11"/>
            <p:cNvSpPr txBox="1"/>
            <p:nvPr/>
          </p:nvSpPr>
          <p:spPr>
            <a:xfrm>
              <a:off x="7625135" y="4575936"/>
              <a:ext cx="249894" cy="646331"/>
            </a:xfrm>
            <a:prstGeom prst="rect">
              <a:avLst/>
            </a:prstGeom>
            <a:noFill/>
          </p:spPr>
          <p:txBody>
            <a:bodyPr wrap="square" rtlCol="0">
              <a:spAutoFit/>
            </a:bodyPr>
            <a:lstStyle/>
            <a:p>
              <a:r>
                <a:rPr lang="en-AU" sz="3600" dirty="0"/>
                <a:t>9</a:t>
              </a:r>
            </a:p>
          </p:txBody>
        </p:sp>
      </p:grpSp>
      <p:sp>
        <p:nvSpPr>
          <p:cNvPr id="46" name="TextBox 45"/>
          <p:cNvSpPr txBox="1"/>
          <p:nvPr/>
        </p:nvSpPr>
        <p:spPr>
          <a:xfrm>
            <a:off x="7402108" y="36467"/>
            <a:ext cx="695949" cy="646331"/>
          </a:xfrm>
          <a:prstGeom prst="rect">
            <a:avLst/>
          </a:prstGeom>
          <a:noFill/>
        </p:spPr>
        <p:txBody>
          <a:bodyPr wrap="square" rtlCol="0">
            <a:spAutoFit/>
          </a:bodyPr>
          <a:lstStyle/>
          <a:p>
            <a:r>
              <a:rPr lang="en-AU" sz="3600" dirty="0" smtClean="0"/>
              <a:t>+1</a:t>
            </a:r>
            <a:endParaRPr lang="en-AU" sz="3600" dirty="0"/>
          </a:p>
        </p:txBody>
      </p:sp>
    </p:spTree>
    <p:extLst>
      <p:ext uri="{BB962C8B-B14F-4D97-AF65-F5344CB8AC3E}">
        <p14:creationId xmlns:p14="http://schemas.microsoft.com/office/powerpoint/2010/main" val="8213495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a:xfrm>
            <a:off x="120974" y="2313918"/>
            <a:ext cx="658422" cy="65842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7" name="Picture 16"/>
          <p:cNvPicPr>
            <a:picLocks noChangeAspect="1"/>
          </p:cNvPicPr>
          <p:nvPr/>
        </p:nvPicPr>
        <p:blipFill>
          <a:blip r:embed="rId2" cstate="print">
            <a:duotone>
              <a:prstClr val="black"/>
              <a:schemeClr val="tx1">
                <a:tint val="45000"/>
                <a:satMod val="400000"/>
              </a:schemeClr>
            </a:duotone>
            <a:extLst>
              <a:ext uri="{28A0092B-C50C-407E-A947-70E740481C1C}">
                <a14:useLocalDpi xmlns:a14="http://schemas.microsoft.com/office/drawing/2010/main" val="0"/>
              </a:ext>
            </a:extLst>
          </a:blip>
          <a:stretch>
            <a:fillRect/>
          </a:stretch>
        </p:blipFill>
        <p:spPr>
          <a:xfrm>
            <a:off x="120976" y="2313916"/>
            <a:ext cx="658420" cy="658420"/>
          </a:xfrm>
          <a:prstGeom prst="rect">
            <a:avLst/>
          </a:prstGeom>
        </p:spPr>
      </p:pic>
      <p:sp>
        <p:nvSpPr>
          <p:cNvPr id="19" name="Rectangle 18"/>
          <p:cNvSpPr/>
          <p:nvPr/>
        </p:nvSpPr>
        <p:spPr>
          <a:xfrm>
            <a:off x="130501" y="763732"/>
            <a:ext cx="639368" cy="73359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0501" y="854738"/>
            <a:ext cx="639368" cy="542757"/>
          </a:xfrm>
          <a:prstGeom prst="rect">
            <a:avLst/>
          </a:prstGeom>
        </p:spPr>
      </p:pic>
      <p:sp>
        <p:nvSpPr>
          <p:cNvPr id="26" name="Rectangle 25"/>
          <p:cNvSpPr/>
          <p:nvPr/>
        </p:nvSpPr>
        <p:spPr>
          <a:xfrm>
            <a:off x="133655" y="3140472"/>
            <a:ext cx="633061" cy="63306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4" name="Picture 13"/>
          <p:cNvPicPr>
            <a:picLocks noChangeAspect="1"/>
          </p:cNvPicPr>
          <p:nvPr/>
        </p:nvPicPr>
        <p:blipFill>
          <a:blip r:embed="rId4" cstate="print">
            <a:duotone>
              <a:prstClr val="black"/>
              <a:schemeClr val="tx1">
                <a:tint val="45000"/>
                <a:satMod val="400000"/>
              </a:schemeClr>
            </a:duotone>
            <a:extLst>
              <a:ext uri="{28A0092B-C50C-407E-A947-70E740481C1C}">
                <a14:useLocalDpi xmlns:a14="http://schemas.microsoft.com/office/drawing/2010/main" val="0"/>
              </a:ext>
            </a:extLst>
          </a:blip>
          <a:stretch>
            <a:fillRect/>
          </a:stretch>
        </p:blipFill>
        <p:spPr>
          <a:xfrm flipH="1">
            <a:off x="133655" y="3140472"/>
            <a:ext cx="633061" cy="633061"/>
          </a:xfrm>
          <a:prstGeom prst="rect">
            <a:avLst/>
          </a:prstGeom>
        </p:spPr>
      </p:pic>
      <p:sp>
        <p:nvSpPr>
          <p:cNvPr id="28" name="Rectangle 27"/>
          <p:cNvSpPr/>
          <p:nvPr/>
        </p:nvSpPr>
        <p:spPr>
          <a:xfrm>
            <a:off x="120340" y="3870256"/>
            <a:ext cx="659690" cy="70731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5" name="Picture 14"/>
          <p:cNvPicPr>
            <a:picLocks noChangeAspect="1"/>
          </p:cNvPicPr>
          <p:nvPr/>
        </p:nvPicPr>
        <p:blipFill>
          <a:blip r:embed="rId5" cstate="print">
            <a:duotone>
              <a:prstClr val="black"/>
              <a:schemeClr val="tx1">
                <a:tint val="45000"/>
                <a:satMod val="400000"/>
              </a:schemeClr>
            </a:duotone>
            <a:extLst>
              <a:ext uri="{28A0092B-C50C-407E-A947-70E740481C1C}">
                <a14:useLocalDpi xmlns:a14="http://schemas.microsoft.com/office/drawing/2010/main" val="0"/>
              </a:ext>
            </a:extLst>
          </a:blip>
          <a:stretch>
            <a:fillRect/>
          </a:stretch>
        </p:blipFill>
        <p:spPr>
          <a:xfrm flipH="1">
            <a:off x="120340" y="3917881"/>
            <a:ext cx="659690" cy="659690"/>
          </a:xfrm>
          <a:prstGeom prst="rect">
            <a:avLst/>
          </a:prstGeom>
        </p:spPr>
      </p:pic>
      <p:sp>
        <p:nvSpPr>
          <p:cNvPr id="21" name="Rectangle 20"/>
          <p:cNvSpPr/>
          <p:nvPr/>
        </p:nvSpPr>
        <p:spPr>
          <a:xfrm>
            <a:off x="116420" y="1565156"/>
            <a:ext cx="667530" cy="596434"/>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6" name="Picture 15"/>
          <p:cNvPicPr>
            <a:picLocks noChangeAspect="1"/>
          </p:cNvPicPr>
          <p:nvPr/>
        </p:nvPicPr>
        <p:blipFill>
          <a:blip r:embed="rId6" cstate="print">
            <a:duotone>
              <a:prstClr val="black"/>
              <a:schemeClr val="tx1">
                <a:tint val="45000"/>
                <a:satMod val="400000"/>
              </a:schemeClr>
            </a:duotone>
            <a:extLst>
              <a:ext uri="{28A0092B-C50C-407E-A947-70E740481C1C}">
                <a14:useLocalDpi xmlns:a14="http://schemas.microsoft.com/office/drawing/2010/main" val="0"/>
              </a:ext>
            </a:extLst>
          </a:blip>
          <a:stretch>
            <a:fillRect/>
          </a:stretch>
        </p:blipFill>
        <p:spPr>
          <a:xfrm>
            <a:off x="162813" y="1565156"/>
            <a:ext cx="577336" cy="596434"/>
          </a:xfrm>
          <a:prstGeom prst="rect">
            <a:avLst/>
          </a:prstGeom>
        </p:spPr>
      </p:pic>
      <p:sp>
        <p:nvSpPr>
          <p:cNvPr id="37" name="TextBox 36"/>
          <p:cNvSpPr txBox="1"/>
          <p:nvPr/>
        </p:nvSpPr>
        <p:spPr>
          <a:xfrm>
            <a:off x="-32409" y="49759"/>
            <a:ext cx="1417937" cy="646331"/>
          </a:xfrm>
          <a:prstGeom prst="rect">
            <a:avLst/>
          </a:prstGeom>
          <a:noFill/>
        </p:spPr>
        <p:txBody>
          <a:bodyPr wrap="square" rtlCol="0">
            <a:spAutoFit/>
          </a:bodyPr>
          <a:lstStyle/>
          <a:p>
            <a:r>
              <a:rPr lang="en-AU" sz="3600" dirty="0" smtClean="0"/>
              <a:t>Min €:</a:t>
            </a:r>
            <a:endParaRPr lang="en-AU" sz="3600" dirty="0"/>
          </a:p>
        </p:txBody>
      </p:sp>
      <p:sp>
        <p:nvSpPr>
          <p:cNvPr id="38" name="TextBox 37"/>
          <p:cNvSpPr txBox="1"/>
          <p:nvPr/>
        </p:nvSpPr>
        <p:spPr>
          <a:xfrm>
            <a:off x="1298180" y="49758"/>
            <a:ext cx="682978" cy="646331"/>
          </a:xfrm>
          <a:prstGeom prst="rect">
            <a:avLst/>
          </a:prstGeom>
          <a:noFill/>
        </p:spPr>
        <p:txBody>
          <a:bodyPr wrap="square" rtlCol="0">
            <a:spAutoFit/>
          </a:bodyPr>
          <a:lstStyle/>
          <a:p>
            <a:r>
              <a:rPr lang="en-AU" sz="3600" dirty="0" smtClean="0"/>
              <a:t>+1</a:t>
            </a:r>
            <a:endParaRPr lang="en-AU" sz="3600" dirty="0"/>
          </a:p>
        </p:txBody>
      </p:sp>
      <p:sp>
        <p:nvSpPr>
          <p:cNvPr id="39" name="TextBox 38"/>
          <p:cNvSpPr txBox="1"/>
          <p:nvPr/>
        </p:nvSpPr>
        <p:spPr>
          <a:xfrm>
            <a:off x="2041069" y="49758"/>
            <a:ext cx="656302" cy="646331"/>
          </a:xfrm>
          <a:prstGeom prst="rect">
            <a:avLst/>
          </a:prstGeom>
          <a:noFill/>
        </p:spPr>
        <p:txBody>
          <a:bodyPr wrap="square" rtlCol="0">
            <a:spAutoFit/>
          </a:bodyPr>
          <a:lstStyle/>
          <a:p>
            <a:r>
              <a:rPr lang="en-AU" sz="3600" dirty="0" smtClean="0"/>
              <a:t>+1</a:t>
            </a:r>
            <a:endParaRPr lang="en-AU" sz="3600" dirty="0"/>
          </a:p>
        </p:txBody>
      </p:sp>
      <p:sp>
        <p:nvSpPr>
          <p:cNvPr id="40" name="TextBox 39"/>
          <p:cNvSpPr txBox="1"/>
          <p:nvPr/>
        </p:nvSpPr>
        <p:spPr>
          <a:xfrm>
            <a:off x="2757282" y="49758"/>
            <a:ext cx="682978" cy="646331"/>
          </a:xfrm>
          <a:prstGeom prst="rect">
            <a:avLst/>
          </a:prstGeom>
          <a:noFill/>
        </p:spPr>
        <p:txBody>
          <a:bodyPr wrap="square" rtlCol="0">
            <a:spAutoFit/>
          </a:bodyPr>
          <a:lstStyle/>
          <a:p>
            <a:r>
              <a:rPr lang="en-AU" sz="3600" dirty="0" smtClean="0"/>
              <a:t>+1</a:t>
            </a:r>
            <a:endParaRPr lang="en-AU" sz="3600" dirty="0"/>
          </a:p>
        </p:txBody>
      </p:sp>
      <p:sp>
        <p:nvSpPr>
          <p:cNvPr id="44" name="TextBox 43"/>
          <p:cNvSpPr txBox="1"/>
          <p:nvPr/>
        </p:nvSpPr>
        <p:spPr>
          <a:xfrm>
            <a:off x="3486833" y="49758"/>
            <a:ext cx="761634" cy="646331"/>
          </a:xfrm>
          <a:prstGeom prst="rect">
            <a:avLst/>
          </a:prstGeom>
          <a:noFill/>
        </p:spPr>
        <p:txBody>
          <a:bodyPr wrap="square" rtlCol="0">
            <a:spAutoFit/>
          </a:bodyPr>
          <a:lstStyle/>
          <a:p>
            <a:r>
              <a:rPr lang="en-AU" sz="3600" dirty="0" smtClean="0"/>
              <a:t>+1</a:t>
            </a:r>
            <a:endParaRPr lang="en-AU" sz="3600" dirty="0"/>
          </a:p>
        </p:txBody>
      </p:sp>
      <p:sp>
        <p:nvSpPr>
          <p:cNvPr id="41" name="TextBox 40"/>
          <p:cNvSpPr txBox="1"/>
          <p:nvPr/>
        </p:nvSpPr>
        <p:spPr>
          <a:xfrm>
            <a:off x="4295040" y="49758"/>
            <a:ext cx="761634" cy="646331"/>
          </a:xfrm>
          <a:prstGeom prst="rect">
            <a:avLst/>
          </a:prstGeom>
          <a:noFill/>
        </p:spPr>
        <p:txBody>
          <a:bodyPr wrap="square" rtlCol="0">
            <a:spAutoFit/>
          </a:bodyPr>
          <a:lstStyle/>
          <a:p>
            <a:r>
              <a:rPr lang="en-AU" sz="3600" dirty="0" smtClean="0"/>
              <a:t>+1</a:t>
            </a:r>
            <a:endParaRPr lang="en-AU" sz="3600" dirty="0"/>
          </a:p>
        </p:txBody>
      </p:sp>
      <p:sp>
        <p:nvSpPr>
          <p:cNvPr id="42" name="TextBox 41"/>
          <p:cNvSpPr txBox="1"/>
          <p:nvPr/>
        </p:nvSpPr>
        <p:spPr>
          <a:xfrm>
            <a:off x="5116586" y="49758"/>
            <a:ext cx="656301" cy="646331"/>
          </a:xfrm>
          <a:prstGeom prst="rect">
            <a:avLst/>
          </a:prstGeom>
          <a:noFill/>
        </p:spPr>
        <p:txBody>
          <a:bodyPr wrap="square" rtlCol="0">
            <a:spAutoFit/>
          </a:bodyPr>
          <a:lstStyle/>
          <a:p>
            <a:r>
              <a:rPr lang="en-AU" sz="3600" dirty="0"/>
              <a:t>+</a:t>
            </a:r>
            <a:r>
              <a:rPr lang="en-AU" sz="3600" dirty="0" smtClean="0"/>
              <a:t>1</a:t>
            </a:r>
            <a:endParaRPr lang="en-AU" sz="3600" dirty="0"/>
          </a:p>
        </p:txBody>
      </p:sp>
      <p:sp>
        <p:nvSpPr>
          <p:cNvPr id="43" name="TextBox 42"/>
          <p:cNvSpPr txBox="1"/>
          <p:nvPr/>
        </p:nvSpPr>
        <p:spPr>
          <a:xfrm>
            <a:off x="5832798" y="49758"/>
            <a:ext cx="716566" cy="646331"/>
          </a:xfrm>
          <a:prstGeom prst="rect">
            <a:avLst/>
          </a:prstGeom>
          <a:noFill/>
        </p:spPr>
        <p:txBody>
          <a:bodyPr wrap="square" rtlCol="0">
            <a:spAutoFit/>
          </a:bodyPr>
          <a:lstStyle/>
          <a:p>
            <a:r>
              <a:rPr lang="en-AU" sz="3600" dirty="0" smtClean="0"/>
              <a:t>+1</a:t>
            </a:r>
            <a:endParaRPr lang="en-AU" sz="3600" dirty="0"/>
          </a:p>
        </p:txBody>
      </p:sp>
      <p:sp>
        <p:nvSpPr>
          <p:cNvPr id="45" name="TextBox 44"/>
          <p:cNvSpPr txBox="1"/>
          <p:nvPr/>
        </p:nvSpPr>
        <p:spPr>
          <a:xfrm>
            <a:off x="6595937" y="49758"/>
            <a:ext cx="759595" cy="646331"/>
          </a:xfrm>
          <a:prstGeom prst="rect">
            <a:avLst/>
          </a:prstGeom>
          <a:noFill/>
        </p:spPr>
        <p:txBody>
          <a:bodyPr wrap="square" rtlCol="0">
            <a:spAutoFit/>
          </a:bodyPr>
          <a:lstStyle/>
          <a:p>
            <a:r>
              <a:rPr lang="en-AU" sz="3600" dirty="0" smtClean="0"/>
              <a:t>+1</a:t>
            </a:r>
            <a:endParaRPr lang="en-AU" sz="3600" dirty="0"/>
          </a:p>
        </p:txBody>
      </p:sp>
      <p:grpSp>
        <p:nvGrpSpPr>
          <p:cNvPr id="140" name="Group 139"/>
          <p:cNvGrpSpPr/>
          <p:nvPr/>
        </p:nvGrpSpPr>
        <p:grpSpPr>
          <a:xfrm>
            <a:off x="1514722" y="4484496"/>
            <a:ext cx="6360307" cy="659622"/>
            <a:chOff x="1514722" y="4575936"/>
            <a:chExt cx="6360307" cy="659622"/>
          </a:xfrm>
        </p:grpSpPr>
        <p:sp>
          <p:nvSpPr>
            <p:cNvPr id="4" name="TextBox 3"/>
            <p:cNvSpPr txBox="1"/>
            <p:nvPr/>
          </p:nvSpPr>
          <p:spPr>
            <a:xfrm>
              <a:off x="1514722" y="4589227"/>
              <a:ext cx="249894" cy="646331"/>
            </a:xfrm>
            <a:prstGeom prst="rect">
              <a:avLst/>
            </a:prstGeom>
            <a:noFill/>
          </p:spPr>
          <p:txBody>
            <a:bodyPr wrap="square" rtlCol="0">
              <a:spAutoFit/>
            </a:bodyPr>
            <a:lstStyle/>
            <a:p>
              <a:r>
                <a:rPr lang="en-AU" sz="3600" dirty="0" smtClean="0"/>
                <a:t>1</a:t>
              </a:r>
              <a:endParaRPr lang="en-AU" sz="3600" dirty="0"/>
            </a:p>
          </p:txBody>
        </p:sp>
        <p:sp>
          <p:nvSpPr>
            <p:cNvPr id="5" name="TextBox 4"/>
            <p:cNvSpPr txBox="1"/>
            <p:nvPr/>
          </p:nvSpPr>
          <p:spPr>
            <a:xfrm>
              <a:off x="2244273" y="4589227"/>
              <a:ext cx="249894" cy="646331"/>
            </a:xfrm>
            <a:prstGeom prst="rect">
              <a:avLst/>
            </a:prstGeom>
            <a:noFill/>
          </p:spPr>
          <p:txBody>
            <a:bodyPr wrap="square" rtlCol="0">
              <a:spAutoFit/>
            </a:bodyPr>
            <a:lstStyle/>
            <a:p>
              <a:r>
                <a:rPr lang="en-AU" sz="3600" dirty="0" smtClean="0"/>
                <a:t>2</a:t>
              </a:r>
              <a:endParaRPr lang="en-AU" sz="3600" dirty="0"/>
            </a:p>
          </p:txBody>
        </p:sp>
        <p:sp>
          <p:nvSpPr>
            <p:cNvPr id="6" name="TextBox 5"/>
            <p:cNvSpPr txBox="1"/>
            <p:nvPr/>
          </p:nvSpPr>
          <p:spPr>
            <a:xfrm>
              <a:off x="2973824" y="4589227"/>
              <a:ext cx="249894" cy="646331"/>
            </a:xfrm>
            <a:prstGeom prst="rect">
              <a:avLst/>
            </a:prstGeom>
            <a:noFill/>
          </p:spPr>
          <p:txBody>
            <a:bodyPr wrap="square" rtlCol="0">
              <a:spAutoFit/>
            </a:bodyPr>
            <a:lstStyle/>
            <a:p>
              <a:r>
                <a:rPr lang="en-AU" sz="3600" dirty="0" smtClean="0"/>
                <a:t>3</a:t>
              </a:r>
              <a:endParaRPr lang="en-AU" sz="3600" dirty="0"/>
            </a:p>
          </p:txBody>
        </p:sp>
        <p:sp>
          <p:nvSpPr>
            <p:cNvPr id="10" name="TextBox 9"/>
            <p:cNvSpPr txBox="1"/>
            <p:nvPr/>
          </p:nvSpPr>
          <p:spPr>
            <a:xfrm>
              <a:off x="3742703" y="4589227"/>
              <a:ext cx="249894" cy="646331"/>
            </a:xfrm>
            <a:prstGeom prst="rect">
              <a:avLst/>
            </a:prstGeom>
            <a:noFill/>
          </p:spPr>
          <p:txBody>
            <a:bodyPr wrap="square" rtlCol="0">
              <a:spAutoFit/>
            </a:bodyPr>
            <a:lstStyle/>
            <a:p>
              <a:r>
                <a:rPr lang="en-AU" sz="3600" dirty="0" smtClean="0"/>
                <a:t>4</a:t>
              </a:r>
              <a:endParaRPr lang="en-AU" sz="3600" dirty="0"/>
            </a:p>
          </p:txBody>
        </p:sp>
        <p:sp>
          <p:nvSpPr>
            <p:cNvPr id="7" name="TextBox 6"/>
            <p:cNvSpPr txBox="1"/>
            <p:nvPr/>
          </p:nvSpPr>
          <p:spPr>
            <a:xfrm>
              <a:off x="4550910" y="4589227"/>
              <a:ext cx="249894" cy="646331"/>
            </a:xfrm>
            <a:prstGeom prst="rect">
              <a:avLst/>
            </a:prstGeom>
            <a:noFill/>
          </p:spPr>
          <p:txBody>
            <a:bodyPr wrap="square" rtlCol="0">
              <a:spAutoFit/>
            </a:bodyPr>
            <a:lstStyle/>
            <a:p>
              <a:r>
                <a:rPr lang="en-AU" sz="3600" dirty="0" smtClean="0"/>
                <a:t>5</a:t>
              </a:r>
              <a:endParaRPr lang="en-AU" sz="3600" dirty="0"/>
            </a:p>
          </p:txBody>
        </p:sp>
        <p:sp>
          <p:nvSpPr>
            <p:cNvPr id="8" name="TextBox 7"/>
            <p:cNvSpPr txBox="1"/>
            <p:nvPr/>
          </p:nvSpPr>
          <p:spPr>
            <a:xfrm>
              <a:off x="5319789" y="4589227"/>
              <a:ext cx="249894" cy="646331"/>
            </a:xfrm>
            <a:prstGeom prst="rect">
              <a:avLst/>
            </a:prstGeom>
            <a:noFill/>
          </p:spPr>
          <p:txBody>
            <a:bodyPr wrap="square" rtlCol="0">
              <a:spAutoFit/>
            </a:bodyPr>
            <a:lstStyle/>
            <a:p>
              <a:r>
                <a:rPr lang="en-AU" sz="3600" dirty="0"/>
                <a:t>6</a:t>
              </a:r>
            </a:p>
          </p:txBody>
        </p:sp>
        <p:sp>
          <p:nvSpPr>
            <p:cNvPr id="9" name="TextBox 8"/>
            <p:cNvSpPr txBox="1"/>
            <p:nvPr/>
          </p:nvSpPr>
          <p:spPr>
            <a:xfrm>
              <a:off x="6066134" y="4589227"/>
              <a:ext cx="249894" cy="646331"/>
            </a:xfrm>
            <a:prstGeom prst="rect">
              <a:avLst/>
            </a:prstGeom>
            <a:noFill/>
          </p:spPr>
          <p:txBody>
            <a:bodyPr wrap="square" rtlCol="0">
              <a:spAutoFit/>
            </a:bodyPr>
            <a:lstStyle/>
            <a:p>
              <a:r>
                <a:rPr lang="en-AU" sz="3600" dirty="0" smtClean="0"/>
                <a:t>7</a:t>
              </a:r>
              <a:endParaRPr lang="en-AU" sz="3600" dirty="0"/>
            </a:p>
          </p:txBody>
        </p:sp>
        <p:sp>
          <p:nvSpPr>
            <p:cNvPr id="11" name="TextBox 10"/>
            <p:cNvSpPr txBox="1"/>
            <p:nvPr/>
          </p:nvSpPr>
          <p:spPr>
            <a:xfrm>
              <a:off x="6850787" y="4589227"/>
              <a:ext cx="249894" cy="646331"/>
            </a:xfrm>
            <a:prstGeom prst="rect">
              <a:avLst/>
            </a:prstGeom>
            <a:noFill/>
          </p:spPr>
          <p:txBody>
            <a:bodyPr wrap="square" rtlCol="0">
              <a:spAutoFit/>
            </a:bodyPr>
            <a:lstStyle/>
            <a:p>
              <a:r>
                <a:rPr lang="en-AU" sz="3600" dirty="0" smtClean="0"/>
                <a:t>8</a:t>
              </a:r>
              <a:endParaRPr lang="en-AU" sz="3600" dirty="0"/>
            </a:p>
          </p:txBody>
        </p:sp>
        <p:sp>
          <p:nvSpPr>
            <p:cNvPr id="12" name="TextBox 11"/>
            <p:cNvSpPr txBox="1"/>
            <p:nvPr/>
          </p:nvSpPr>
          <p:spPr>
            <a:xfrm>
              <a:off x="7625135" y="4575936"/>
              <a:ext cx="249894" cy="646331"/>
            </a:xfrm>
            <a:prstGeom prst="rect">
              <a:avLst/>
            </a:prstGeom>
            <a:noFill/>
          </p:spPr>
          <p:txBody>
            <a:bodyPr wrap="square" rtlCol="0">
              <a:spAutoFit/>
            </a:bodyPr>
            <a:lstStyle/>
            <a:p>
              <a:r>
                <a:rPr lang="en-AU" sz="3600" dirty="0"/>
                <a:t>9</a:t>
              </a:r>
            </a:p>
          </p:txBody>
        </p:sp>
      </p:grpSp>
      <p:sp>
        <p:nvSpPr>
          <p:cNvPr id="46" name="TextBox 45"/>
          <p:cNvSpPr txBox="1"/>
          <p:nvPr/>
        </p:nvSpPr>
        <p:spPr>
          <a:xfrm>
            <a:off x="7402108" y="36467"/>
            <a:ext cx="695949" cy="646331"/>
          </a:xfrm>
          <a:prstGeom prst="rect">
            <a:avLst/>
          </a:prstGeom>
          <a:noFill/>
        </p:spPr>
        <p:txBody>
          <a:bodyPr wrap="square" rtlCol="0">
            <a:spAutoFit/>
          </a:bodyPr>
          <a:lstStyle/>
          <a:p>
            <a:r>
              <a:rPr lang="en-AU" sz="3600" dirty="0" smtClean="0"/>
              <a:t>+1</a:t>
            </a:r>
            <a:endParaRPr lang="en-AU" sz="3600" dirty="0"/>
          </a:p>
        </p:txBody>
      </p:sp>
      <p:sp>
        <p:nvSpPr>
          <p:cNvPr id="138" name="TextBox 137"/>
          <p:cNvSpPr txBox="1"/>
          <p:nvPr/>
        </p:nvSpPr>
        <p:spPr>
          <a:xfrm>
            <a:off x="10818767" y="-2364302"/>
            <a:ext cx="249894" cy="646331"/>
          </a:xfrm>
          <a:prstGeom prst="rect">
            <a:avLst/>
          </a:prstGeom>
          <a:noFill/>
        </p:spPr>
        <p:txBody>
          <a:bodyPr wrap="square" rtlCol="0">
            <a:spAutoFit/>
          </a:bodyPr>
          <a:lstStyle/>
          <a:p>
            <a:r>
              <a:rPr lang="en-AU" sz="3600" dirty="0"/>
              <a:t>2</a:t>
            </a:r>
          </a:p>
        </p:txBody>
      </p:sp>
    </p:spTree>
    <p:extLst>
      <p:ext uri="{BB962C8B-B14F-4D97-AF65-F5344CB8AC3E}">
        <p14:creationId xmlns:p14="http://schemas.microsoft.com/office/powerpoint/2010/main" val="24337529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a:xfrm>
            <a:off x="120974" y="2313918"/>
            <a:ext cx="658422" cy="65842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7" name="Picture 16"/>
          <p:cNvPicPr>
            <a:picLocks noChangeAspect="1"/>
          </p:cNvPicPr>
          <p:nvPr/>
        </p:nvPicPr>
        <p:blipFill>
          <a:blip r:embed="rId2" cstate="print">
            <a:duotone>
              <a:prstClr val="black"/>
              <a:schemeClr val="tx1">
                <a:tint val="45000"/>
                <a:satMod val="400000"/>
              </a:schemeClr>
            </a:duotone>
            <a:extLst>
              <a:ext uri="{28A0092B-C50C-407E-A947-70E740481C1C}">
                <a14:useLocalDpi xmlns:a14="http://schemas.microsoft.com/office/drawing/2010/main" val="0"/>
              </a:ext>
            </a:extLst>
          </a:blip>
          <a:stretch>
            <a:fillRect/>
          </a:stretch>
        </p:blipFill>
        <p:spPr>
          <a:xfrm>
            <a:off x="120976" y="2313916"/>
            <a:ext cx="658420" cy="658420"/>
          </a:xfrm>
          <a:prstGeom prst="rect">
            <a:avLst/>
          </a:prstGeom>
        </p:spPr>
      </p:pic>
      <p:sp>
        <p:nvSpPr>
          <p:cNvPr id="19" name="Rectangle 18"/>
          <p:cNvSpPr/>
          <p:nvPr/>
        </p:nvSpPr>
        <p:spPr>
          <a:xfrm>
            <a:off x="130501" y="763732"/>
            <a:ext cx="639368" cy="73359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0501" y="854738"/>
            <a:ext cx="639368" cy="542757"/>
          </a:xfrm>
          <a:prstGeom prst="rect">
            <a:avLst/>
          </a:prstGeom>
        </p:spPr>
      </p:pic>
      <p:sp>
        <p:nvSpPr>
          <p:cNvPr id="26" name="Rectangle 25"/>
          <p:cNvSpPr/>
          <p:nvPr/>
        </p:nvSpPr>
        <p:spPr>
          <a:xfrm>
            <a:off x="133655" y="3140472"/>
            <a:ext cx="633061" cy="63306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4" name="Picture 13"/>
          <p:cNvPicPr>
            <a:picLocks noChangeAspect="1"/>
          </p:cNvPicPr>
          <p:nvPr/>
        </p:nvPicPr>
        <p:blipFill>
          <a:blip r:embed="rId4" cstate="print">
            <a:duotone>
              <a:prstClr val="black"/>
              <a:schemeClr val="tx1">
                <a:tint val="45000"/>
                <a:satMod val="400000"/>
              </a:schemeClr>
            </a:duotone>
            <a:extLst>
              <a:ext uri="{28A0092B-C50C-407E-A947-70E740481C1C}">
                <a14:useLocalDpi xmlns:a14="http://schemas.microsoft.com/office/drawing/2010/main" val="0"/>
              </a:ext>
            </a:extLst>
          </a:blip>
          <a:stretch>
            <a:fillRect/>
          </a:stretch>
        </p:blipFill>
        <p:spPr>
          <a:xfrm flipH="1">
            <a:off x="133655" y="3140472"/>
            <a:ext cx="633061" cy="633061"/>
          </a:xfrm>
          <a:prstGeom prst="rect">
            <a:avLst/>
          </a:prstGeom>
        </p:spPr>
      </p:pic>
      <p:sp>
        <p:nvSpPr>
          <p:cNvPr id="28" name="Rectangle 27"/>
          <p:cNvSpPr/>
          <p:nvPr/>
        </p:nvSpPr>
        <p:spPr>
          <a:xfrm>
            <a:off x="120340" y="3870256"/>
            <a:ext cx="659690" cy="70731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5" name="Picture 14"/>
          <p:cNvPicPr>
            <a:picLocks noChangeAspect="1"/>
          </p:cNvPicPr>
          <p:nvPr/>
        </p:nvPicPr>
        <p:blipFill>
          <a:blip r:embed="rId5" cstate="print">
            <a:duotone>
              <a:prstClr val="black"/>
              <a:schemeClr val="tx1">
                <a:tint val="45000"/>
                <a:satMod val="400000"/>
              </a:schemeClr>
            </a:duotone>
            <a:extLst>
              <a:ext uri="{28A0092B-C50C-407E-A947-70E740481C1C}">
                <a14:useLocalDpi xmlns:a14="http://schemas.microsoft.com/office/drawing/2010/main" val="0"/>
              </a:ext>
            </a:extLst>
          </a:blip>
          <a:stretch>
            <a:fillRect/>
          </a:stretch>
        </p:blipFill>
        <p:spPr>
          <a:xfrm flipH="1">
            <a:off x="120340" y="3917881"/>
            <a:ext cx="659690" cy="659690"/>
          </a:xfrm>
          <a:prstGeom prst="rect">
            <a:avLst/>
          </a:prstGeom>
        </p:spPr>
      </p:pic>
      <p:sp>
        <p:nvSpPr>
          <p:cNvPr id="21" name="Rectangle 20"/>
          <p:cNvSpPr/>
          <p:nvPr/>
        </p:nvSpPr>
        <p:spPr>
          <a:xfrm>
            <a:off x="116420" y="1565156"/>
            <a:ext cx="667530" cy="596434"/>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6" name="Picture 15"/>
          <p:cNvPicPr>
            <a:picLocks noChangeAspect="1"/>
          </p:cNvPicPr>
          <p:nvPr/>
        </p:nvPicPr>
        <p:blipFill>
          <a:blip r:embed="rId6" cstate="print">
            <a:duotone>
              <a:prstClr val="black"/>
              <a:schemeClr val="tx1">
                <a:tint val="45000"/>
                <a:satMod val="400000"/>
              </a:schemeClr>
            </a:duotone>
            <a:extLst>
              <a:ext uri="{28A0092B-C50C-407E-A947-70E740481C1C}">
                <a14:useLocalDpi xmlns:a14="http://schemas.microsoft.com/office/drawing/2010/main" val="0"/>
              </a:ext>
            </a:extLst>
          </a:blip>
          <a:stretch>
            <a:fillRect/>
          </a:stretch>
        </p:blipFill>
        <p:spPr>
          <a:xfrm>
            <a:off x="162813" y="1565156"/>
            <a:ext cx="577336" cy="596434"/>
          </a:xfrm>
          <a:prstGeom prst="rect">
            <a:avLst/>
          </a:prstGeom>
        </p:spPr>
      </p:pic>
      <p:sp>
        <p:nvSpPr>
          <p:cNvPr id="37" name="TextBox 36"/>
          <p:cNvSpPr txBox="1"/>
          <p:nvPr/>
        </p:nvSpPr>
        <p:spPr>
          <a:xfrm>
            <a:off x="-32409" y="49759"/>
            <a:ext cx="1417937" cy="646331"/>
          </a:xfrm>
          <a:prstGeom prst="rect">
            <a:avLst/>
          </a:prstGeom>
          <a:noFill/>
        </p:spPr>
        <p:txBody>
          <a:bodyPr wrap="square" rtlCol="0">
            <a:spAutoFit/>
          </a:bodyPr>
          <a:lstStyle/>
          <a:p>
            <a:r>
              <a:rPr lang="en-AU" sz="3600" dirty="0" smtClean="0"/>
              <a:t>Min €:</a:t>
            </a:r>
            <a:endParaRPr lang="en-AU" sz="3600" dirty="0"/>
          </a:p>
        </p:txBody>
      </p:sp>
      <p:sp>
        <p:nvSpPr>
          <p:cNvPr id="38" name="TextBox 37"/>
          <p:cNvSpPr txBox="1"/>
          <p:nvPr/>
        </p:nvSpPr>
        <p:spPr>
          <a:xfrm>
            <a:off x="1298180" y="49758"/>
            <a:ext cx="682978" cy="646331"/>
          </a:xfrm>
          <a:prstGeom prst="rect">
            <a:avLst/>
          </a:prstGeom>
          <a:noFill/>
        </p:spPr>
        <p:txBody>
          <a:bodyPr wrap="square" rtlCol="0">
            <a:spAutoFit/>
          </a:bodyPr>
          <a:lstStyle/>
          <a:p>
            <a:r>
              <a:rPr lang="en-AU" sz="3600" dirty="0" smtClean="0"/>
              <a:t>+1</a:t>
            </a:r>
            <a:endParaRPr lang="en-AU" sz="3600" dirty="0"/>
          </a:p>
        </p:txBody>
      </p:sp>
      <p:sp>
        <p:nvSpPr>
          <p:cNvPr id="39" name="TextBox 38"/>
          <p:cNvSpPr txBox="1"/>
          <p:nvPr/>
        </p:nvSpPr>
        <p:spPr>
          <a:xfrm>
            <a:off x="2041069" y="49758"/>
            <a:ext cx="656302" cy="646331"/>
          </a:xfrm>
          <a:prstGeom prst="rect">
            <a:avLst/>
          </a:prstGeom>
          <a:noFill/>
        </p:spPr>
        <p:txBody>
          <a:bodyPr wrap="square" rtlCol="0">
            <a:spAutoFit/>
          </a:bodyPr>
          <a:lstStyle/>
          <a:p>
            <a:r>
              <a:rPr lang="en-AU" sz="3600" dirty="0" smtClean="0"/>
              <a:t>+1</a:t>
            </a:r>
            <a:endParaRPr lang="en-AU" sz="3600" dirty="0"/>
          </a:p>
        </p:txBody>
      </p:sp>
      <p:sp>
        <p:nvSpPr>
          <p:cNvPr id="40" name="TextBox 39"/>
          <p:cNvSpPr txBox="1"/>
          <p:nvPr/>
        </p:nvSpPr>
        <p:spPr>
          <a:xfrm>
            <a:off x="2757282" y="49758"/>
            <a:ext cx="682978" cy="646331"/>
          </a:xfrm>
          <a:prstGeom prst="rect">
            <a:avLst/>
          </a:prstGeom>
          <a:noFill/>
        </p:spPr>
        <p:txBody>
          <a:bodyPr wrap="square" rtlCol="0">
            <a:spAutoFit/>
          </a:bodyPr>
          <a:lstStyle/>
          <a:p>
            <a:r>
              <a:rPr lang="en-AU" sz="3600" dirty="0" smtClean="0"/>
              <a:t>+1</a:t>
            </a:r>
            <a:endParaRPr lang="en-AU" sz="3600" dirty="0"/>
          </a:p>
        </p:txBody>
      </p:sp>
      <p:sp>
        <p:nvSpPr>
          <p:cNvPr id="44" name="TextBox 43"/>
          <p:cNvSpPr txBox="1"/>
          <p:nvPr/>
        </p:nvSpPr>
        <p:spPr>
          <a:xfrm>
            <a:off x="3486833" y="49758"/>
            <a:ext cx="761634" cy="646331"/>
          </a:xfrm>
          <a:prstGeom prst="rect">
            <a:avLst/>
          </a:prstGeom>
          <a:noFill/>
        </p:spPr>
        <p:txBody>
          <a:bodyPr wrap="square" rtlCol="0">
            <a:spAutoFit/>
          </a:bodyPr>
          <a:lstStyle/>
          <a:p>
            <a:r>
              <a:rPr lang="en-AU" sz="3600" dirty="0" smtClean="0"/>
              <a:t>+1</a:t>
            </a:r>
            <a:endParaRPr lang="en-AU" sz="3600" dirty="0"/>
          </a:p>
        </p:txBody>
      </p:sp>
      <p:sp>
        <p:nvSpPr>
          <p:cNvPr id="41" name="TextBox 40"/>
          <p:cNvSpPr txBox="1"/>
          <p:nvPr/>
        </p:nvSpPr>
        <p:spPr>
          <a:xfrm>
            <a:off x="4295040" y="49758"/>
            <a:ext cx="761634" cy="646331"/>
          </a:xfrm>
          <a:prstGeom prst="rect">
            <a:avLst/>
          </a:prstGeom>
          <a:noFill/>
        </p:spPr>
        <p:txBody>
          <a:bodyPr wrap="square" rtlCol="0">
            <a:spAutoFit/>
          </a:bodyPr>
          <a:lstStyle/>
          <a:p>
            <a:r>
              <a:rPr lang="en-AU" sz="3600" dirty="0" smtClean="0"/>
              <a:t>+1</a:t>
            </a:r>
            <a:endParaRPr lang="en-AU" sz="3600" dirty="0"/>
          </a:p>
        </p:txBody>
      </p:sp>
      <p:sp>
        <p:nvSpPr>
          <p:cNvPr id="42" name="TextBox 41"/>
          <p:cNvSpPr txBox="1"/>
          <p:nvPr/>
        </p:nvSpPr>
        <p:spPr>
          <a:xfrm>
            <a:off x="5116586" y="49758"/>
            <a:ext cx="656301" cy="646331"/>
          </a:xfrm>
          <a:prstGeom prst="rect">
            <a:avLst/>
          </a:prstGeom>
          <a:noFill/>
        </p:spPr>
        <p:txBody>
          <a:bodyPr wrap="square" rtlCol="0">
            <a:spAutoFit/>
          </a:bodyPr>
          <a:lstStyle/>
          <a:p>
            <a:r>
              <a:rPr lang="en-AU" sz="3600" dirty="0"/>
              <a:t>+</a:t>
            </a:r>
            <a:r>
              <a:rPr lang="en-AU" sz="3600" dirty="0" smtClean="0"/>
              <a:t>1</a:t>
            </a:r>
            <a:endParaRPr lang="en-AU" sz="3600" dirty="0"/>
          </a:p>
        </p:txBody>
      </p:sp>
      <p:sp>
        <p:nvSpPr>
          <p:cNvPr id="43" name="TextBox 42"/>
          <p:cNvSpPr txBox="1"/>
          <p:nvPr/>
        </p:nvSpPr>
        <p:spPr>
          <a:xfrm>
            <a:off x="5832798" y="49758"/>
            <a:ext cx="716566" cy="646331"/>
          </a:xfrm>
          <a:prstGeom prst="rect">
            <a:avLst/>
          </a:prstGeom>
          <a:noFill/>
        </p:spPr>
        <p:txBody>
          <a:bodyPr wrap="square" rtlCol="0">
            <a:spAutoFit/>
          </a:bodyPr>
          <a:lstStyle/>
          <a:p>
            <a:r>
              <a:rPr lang="en-AU" sz="3600" dirty="0" smtClean="0"/>
              <a:t>+1</a:t>
            </a:r>
            <a:endParaRPr lang="en-AU" sz="3600" dirty="0"/>
          </a:p>
        </p:txBody>
      </p:sp>
      <p:sp>
        <p:nvSpPr>
          <p:cNvPr id="45" name="TextBox 44"/>
          <p:cNvSpPr txBox="1"/>
          <p:nvPr/>
        </p:nvSpPr>
        <p:spPr>
          <a:xfrm>
            <a:off x="6595937" y="49758"/>
            <a:ext cx="759595" cy="646331"/>
          </a:xfrm>
          <a:prstGeom prst="rect">
            <a:avLst/>
          </a:prstGeom>
          <a:noFill/>
        </p:spPr>
        <p:txBody>
          <a:bodyPr wrap="square" rtlCol="0">
            <a:spAutoFit/>
          </a:bodyPr>
          <a:lstStyle/>
          <a:p>
            <a:r>
              <a:rPr lang="en-AU" sz="3600" dirty="0" smtClean="0"/>
              <a:t>+1</a:t>
            </a:r>
            <a:endParaRPr lang="en-AU" sz="3600" dirty="0"/>
          </a:p>
        </p:txBody>
      </p:sp>
      <p:grpSp>
        <p:nvGrpSpPr>
          <p:cNvPr id="140" name="Group 139"/>
          <p:cNvGrpSpPr/>
          <p:nvPr/>
        </p:nvGrpSpPr>
        <p:grpSpPr>
          <a:xfrm>
            <a:off x="1514722" y="4484496"/>
            <a:ext cx="6360307" cy="659622"/>
            <a:chOff x="1514722" y="4575936"/>
            <a:chExt cx="6360307" cy="659622"/>
          </a:xfrm>
        </p:grpSpPr>
        <p:sp>
          <p:nvSpPr>
            <p:cNvPr id="4" name="TextBox 3"/>
            <p:cNvSpPr txBox="1"/>
            <p:nvPr/>
          </p:nvSpPr>
          <p:spPr>
            <a:xfrm>
              <a:off x="1514722" y="4589227"/>
              <a:ext cx="249894" cy="646331"/>
            </a:xfrm>
            <a:prstGeom prst="rect">
              <a:avLst/>
            </a:prstGeom>
            <a:noFill/>
          </p:spPr>
          <p:txBody>
            <a:bodyPr wrap="square" rtlCol="0">
              <a:spAutoFit/>
            </a:bodyPr>
            <a:lstStyle/>
            <a:p>
              <a:r>
                <a:rPr lang="en-AU" sz="3600" dirty="0" smtClean="0"/>
                <a:t>1</a:t>
              </a:r>
              <a:endParaRPr lang="en-AU" sz="3600" dirty="0"/>
            </a:p>
          </p:txBody>
        </p:sp>
        <p:sp>
          <p:nvSpPr>
            <p:cNvPr id="5" name="TextBox 4"/>
            <p:cNvSpPr txBox="1"/>
            <p:nvPr/>
          </p:nvSpPr>
          <p:spPr>
            <a:xfrm>
              <a:off x="2244273" y="4589227"/>
              <a:ext cx="249894" cy="646331"/>
            </a:xfrm>
            <a:prstGeom prst="rect">
              <a:avLst/>
            </a:prstGeom>
            <a:noFill/>
          </p:spPr>
          <p:txBody>
            <a:bodyPr wrap="square" rtlCol="0">
              <a:spAutoFit/>
            </a:bodyPr>
            <a:lstStyle/>
            <a:p>
              <a:r>
                <a:rPr lang="en-AU" sz="3600" dirty="0" smtClean="0"/>
                <a:t>2</a:t>
              </a:r>
              <a:endParaRPr lang="en-AU" sz="3600" dirty="0"/>
            </a:p>
          </p:txBody>
        </p:sp>
        <p:sp>
          <p:nvSpPr>
            <p:cNvPr id="6" name="TextBox 5"/>
            <p:cNvSpPr txBox="1"/>
            <p:nvPr/>
          </p:nvSpPr>
          <p:spPr>
            <a:xfrm>
              <a:off x="2973824" y="4589227"/>
              <a:ext cx="249894" cy="646331"/>
            </a:xfrm>
            <a:prstGeom prst="rect">
              <a:avLst/>
            </a:prstGeom>
            <a:noFill/>
          </p:spPr>
          <p:txBody>
            <a:bodyPr wrap="square" rtlCol="0">
              <a:spAutoFit/>
            </a:bodyPr>
            <a:lstStyle/>
            <a:p>
              <a:r>
                <a:rPr lang="en-AU" sz="3600" dirty="0" smtClean="0"/>
                <a:t>3</a:t>
              </a:r>
              <a:endParaRPr lang="en-AU" sz="3600" dirty="0"/>
            </a:p>
          </p:txBody>
        </p:sp>
        <p:sp>
          <p:nvSpPr>
            <p:cNvPr id="10" name="TextBox 9"/>
            <p:cNvSpPr txBox="1"/>
            <p:nvPr/>
          </p:nvSpPr>
          <p:spPr>
            <a:xfrm>
              <a:off x="3742703" y="4589227"/>
              <a:ext cx="249894" cy="646331"/>
            </a:xfrm>
            <a:prstGeom prst="rect">
              <a:avLst/>
            </a:prstGeom>
            <a:noFill/>
          </p:spPr>
          <p:txBody>
            <a:bodyPr wrap="square" rtlCol="0">
              <a:spAutoFit/>
            </a:bodyPr>
            <a:lstStyle/>
            <a:p>
              <a:r>
                <a:rPr lang="en-AU" sz="3600" dirty="0" smtClean="0"/>
                <a:t>4</a:t>
              </a:r>
              <a:endParaRPr lang="en-AU" sz="3600" dirty="0"/>
            </a:p>
          </p:txBody>
        </p:sp>
        <p:sp>
          <p:nvSpPr>
            <p:cNvPr id="7" name="TextBox 6"/>
            <p:cNvSpPr txBox="1"/>
            <p:nvPr/>
          </p:nvSpPr>
          <p:spPr>
            <a:xfrm>
              <a:off x="4550910" y="4589227"/>
              <a:ext cx="249894" cy="646331"/>
            </a:xfrm>
            <a:prstGeom prst="rect">
              <a:avLst/>
            </a:prstGeom>
            <a:noFill/>
          </p:spPr>
          <p:txBody>
            <a:bodyPr wrap="square" rtlCol="0">
              <a:spAutoFit/>
            </a:bodyPr>
            <a:lstStyle/>
            <a:p>
              <a:r>
                <a:rPr lang="en-AU" sz="3600" dirty="0" smtClean="0"/>
                <a:t>5</a:t>
              </a:r>
              <a:endParaRPr lang="en-AU" sz="3600" dirty="0"/>
            </a:p>
          </p:txBody>
        </p:sp>
        <p:sp>
          <p:nvSpPr>
            <p:cNvPr id="8" name="TextBox 7"/>
            <p:cNvSpPr txBox="1"/>
            <p:nvPr/>
          </p:nvSpPr>
          <p:spPr>
            <a:xfrm>
              <a:off x="5319789" y="4589227"/>
              <a:ext cx="249894" cy="646331"/>
            </a:xfrm>
            <a:prstGeom prst="rect">
              <a:avLst/>
            </a:prstGeom>
            <a:noFill/>
          </p:spPr>
          <p:txBody>
            <a:bodyPr wrap="square" rtlCol="0">
              <a:spAutoFit/>
            </a:bodyPr>
            <a:lstStyle/>
            <a:p>
              <a:r>
                <a:rPr lang="en-AU" sz="3600" dirty="0"/>
                <a:t>6</a:t>
              </a:r>
            </a:p>
          </p:txBody>
        </p:sp>
        <p:sp>
          <p:nvSpPr>
            <p:cNvPr id="9" name="TextBox 8"/>
            <p:cNvSpPr txBox="1"/>
            <p:nvPr/>
          </p:nvSpPr>
          <p:spPr>
            <a:xfrm>
              <a:off x="6066134" y="4589227"/>
              <a:ext cx="249894" cy="646331"/>
            </a:xfrm>
            <a:prstGeom prst="rect">
              <a:avLst/>
            </a:prstGeom>
            <a:noFill/>
          </p:spPr>
          <p:txBody>
            <a:bodyPr wrap="square" rtlCol="0">
              <a:spAutoFit/>
            </a:bodyPr>
            <a:lstStyle/>
            <a:p>
              <a:r>
                <a:rPr lang="en-AU" sz="3600" dirty="0" smtClean="0"/>
                <a:t>7</a:t>
              </a:r>
              <a:endParaRPr lang="en-AU" sz="3600" dirty="0"/>
            </a:p>
          </p:txBody>
        </p:sp>
        <p:sp>
          <p:nvSpPr>
            <p:cNvPr id="11" name="TextBox 10"/>
            <p:cNvSpPr txBox="1"/>
            <p:nvPr/>
          </p:nvSpPr>
          <p:spPr>
            <a:xfrm>
              <a:off x="6850787" y="4589227"/>
              <a:ext cx="249894" cy="646331"/>
            </a:xfrm>
            <a:prstGeom prst="rect">
              <a:avLst/>
            </a:prstGeom>
            <a:noFill/>
          </p:spPr>
          <p:txBody>
            <a:bodyPr wrap="square" rtlCol="0">
              <a:spAutoFit/>
            </a:bodyPr>
            <a:lstStyle/>
            <a:p>
              <a:r>
                <a:rPr lang="en-AU" sz="3600" dirty="0" smtClean="0"/>
                <a:t>8</a:t>
              </a:r>
              <a:endParaRPr lang="en-AU" sz="3600" dirty="0"/>
            </a:p>
          </p:txBody>
        </p:sp>
        <p:sp>
          <p:nvSpPr>
            <p:cNvPr id="12" name="TextBox 11"/>
            <p:cNvSpPr txBox="1"/>
            <p:nvPr/>
          </p:nvSpPr>
          <p:spPr>
            <a:xfrm>
              <a:off x="7625135" y="4575936"/>
              <a:ext cx="249894" cy="646331"/>
            </a:xfrm>
            <a:prstGeom prst="rect">
              <a:avLst/>
            </a:prstGeom>
            <a:noFill/>
          </p:spPr>
          <p:txBody>
            <a:bodyPr wrap="square" rtlCol="0">
              <a:spAutoFit/>
            </a:bodyPr>
            <a:lstStyle/>
            <a:p>
              <a:r>
                <a:rPr lang="en-AU" sz="3600" dirty="0"/>
                <a:t>9</a:t>
              </a:r>
            </a:p>
          </p:txBody>
        </p:sp>
      </p:grpSp>
      <p:sp>
        <p:nvSpPr>
          <p:cNvPr id="46" name="TextBox 45"/>
          <p:cNvSpPr txBox="1"/>
          <p:nvPr/>
        </p:nvSpPr>
        <p:spPr>
          <a:xfrm>
            <a:off x="7402108" y="36467"/>
            <a:ext cx="695949" cy="646331"/>
          </a:xfrm>
          <a:prstGeom prst="rect">
            <a:avLst/>
          </a:prstGeom>
          <a:noFill/>
        </p:spPr>
        <p:txBody>
          <a:bodyPr wrap="square" rtlCol="0">
            <a:spAutoFit/>
          </a:bodyPr>
          <a:lstStyle/>
          <a:p>
            <a:r>
              <a:rPr lang="en-AU" sz="3600" dirty="0" smtClean="0"/>
              <a:t>+1</a:t>
            </a:r>
            <a:endParaRPr lang="en-AU" sz="3600" dirty="0"/>
          </a:p>
        </p:txBody>
      </p:sp>
      <p:sp>
        <p:nvSpPr>
          <p:cNvPr id="103" name="Rectangle 102"/>
          <p:cNvSpPr/>
          <p:nvPr/>
        </p:nvSpPr>
        <p:spPr>
          <a:xfrm>
            <a:off x="5116586" y="1080166"/>
            <a:ext cx="3689940" cy="2947710"/>
          </a:xfrm>
          <a:prstGeom prst="rect">
            <a:avLst/>
          </a:prstGeom>
          <a:solidFill>
            <a:schemeClr val="bg2">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4" name="Oval 103"/>
          <p:cNvSpPr/>
          <p:nvPr/>
        </p:nvSpPr>
        <p:spPr>
          <a:xfrm>
            <a:off x="7603987" y="1313441"/>
            <a:ext cx="1014814" cy="852444"/>
          </a:xfrm>
          <a:prstGeom prst="ellipse">
            <a:avLst/>
          </a:prstGeom>
          <a:solidFill>
            <a:srgbClr val="92D05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05" name="Picture 10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85898" y="1368941"/>
            <a:ext cx="396018" cy="396018"/>
          </a:xfrm>
          <a:prstGeom prst="rect">
            <a:avLst/>
          </a:prstGeom>
        </p:spPr>
      </p:pic>
      <p:pic>
        <p:nvPicPr>
          <p:cNvPr id="106" name="Picture 10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08418" y="1584611"/>
            <a:ext cx="431572" cy="431572"/>
          </a:xfrm>
          <a:prstGeom prst="rect">
            <a:avLst/>
          </a:prstGeom>
        </p:spPr>
      </p:pic>
      <p:grpSp>
        <p:nvGrpSpPr>
          <p:cNvPr id="107" name="Group 106"/>
          <p:cNvGrpSpPr/>
          <p:nvPr/>
        </p:nvGrpSpPr>
        <p:grpSpPr>
          <a:xfrm>
            <a:off x="6842215" y="3224611"/>
            <a:ext cx="661605" cy="555748"/>
            <a:chOff x="6919200" y="3362400"/>
            <a:chExt cx="785385" cy="659723"/>
          </a:xfrm>
        </p:grpSpPr>
        <p:sp>
          <p:nvSpPr>
            <p:cNvPr id="129" name="Oval 128"/>
            <p:cNvSpPr/>
            <p:nvPr/>
          </p:nvSpPr>
          <p:spPr>
            <a:xfrm>
              <a:off x="6919200" y="3362400"/>
              <a:ext cx="785385" cy="659723"/>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30" name="Picture 12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082552" y="3465648"/>
              <a:ext cx="472932" cy="472932"/>
            </a:xfrm>
            <a:prstGeom prst="rect">
              <a:avLst/>
            </a:prstGeom>
          </p:spPr>
        </p:pic>
      </p:grpSp>
      <p:sp>
        <p:nvSpPr>
          <p:cNvPr id="108" name="Oval 107"/>
          <p:cNvSpPr/>
          <p:nvPr/>
        </p:nvSpPr>
        <p:spPr>
          <a:xfrm>
            <a:off x="5299922" y="1301834"/>
            <a:ext cx="873842" cy="734027"/>
          </a:xfrm>
          <a:prstGeom prst="ellipse">
            <a:avLst/>
          </a:prstGeom>
          <a:solidFill>
            <a:srgbClr val="92D05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09" name="Picture 10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5674727" y="1351774"/>
            <a:ext cx="378320" cy="378320"/>
          </a:xfrm>
          <a:prstGeom prst="rect">
            <a:avLst/>
          </a:prstGeom>
        </p:spPr>
      </p:pic>
      <p:pic>
        <p:nvPicPr>
          <p:cNvPr id="110" name="Picture 10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5357139" y="1608024"/>
            <a:ext cx="353357" cy="353357"/>
          </a:xfrm>
          <a:prstGeom prst="rect">
            <a:avLst/>
          </a:prstGeom>
        </p:spPr>
      </p:pic>
      <p:sp>
        <p:nvSpPr>
          <p:cNvPr id="111" name="Oval 110"/>
          <p:cNvSpPr/>
          <p:nvPr/>
        </p:nvSpPr>
        <p:spPr>
          <a:xfrm>
            <a:off x="5537315" y="3108617"/>
            <a:ext cx="925472" cy="787736"/>
          </a:xfrm>
          <a:prstGeom prst="ellipse">
            <a:avLst/>
          </a:prstGeom>
          <a:solidFill>
            <a:srgbClr val="92D05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12" name="Picture 11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721120" y="3244764"/>
            <a:ext cx="577336" cy="577336"/>
          </a:xfrm>
          <a:prstGeom prst="rect">
            <a:avLst/>
          </a:prstGeom>
        </p:spPr>
      </p:pic>
      <p:grpSp>
        <p:nvGrpSpPr>
          <p:cNvPr id="113" name="Group 112"/>
          <p:cNvGrpSpPr/>
          <p:nvPr/>
        </p:nvGrpSpPr>
        <p:grpSpPr>
          <a:xfrm>
            <a:off x="6652575" y="1142939"/>
            <a:ext cx="774733" cy="650777"/>
            <a:chOff x="6032665" y="1320117"/>
            <a:chExt cx="919679" cy="772531"/>
          </a:xfrm>
        </p:grpSpPr>
        <p:sp>
          <p:nvSpPr>
            <p:cNvPr id="127" name="Oval 126"/>
            <p:cNvSpPr/>
            <p:nvPr/>
          </p:nvSpPr>
          <p:spPr>
            <a:xfrm>
              <a:off x="6032665" y="1320117"/>
              <a:ext cx="919679" cy="772531"/>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28" name="Picture 12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6242912" y="1465805"/>
              <a:ext cx="478614" cy="478614"/>
            </a:xfrm>
            <a:prstGeom prst="rect">
              <a:avLst/>
            </a:prstGeom>
          </p:spPr>
        </p:pic>
      </p:grpSp>
      <p:grpSp>
        <p:nvGrpSpPr>
          <p:cNvPr id="114" name="Group 113"/>
          <p:cNvGrpSpPr/>
          <p:nvPr/>
        </p:nvGrpSpPr>
        <p:grpSpPr>
          <a:xfrm>
            <a:off x="7955822" y="2489841"/>
            <a:ext cx="602030" cy="505705"/>
            <a:chOff x="7579737" y="2919013"/>
            <a:chExt cx="714664" cy="600318"/>
          </a:xfrm>
        </p:grpSpPr>
        <p:sp>
          <p:nvSpPr>
            <p:cNvPr id="125" name="Oval 124"/>
            <p:cNvSpPr/>
            <p:nvPr/>
          </p:nvSpPr>
          <p:spPr>
            <a:xfrm>
              <a:off x="7579737" y="2919013"/>
              <a:ext cx="714664" cy="600318"/>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26" name="Picture 12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7727335" y="3009438"/>
              <a:ext cx="419467" cy="419467"/>
            </a:xfrm>
            <a:prstGeom prst="rect">
              <a:avLst/>
            </a:prstGeom>
          </p:spPr>
        </p:pic>
      </p:grpSp>
      <p:grpSp>
        <p:nvGrpSpPr>
          <p:cNvPr id="115" name="Group 114"/>
          <p:cNvGrpSpPr/>
          <p:nvPr/>
        </p:nvGrpSpPr>
        <p:grpSpPr>
          <a:xfrm>
            <a:off x="7126294" y="2554021"/>
            <a:ext cx="602030" cy="505705"/>
            <a:chOff x="7579737" y="2919013"/>
            <a:chExt cx="714664" cy="600318"/>
          </a:xfrm>
        </p:grpSpPr>
        <p:sp>
          <p:nvSpPr>
            <p:cNvPr id="123" name="Oval 122"/>
            <p:cNvSpPr/>
            <p:nvPr/>
          </p:nvSpPr>
          <p:spPr>
            <a:xfrm>
              <a:off x="7579737" y="2919013"/>
              <a:ext cx="714664" cy="600318"/>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24" name="Picture 12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7727335" y="3009438"/>
              <a:ext cx="419467" cy="419467"/>
            </a:xfrm>
            <a:prstGeom prst="rect">
              <a:avLst/>
            </a:prstGeom>
          </p:spPr>
        </p:pic>
      </p:grpSp>
      <p:grpSp>
        <p:nvGrpSpPr>
          <p:cNvPr id="116" name="Group 115"/>
          <p:cNvGrpSpPr/>
          <p:nvPr/>
        </p:nvGrpSpPr>
        <p:grpSpPr>
          <a:xfrm>
            <a:off x="7994747" y="3215874"/>
            <a:ext cx="602030" cy="505705"/>
            <a:chOff x="7579737" y="2919013"/>
            <a:chExt cx="714664" cy="600318"/>
          </a:xfrm>
        </p:grpSpPr>
        <p:sp>
          <p:nvSpPr>
            <p:cNvPr id="121" name="Oval 120"/>
            <p:cNvSpPr/>
            <p:nvPr/>
          </p:nvSpPr>
          <p:spPr>
            <a:xfrm>
              <a:off x="7579737" y="2919013"/>
              <a:ext cx="714664" cy="600318"/>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22" name="Picture 12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7727335" y="3009438"/>
              <a:ext cx="419467" cy="419467"/>
            </a:xfrm>
            <a:prstGeom prst="rect">
              <a:avLst/>
            </a:prstGeom>
          </p:spPr>
        </p:pic>
      </p:grpSp>
      <p:grpSp>
        <p:nvGrpSpPr>
          <p:cNvPr id="117" name="Group 116"/>
          <p:cNvGrpSpPr/>
          <p:nvPr/>
        </p:nvGrpSpPr>
        <p:grpSpPr>
          <a:xfrm>
            <a:off x="5822123" y="2054341"/>
            <a:ext cx="1029798" cy="865031"/>
            <a:chOff x="5046843" y="2402034"/>
            <a:chExt cx="1222464" cy="1026871"/>
          </a:xfrm>
        </p:grpSpPr>
        <p:sp>
          <p:nvSpPr>
            <p:cNvPr id="118" name="Oval 117"/>
            <p:cNvSpPr/>
            <p:nvPr/>
          </p:nvSpPr>
          <p:spPr>
            <a:xfrm>
              <a:off x="5046843" y="2402034"/>
              <a:ext cx="1222464" cy="1026871"/>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19" name="Picture 11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64290" y="2499286"/>
              <a:ext cx="493365" cy="493365"/>
            </a:xfrm>
            <a:prstGeom prst="rect">
              <a:avLst/>
            </a:prstGeom>
          </p:spPr>
        </p:pic>
        <p:pic>
          <p:nvPicPr>
            <p:cNvPr id="120" name="Picture 11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5213128" y="2819315"/>
              <a:ext cx="502288" cy="502288"/>
            </a:xfrm>
            <a:prstGeom prst="rect">
              <a:avLst/>
            </a:prstGeom>
          </p:spPr>
        </p:pic>
      </p:grpSp>
      <p:sp>
        <p:nvSpPr>
          <p:cNvPr id="131" name="TextBox 130"/>
          <p:cNvSpPr txBox="1"/>
          <p:nvPr/>
        </p:nvSpPr>
        <p:spPr>
          <a:xfrm>
            <a:off x="5324535" y="1057646"/>
            <a:ext cx="249894" cy="646331"/>
          </a:xfrm>
          <a:prstGeom prst="rect">
            <a:avLst/>
          </a:prstGeom>
          <a:noFill/>
        </p:spPr>
        <p:txBody>
          <a:bodyPr wrap="square" rtlCol="0">
            <a:spAutoFit/>
          </a:bodyPr>
          <a:lstStyle/>
          <a:p>
            <a:r>
              <a:rPr lang="en-AU" sz="3600" dirty="0" smtClean="0"/>
              <a:t>1</a:t>
            </a:r>
            <a:endParaRPr lang="en-AU" sz="3600" dirty="0"/>
          </a:p>
        </p:txBody>
      </p:sp>
      <p:sp>
        <p:nvSpPr>
          <p:cNvPr id="132" name="TextBox 131"/>
          <p:cNvSpPr txBox="1"/>
          <p:nvPr/>
        </p:nvSpPr>
        <p:spPr>
          <a:xfrm>
            <a:off x="7775772" y="2988421"/>
            <a:ext cx="249894" cy="646331"/>
          </a:xfrm>
          <a:prstGeom prst="rect">
            <a:avLst/>
          </a:prstGeom>
          <a:noFill/>
        </p:spPr>
        <p:txBody>
          <a:bodyPr wrap="square" rtlCol="0">
            <a:spAutoFit/>
          </a:bodyPr>
          <a:lstStyle/>
          <a:p>
            <a:r>
              <a:rPr lang="en-AU" sz="3600" dirty="0" smtClean="0"/>
              <a:t>9</a:t>
            </a:r>
            <a:endParaRPr lang="en-AU" sz="3600" dirty="0"/>
          </a:p>
        </p:txBody>
      </p:sp>
      <p:sp>
        <p:nvSpPr>
          <p:cNvPr id="133" name="TextBox 132"/>
          <p:cNvSpPr txBox="1"/>
          <p:nvPr/>
        </p:nvSpPr>
        <p:spPr>
          <a:xfrm>
            <a:off x="6670526" y="2871820"/>
            <a:ext cx="249894" cy="646331"/>
          </a:xfrm>
          <a:prstGeom prst="rect">
            <a:avLst/>
          </a:prstGeom>
          <a:noFill/>
        </p:spPr>
        <p:txBody>
          <a:bodyPr wrap="square" rtlCol="0">
            <a:spAutoFit/>
          </a:bodyPr>
          <a:lstStyle/>
          <a:p>
            <a:r>
              <a:rPr lang="en-AU" sz="3600" dirty="0" smtClean="0"/>
              <a:t>8</a:t>
            </a:r>
            <a:endParaRPr lang="en-AU" sz="3600" dirty="0"/>
          </a:p>
        </p:txBody>
      </p:sp>
      <p:sp>
        <p:nvSpPr>
          <p:cNvPr id="134" name="TextBox 133"/>
          <p:cNvSpPr txBox="1"/>
          <p:nvPr/>
        </p:nvSpPr>
        <p:spPr>
          <a:xfrm>
            <a:off x="5448602" y="2832105"/>
            <a:ext cx="249894" cy="646331"/>
          </a:xfrm>
          <a:prstGeom prst="rect">
            <a:avLst/>
          </a:prstGeom>
          <a:noFill/>
        </p:spPr>
        <p:txBody>
          <a:bodyPr wrap="square" rtlCol="0">
            <a:spAutoFit/>
          </a:bodyPr>
          <a:lstStyle/>
          <a:p>
            <a:r>
              <a:rPr lang="en-AU" sz="3600" dirty="0" smtClean="0"/>
              <a:t>7</a:t>
            </a:r>
            <a:endParaRPr lang="en-AU" sz="3600" dirty="0"/>
          </a:p>
        </p:txBody>
      </p:sp>
      <p:sp>
        <p:nvSpPr>
          <p:cNvPr id="135" name="TextBox 134"/>
          <p:cNvSpPr txBox="1"/>
          <p:nvPr/>
        </p:nvSpPr>
        <p:spPr>
          <a:xfrm>
            <a:off x="8080158" y="2055486"/>
            <a:ext cx="249894" cy="646331"/>
          </a:xfrm>
          <a:prstGeom prst="rect">
            <a:avLst/>
          </a:prstGeom>
          <a:noFill/>
        </p:spPr>
        <p:txBody>
          <a:bodyPr wrap="square" rtlCol="0">
            <a:spAutoFit/>
          </a:bodyPr>
          <a:lstStyle/>
          <a:p>
            <a:r>
              <a:rPr lang="en-AU" sz="3600" dirty="0"/>
              <a:t>6</a:t>
            </a:r>
          </a:p>
        </p:txBody>
      </p:sp>
      <p:sp>
        <p:nvSpPr>
          <p:cNvPr id="136" name="TextBox 135"/>
          <p:cNvSpPr txBox="1"/>
          <p:nvPr/>
        </p:nvSpPr>
        <p:spPr>
          <a:xfrm>
            <a:off x="5925322" y="1856377"/>
            <a:ext cx="249894" cy="646331"/>
          </a:xfrm>
          <a:prstGeom prst="rect">
            <a:avLst/>
          </a:prstGeom>
          <a:noFill/>
        </p:spPr>
        <p:txBody>
          <a:bodyPr wrap="square" rtlCol="0">
            <a:spAutoFit/>
          </a:bodyPr>
          <a:lstStyle/>
          <a:p>
            <a:r>
              <a:rPr lang="en-AU" sz="3600" dirty="0" smtClean="0"/>
              <a:t>4</a:t>
            </a:r>
            <a:endParaRPr lang="en-AU" sz="3600" dirty="0"/>
          </a:p>
        </p:txBody>
      </p:sp>
      <p:sp>
        <p:nvSpPr>
          <p:cNvPr id="137" name="TextBox 136"/>
          <p:cNvSpPr txBox="1"/>
          <p:nvPr/>
        </p:nvSpPr>
        <p:spPr>
          <a:xfrm>
            <a:off x="7775772" y="1035540"/>
            <a:ext cx="249894" cy="646331"/>
          </a:xfrm>
          <a:prstGeom prst="rect">
            <a:avLst/>
          </a:prstGeom>
          <a:noFill/>
        </p:spPr>
        <p:txBody>
          <a:bodyPr wrap="square" rtlCol="0">
            <a:spAutoFit/>
          </a:bodyPr>
          <a:lstStyle/>
          <a:p>
            <a:r>
              <a:rPr lang="en-AU" sz="3600" dirty="0" smtClean="0"/>
              <a:t>3</a:t>
            </a:r>
            <a:endParaRPr lang="en-AU" sz="3600" dirty="0"/>
          </a:p>
        </p:txBody>
      </p:sp>
      <p:sp>
        <p:nvSpPr>
          <p:cNvPr id="138" name="TextBox 137"/>
          <p:cNvSpPr txBox="1"/>
          <p:nvPr/>
        </p:nvSpPr>
        <p:spPr>
          <a:xfrm>
            <a:off x="6462943" y="1020915"/>
            <a:ext cx="249894" cy="646331"/>
          </a:xfrm>
          <a:prstGeom prst="rect">
            <a:avLst/>
          </a:prstGeom>
          <a:noFill/>
        </p:spPr>
        <p:txBody>
          <a:bodyPr wrap="square" rtlCol="0">
            <a:spAutoFit/>
          </a:bodyPr>
          <a:lstStyle/>
          <a:p>
            <a:r>
              <a:rPr lang="en-AU" sz="3600" dirty="0"/>
              <a:t>2</a:t>
            </a:r>
          </a:p>
        </p:txBody>
      </p:sp>
      <p:sp>
        <p:nvSpPr>
          <p:cNvPr id="139" name="TextBox 138"/>
          <p:cNvSpPr txBox="1"/>
          <p:nvPr/>
        </p:nvSpPr>
        <p:spPr>
          <a:xfrm>
            <a:off x="7216907" y="2137814"/>
            <a:ext cx="249894" cy="646331"/>
          </a:xfrm>
          <a:prstGeom prst="rect">
            <a:avLst/>
          </a:prstGeom>
          <a:noFill/>
        </p:spPr>
        <p:txBody>
          <a:bodyPr wrap="square" rtlCol="0">
            <a:spAutoFit/>
          </a:bodyPr>
          <a:lstStyle/>
          <a:p>
            <a:r>
              <a:rPr lang="en-AU" sz="3600" dirty="0" smtClean="0"/>
              <a:t>5</a:t>
            </a:r>
            <a:endParaRPr lang="en-AU" sz="3600" dirty="0"/>
          </a:p>
        </p:txBody>
      </p:sp>
      <p:sp>
        <p:nvSpPr>
          <p:cNvPr id="69" name="TextBox 68"/>
          <p:cNvSpPr txBox="1"/>
          <p:nvPr/>
        </p:nvSpPr>
        <p:spPr>
          <a:xfrm>
            <a:off x="1298180" y="3133837"/>
            <a:ext cx="682978" cy="646331"/>
          </a:xfrm>
          <a:prstGeom prst="rect">
            <a:avLst/>
          </a:prstGeom>
          <a:noFill/>
        </p:spPr>
        <p:txBody>
          <a:bodyPr wrap="square" rtlCol="0">
            <a:spAutoFit/>
          </a:bodyPr>
          <a:lstStyle/>
          <a:p>
            <a:r>
              <a:rPr lang="en-AU" sz="3600" dirty="0" smtClean="0"/>
              <a:t>+1</a:t>
            </a:r>
            <a:endParaRPr lang="en-AU" sz="3600" dirty="0"/>
          </a:p>
        </p:txBody>
      </p:sp>
      <p:sp>
        <p:nvSpPr>
          <p:cNvPr id="70" name="TextBox 69"/>
          <p:cNvSpPr txBox="1"/>
          <p:nvPr/>
        </p:nvSpPr>
        <p:spPr>
          <a:xfrm>
            <a:off x="1298180" y="3900748"/>
            <a:ext cx="682978" cy="646331"/>
          </a:xfrm>
          <a:prstGeom prst="rect">
            <a:avLst/>
          </a:prstGeom>
          <a:noFill/>
        </p:spPr>
        <p:txBody>
          <a:bodyPr wrap="square" rtlCol="0">
            <a:spAutoFit/>
          </a:bodyPr>
          <a:lstStyle/>
          <a:p>
            <a:r>
              <a:rPr lang="en-AU" sz="3600" dirty="0" smtClean="0"/>
              <a:t>+1</a:t>
            </a:r>
            <a:endParaRPr lang="en-AU" sz="3600" dirty="0"/>
          </a:p>
        </p:txBody>
      </p:sp>
      <p:cxnSp>
        <p:nvCxnSpPr>
          <p:cNvPr id="24" name="Straight Arrow Connector 23"/>
          <p:cNvCxnSpPr>
            <a:stCxn id="109" idx="0"/>
            <a:endCxn id="69" idx="0"/>
          </p:cNvCxnSpPr>
          <p:nvPr/>
        </p:nvCxnSpPr>
        <p:spPr>
          <a:xfrm flipH="1">
            <a:off x="1639669" y="1351774"/>
            <a:ext cx="4224218" cy="1782063"/>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endCxn id="70" idx="3"/>
          </p:cNvCxnSpPr>
          <p:nvPr/>
        </p:nvCxnSpPr>
        <p:spPr>
          <a:xfrm flipH="1">
            <a:off x="1981158" y="2016183"/>
            <a:ext cx="3556157" cy="2207731"/>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86363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p:cNvSpPr>
            <a:spLocks noGrp="1" noChangeArrowheads="1"/>
          </p:cNvSpPr>
          <p:nvPr>
            <p:ph idx="1"/>
          </p:nvPr>
        </p:nvSpPr>
        <p:spPr bwMode="auto">
          <a:xfrm>
            <a:off x="-52816" y="1048256"/>
            <a:ext cx="9249633" cy="3046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lvl="0" indent="0" algn="ctr" eaLnBrk="0" fontAlgn="base" hangingPunct="0">
              <a:spcBef>
                <a:spcPct val="0"/>
              </a:spcBef>
              <a:spcAft>
                <a:spcPct val="0"/>
              </a:spcAft>
              <a:buNone/>
            </a:pPr>
            <a:r>
              <a:rPr lang="en-AU" altLang="en-US" sz="9600" b="1" dirty="0" smtClean="0">
                <a:latin typeface="Arial" panose="020B0604020202020204" pitchFamily="34" charset="0"/>
              </a:rPr>
              <a:t>What should we do?</a:t>
            </a:r>
            <a:endParaRPr lang="en-AU" altLang="en-US" sz="9600" b="1" dirty="0">
              <a:latin typeface="Arial" panose="020B0604020202020204" pitchFamily="34" charset="0"/>
            </a:endParaRPr>
          </a:p>
        </p:txBody>
      </p:sp>
    </p:spTree>
    <p:extLst>
      <p:ext uri="{BB962C8B-B14F-4D97-AF65-F5344CB8AC3E}">
        <p14:creationId xmlns:p14="http://schemas.microsoft.com/office/powerpoint/2010/main" val="14019113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a:xfrm>
            <a:off x="120974" y="2313918"/>
            <a:ext cx="658422" cy="65842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7" name="Picture 16"/>
          <p:cNvPicPr>
            <a:picLocks noChangeAspect="1"/>
          </p:cNvPicPr>
          <p:nvPr/>
        </p:nvPicPr>
        <p:blipFill>
          <a:blip r:embed="rId2" cstate="print">
            <a:duotone>
              <a:prstClr val="black"/>
              <a:schemeClr val="tx1">
                <a:tint val="45000"/>
                <a:satMod val="400000"/>
              </a:schemeClr>
            </a:duotone>
            <a:extLst>
              <a:ext uri="{28A0092B-C50C-407E-A947-70E740481C1C}">
                <a14:useLocalDpi xmlns:a14="http://schemas.microsoft.com/office/drawing/2010/main" val="0"/>
              </a:ext>
            </a:extLst>
          </a:blip>
          <a:stretch>
            <a:fillRect/>
          </a:stretch>
        </p:blipFill>
        <p:spPr>
          <a:xfrm>
            <a:off x="120976" y="2313916"/>
            <a:ext cx="658420" cy="658420"/>
          </a:xfrm>
          <a:prstGeom prst="rect">
            <a:avLst/>
          </a:prstGeom>
        </p:spPr>
      </p:pic>
      <p:sp>
        <p:nvSpPr>
          <p:cNvPr id="19" name="Rectangle 18"/>
          <p:cNvSpPr/>
          <p:nvPr/>
        </p:nvSpPr>
        <p:spPr>
          <a:xfrm>
            <a:off x="130501" y="763732"/>
            <a:ext cx="639368" cy="73359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0501" y="854738"/>
            <a:ext cx="639368" cy="542757"/>
          </a:xfrm>
          <a:prstGeom prst="rect">
            <a:avLst/>
          </a:prstGeom>
        </p:spPr>
      </p:pic>
      <p:sp>
        <p:nvSpPr>
          <p:cNvPr id="26" name="Rectangle 25"/>
          <p:cNvSpPr/>
          <p:nvPr/>
        </p:nvSpPr>
        <p:spPr>
          <a:xfrm>
            <a:off x="133655" y="3140472"/>
            <a:ext cx="633061" cy="63306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4" name="Picture 13"/>
          <p:cNvPicPr>
            <a:picLocks noChangeAspect="1"/>
          </p:cNvPicPr>
          <p:nvPr/>
        </p:nvPicPr>
        <p:blipFill>
          <a:blip r:embed="rId4" cstate="print">
            <a:duotone>
              <a:prstClr val="black"/>
              <a:schemeClr val="tx1">
                <a:tint val="45000"/>
                <a:satMod val="400000"/>
              </a:schemeClr>
            </a:duotone>
            <a:extLst>
              <a:ext uri="{28A0092B-C50C-407E-A947-70E740481C1C}">
                <a14:useLocalDpi xmlns:a14="http://schemas.microsoft.com/office/drawing/2010/main" val="0"/>
              </a:ext>
            </a:extLst>
          </a:blip>
          <a:stretch>
            <a:fillRect/>
          </a:stretch>
        </p:blipFill>
        <p:spPr>
          <a:xfrm flipH="1">
            <a:off x="133655" y="3140472"/>
            <a:ext cx="633061" cy="633061"/>
          </a:xfrm>
          <a:prstGeom prst="rect">
            <a:avLst/>
          </a:prstGeom>
        </p:spPr>
      </p:pic>
      <p:sp>
        <p:nvSpPr>
          <p:cNvPr id="28" name="Rectangle 27"/>
          <p:cNvSpPr/>
          <p:nvPr/>
        </p:nvSpPr>
        <p:spPr>
          <a:xfrm>
            <a:off x="120340" y="3870256"/>
            <a:ext cx="659690" cy="70731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5" name="Picture 14"/>
          <p:cNvPicPr>
            <a:picLocks noChangeAspect="1"/>
          </p:cNvPicPr>
          <p:nvPr/>
        </p:nvPicPr>
        <p:blipFill>
          <a:blip r:embed="rId5" cstate="print">
            <a:duotone>
              <a:prstClr val="black"/>
              <a:schemeClr val="tx1">
                <a:tint val="45000"/>
                <a:satMod val="400000"/>
              </a:schemeClr>
            </a:duotone>
            <a:extLst>
              <a:ext uri="{28A0092B-C50C-407E-A947-70E740481C1C}">
                <a14:useLocalDpi xmlns:a14="http://schemas.microsoft.com/office/drawing/2010/main" val="0"/>
              </a:ext>
            </a:extLst>
          </a:blip>
          <a:stretch>
            <a:fillRect/>
          </a:stretch>
        </p:blipFill>
        <p:spPr>
          <a:xfrm flipH="1">
            <a:off x="120340" y="3917881"/>
            <a:ext cx="659690" cy="659690"/>
          </a:xfrm>
          <a:prstGeom prst="rect">
            <a:avLst/>
          </a:prstGeom>
        </p:spPr>
      </p:pic>
      <p:sp>
        <p:nvSpPr>
          <p:cNvPr id="21" name="Rectangle 20"/>
          <p:cNvSpPr/>
          <p:nvPr/>
        </p:nvSpPr>
        <p:spPr>
          <a:xfrm>
            <a:off x="116420" y="1565156"/>
            <a:ext cx="667530" cy="596434"/>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6" name="Picture 15"/>
          <p:cNvPicPr>
            <a:picLocks noChangeAspect="1"/>
          </p:cNvPicPr>
          <p:nvPr/>
        </p:nvPicPr>
        <p:blipFill>
          <a:blip r:embed="rId6" cstate="print">
            <a:duotone>
              <a:prstClr val="black"/>
              <a:schemeClr val="tx1">
                <a:tint val="45000"/>
                <a:satMod val="400000"/>
              </a:schemeClr>
            </a:duotone>
            <a:extLst>
              <a:ext uri="{28A0092B-C50C-407E-A947-70E740481C1C}">
                <a14:useLocalDpi xmlns:a14="http://schemas.microsoft.com/office/drawing/2010/main" val="0"/>
              </a:ext>
            </a:extLst>
          </a:blip>
          <a:stretch>
            <a:fillRect/>
          </a:stretch>
        </p:blipFill>
        <p:spPr>
          <a:xfrm>
            <a:off x="162813" y="1565156"/>
            <a:ext cx="577336" cy="596434"/>
          </a:xfrm>
          <a:prstGeom prst="rect">
            <a:avLst/>
          </a:prstGeom>
        </p:spPr>
      </p:pic>
      <p:sp>
        <p:nvSpPr>
          <p:cNvPr id="37" name="TextBox 36"/>
          <p:cNvSpPr txBox="1"/>
          <p:nvPr/>
        </p:nvSpPr>
        <p:spPr>
          <a:xfrm>
            <a:off x="-32409" y="49759"/>
            <a:ext cx="1417937" cy="646331"/>
          </a:xfrm>
          <a:prstGeom prst="rect">
            <a:avLst/>
          </a:prstGeom>
          <a:noFill/>
        </p:spPr>
        <p:txBody>
          <a:bodyPr wrap="square" rtlCol="0">
            <a:spAutoFit/>
          </a:bodyPr>
          <a:lstStyle/>
          <a:p>
            <a:r>
              <a:rPr lang="en-AU" sz="3600" dirty="0" smtClean="0"/>
              <a:t>Min €:</a:t>
            </a:r>
            <a:endParaRPr lang="en-AU" sz="3600" dirty="0"/>
          </a:p>
        </p:txBody>
      </p:sp>
      <p:sp>
        <p:nvSpPr>
          <p:cNvPr id="38" name="TextBox 37"/>
          <p:cNvSpPr txBox="1"/>
          <p:nvPr/>
        </p:nvSpPr>
        <p:spPr>
          <a:xfrm>
            <a:off x="1298180" y="49758"/>
            <a:ext cx="682978" cy="646331"/>
          </a:xfrm>
          <a:prstGeom prst="rect">
            <a:avLst/>
          </a:prstGeom>
          <a:noFill/>
        </p:spPr>
        <p:txBody>
          <a:bodyPr wrap="square" rtlCol="0">
            <a:spAutoFit/>
          </a:bodyPr>
          <a:lstStyle/>
          <a:p>
            <a:r>
              <a:rPr lang="en-AU" sz="3600" dirty="0" smtClean="0"/>
              <a:t>+1</a:t>
            </a:r>
            <a:endParaRPr lang="en-AU" sz="3600" dirty="0"/>
          </a:p>
        </p:txBody>
      </p:sp>
      <p:sp>
        <p:nvSpPr>
          <p:cNvPr id="39" name="TextBox 38"/>
          <p:cNvSpPr txBox="1"/>
          <p:nvPr/>
        </p:nvSpPr>
        <p:spPr>
          <a:xfrm>
            <a:off x="2041069" y="49758"/>
            <a:ext cx="656302" cy="646331"/>
          </a:xfrm>
          <a:prstGeom prst="rect">
            <a:avLst/>
          </a:prstGeom>
          <a:noFill/>
        </p:spPr>
        <p:txBody>
          <a:bodyPr wrap="square" rtlCol="0">
            <a:spAutoFit/>
          </a:bodyPr>
          <a:lstStyle/>
          <a:p>
            <a:r>
              <a:rPr lang="en-AU" sz="3600" dirty="0" smtClean="0"/>
              <a:t>+1</a:t>
            </a:r>
            <a:endParaRPr lang="en-AU" sz="3600" dirty="0"/>
          </a:p>
        </p:txBody>
      </p:sp>
      <p:sp>
        <p:nvSpPr>
          <p:cNvPr id="40" name="TextBox 39"/>
          <p:cNvSpPr txBox="1"/>
          <p:nvPr/>
        </p:nvSpPr>
        <p:spPr>
          <a:xfrm>
            <a:off x="2757282" y="49758"/>
            <a:ext cx="682978" cy="646331"/>
          </a:xfrm>
          <a:prstGeom prst="rect">
            <a:avLst/>
          </a:prstGeom>
          <a:noFill/>
        </p:spPr>
        <p:txBody>
          <a:bodyPr wrap="square" rtlCol="0">
            <a:spAutoFit/>
          </a:bodyPr>
          <a:lstStyle/>
          <a:p>
            <a:r>
              <a:rPr lang="en-AU" sz="3600" dirty="0" smtClean="0"/>
              <a:t>+1</a:t>
            </a:r>
            <a:endParaRPr lang="en-AU" sz="3600" dirty="0"/>
          </a:p>
        </p:txBody>
      </p:sp>
      <p:sp>
        <p:nvSpPr>
          <p:cNvPr id="44" name="TextBox 43"/>
          <p:cNvSpPr txBox="1"/>
          <p:nvPr/>
        </p:nvSpPr>
        <p:spPr>
          <a:xfrm>
            <a:off x="3486833" y="49758"/>
            <a:ext cx="761634" cy="646331"/>
          </a:xfrm>
          <a:prstGeom prst="rect">
            <a:avLst/>
          </a:prstGeom>
          <a:noFill/>
        </p:spPr>
        <p:txBody>
          <a:bodyPr wrap="square" rtlCol="0">
            <a:spAutoFit/>
          </a:bodyPr>
          <a:lstStyle/>
          <a:p>
            <a:r>
              <a:rPr lang="en-AU" sz="3600" dirty="0" smtClean="0"/>
              <a:t>+1</a:t>
            </a:r>
            <a:endParaRPr lang="en-AU" sz="3600" dirty="0"/>
          </a:p>
        </p:txBody>
      </p:sp>
      <p:sp>
        <p:nvSpPr>
          <p:cNvPr id="41" name="TextBox 40"/>
          <p:cNvSpPr txBox="1"/>
          <p:nvPr/>
        </p:nvSpPr>
        <p:spPr>
          <a:xfrm>
            <a:off x="4295040" y="49758"/>
            <a:ext cx="761634" cy="646331"/>
          </a:xfrm>
          <a:prstGeom prst="rect">
            <a:avLst/>
          </a:prstGeom>
          <a:noFill/>
        </p:spPr>
        <p:txBody>
          <a:bodyPr wrap="square" rtlCol="0">
            <a:spAutoFit/>
          </a:bodyPr>
          <a:lstStyle/>
          <a:p>
            <a:r>
              <a:rPr lang="en-AU" sz="3600" dirty="0" smtClean="0"/>
              <a:t>+1</a:t>
            </a:r>
            <a:endParaRPr lang="en-AU" sz="3600" dirty="0"/>
          </a:p>
        </p:txBody>
      </p:sp>
      <p:sp>
        <p:nvSpPr>
          <p:cNvPr id="42" name="TextBox 41"/>
          <p:cNvSpPr txBox="1"/>
          <p:nvPr/>
        </p:nvSpPr>
        <p:spPr>
          <a:xfrm>
            <a:off x="5116586" y="49758"/>
            <a:ext cx="656301" cy="646331"/>
          </a:xfrm>
          <a:prstGeom prst="rect">
            <a:avLst/>
          </a:prstGeom>
          <a:noFill/>
        </p:spPr>
        <p:txBody>
          <a:bodyPr wrap="square" rtlCol="0">
            <a:spAutoFit/>
          </a:bodyPr>
          <a:lstStyle/>
          <a:p>
            <a:r>
              <a:rPr lang="en-AU" sz="3600" dirty="0"/>
              <a:t>+</a:t>
            </a:r>
            <a:r>
              <a:rPr lang="en-AU" sz="3600" dirty="0" smtClean="0"/>
              <a:t>1</a:t>
            </a:r>
            <a:endParaRPr lang="en-AU" sz="3600" dirty="0"/>
          </a:p>
        </p:txBody>
      </p:sp>
      <p:sp>
        <p:nvSpPr>
          <p:cNvPr id="43" name="TextBox 42"/>
          <p:cNvSpPr txBox="1"/>
          <p:nvPr/>
        </p:nvSpPr>
        <p:spPr>
          <a:xfrm>
            <a:off x="5832798" y="49758"/>
            <a:ext cx="716566" cy="646331"/>
          </a:xfrm>
          <a:prstGeom prst="rect">
            <a:avLst/>
          </a:prstGeom>
          <a:noFill/>
        </p:spPr>
        <p:txBody>
          <a:bodyPr wrap="square" rtlCol="0">
            <a:spAutoFit/>
          </a:bodyPr>
          <a:lstStyle/>
          <a:p>
            <a:r>
              <a:rPr lang="en-AU" sz="3600" dirty="0" smtClean="0"/>
              <a:t>+1</a:t>
            </a:r>
            <a:endParaRPr lang="en-AU" sz="3600" dirty="0"/>
          </a:p>
        </p:txBody>
      </p:sp>
      <p:sp>
        <p:nvSpPr>
          <p:cNvPr id="45" name="TextBox 44"/>
          <p:cNvSpPr txBox="1"/>
          <p:nvPr/>
        </p:nvSpPr>
        <p:spPr>
          <a:xfrm>
            <a:off x="6595937" y="49758"/>
            <a:ext cx="759595" cy="646331"/>
          </a:xfrm>
          <a:prstGeom prst="rect">
            <a:avLst/>
          </a:prstGeom>
          <a:noFill/>
        </p:spPr>
        <p:txBody>
          <a:bodyPr wrap="square" rtlCol="0">
            <a:spAutoFit/>
          </a:bodyPr>
          <a:lstStyle/>
          <a:p>
            <a:r>
              <a:rPr lang="en-AU" sz="3600" dirty="0" smtClean="0"/>
              <a:t>+1</a:t>
            </a:r>
            <a:endParaRPr lang="en-AU" sz="3600" dirty="0"/>
          </a:p>
        </p:txBody>
      </p:sp>
      <p:grpSp>
        <p:nvGrpSpPr>
          <p:cNvPr id="140" name="Group 139"/>
          <p:cNvGrpSpPr/>
          <p:nvPr/>
        </p:nvGrpSpPr>
        <p:grpSpPr>
          <a:xfrm>
            <a:off x="1514722" y="4484496"/>
            <a:ext cx="6360307" cy="659622"/>
            <a:chOff x="1514722" y="4575936"/>
            <a:chExt cx="6360307" cy="659622"/>
          </a:xfrm>
        </p:grpSpPr>
        <p:sp>
          <p:nvSpPr>
            <p:cNvPr id="4" name="TextBox 3"/>
            <p:cNvSpPr txBox="1"/>
            <p:nvPr/>
          </p:nvSpPr>
          <p:spPr>
            <a:xfrm>
              <a:off x="1514722" y="4589227"/>
              <a:ext cx="249894" cy="646331"/>
            </a:xfrm>
            <a:prstGeom prst="rect">
              <a:avLst/>
            </a:prstGeom>
            <a:noFill/>
          </p:spPr>
          <p:txBody>
            <a:bodyPr wrap="square" rtlCol="0">
              <a:spAutoFit/>
            </a:bodyPr>
            <a:lstStyle/>
            <a:p>
              <a:r>
                <a:rPr lang="en-AU" sz="3600" dirty="0" smtClean="0"/>
                <a:t>1</a:t>
              </a:r>
              <a:endParaRPr lang="en-AU" sz="3600" dirty="0"/>
            </a:p>
          </p:txBody>
        </p:sp>
        <p:sp>
          <p:nvSpPr>
            <p:cNvPr id="5" name="TextBox 4"/>
            <p:cNvSpPr txBox="1"/>
            <p:nvPr/>
          </p:nvSpPr>
          <p:spPr>
            <a:xfrm>
              <a:off x="2244273" y="4589227"/>
              <a:ext cx="249894" cy="646331"/>
            </a:xfrm>
            <a:prstGeom prst="rect">
              <a:avLst/>
            </a:prstGeom>
            <a:noFill/>
          </p:spPr>
          <p:txBody>
            <a:bodyPr wrap="square" rtlCol="0">
              <a:spAutoFit/>
            </a:bodyPr>
            <a:lstStyle/>
            <a:p>
              <a:r>
                <a:rPr lang="en-AU" sz="3600" dirty="0" smtClean="0"/>
                <a:t>2</a:t>
              </a:r>
              <a:endParaRPr lang="en-AU" sz="3600" dirty="0"/>
            </a:p>
          </p:txBody>
        </p:sp>
        <p:sp>
          <p:nvSpPr>
            <p:cNvPr id="6" name="TextBox 5"/>
            <p:cNvSpPr txBox="1"/>
            <p:nvPr/>
          </p:nvSpPr>
          <p:spPr>
            <a:xfrm>
              <a:off x="2973824" y="4589227"/>
              <a:ext cx="249894" cy="646331"/>
            </a:xfrm>
            <a:prstGeom prst="rect">
              <a:avLst/>
            </a:prstGeom>
            <a:noFill/>
          </p:spPr>
          <p:txBody>
            <a:bodyPr wrap="square" rtlCol="0">
              <a:spAutoFit/>
            </a:bodyPr>
            <a:lstStyle/>
            <a:p>
              <a:r>
                <a:rPr lang="en-AU" sz="3600" dirty="0" smtClean="0"/>
                <a:t>3</a:t>
              </a:r>
              <a:endParaRPr lang="en-AU" sz="3600" dirty="0"/>
            </a:p>
          </p:txBody>
        </p:sp>
        <p:sp>
          <p:nvSpPr>
            <p:cNvPr id="10" name="TextBox 9"/>
            <p:cNvSpPr txBox="1"/>
            <p:nvPr/>
          </p:nvSpPr>
          <p:spPr>
            <a:xfrm>
              <a:off x="3742703" y="4589227"/>
              <a:ext cx="249894" cy="646331"/>
            </a:xfrm>
            <a:prstGeom prst="rect">
              <a:avLst/>
            </a:prstGeom>
            <a:noFill/>
          </p:spPr>
          <p:txBody>
            <a:bodyPr wrap="square" rtlCol="0">
              <a:spAutoFit/>
            </a:bodyPr>
            <a:lstStyle/>
            <a:p>
              <a:r>
                <a:rPr lang="en-AU" sz="3600" dirty="0" smtClean="0"/>
                <a:t>4</a:t>
              </a:r>
              <a:endParaRPr lang="en-AU" sz="3600" dirty="0"/>
            </a:p>
          </p:txBody>
        </p:sp>
        <p:sp>
          <p:nvSpPr>
            <p:cNvPr id="7" name="TextBox 6"/>
            <p:cNvSpPr txBox="1"/>
            <p:nvPr/>
          </p:nvSpPr>
          <p:spPr>
            <a:xfrm>
              <a:off x="4550910" y="4589227"/>
              <a:ext cx="249894" cy="646331"/>
            </a:xfrm>
            <a:prstGeom prst="rect">
              <a:avLst/>
            </a:prstGeom>
            <a:noFill/>
          </p:spPr>
          <p:txBody>
            <a:bodyPr wrap="square" rtlCol="0">
              <a:spAutoFit/>
            </a:bodyPr>
            <a:lstStyle/>
            <a:p>
              <a:r>
                <a:rPr lang="en-AU" sz="3600" dirty="0" smtClean="0"/>
                <a:t>5</a:t>
              </a:r>
              <a:endParaRPr lang="en-AU" sz="3600" dirty="0"/>
            </a:p>
          </p:txBody>
        </p:sp>
        <p:sp>
          <p:nvSpPr>
            <p:cNvPr id="8" name="TextBox 7"/>
            <p:cNvSpPr txBox="1"/>
            <p:nvPr/>
          </p:nvSpPr>
          <p:spPr>
            <a:xfrm>
              <a:off x="5319789" y="4589227"/>
              <a:ext cx="249894" cy="646331"/>
            </a:xfrm>
            <a:prstGeom prst="rect">
              <a:avLst/>
            </a:prstGeom>
            <a:noFill/>
          </p:spPr>
          <p:txBody>
            <a:bodyPr wrap="square" rtlCol="0">
              <a:spAutoFit/>
            </a:bodyPr>
            <a:lstStyle/>
            <a:p>
              <a:r>
                <a:rPr lang="en-AU" sz="3600" dirty="0"/>
                <a:t>6</a:t>
              </a:r>
            </a:p>
          </p:txBody>
        </p:sp>
        <p:sp>
          <p:nvSpPr>
            <p:cNvPr id="9" name="TextBox 8"/>
            <p:cNvSpPr txBox="1"/>
            <p:nvPr/>
          </p:nvSpPr>
          <p:spPr>
            <a:xfrm>
              <a:off x="6066134" y="4589227"/>
              <a:ext cx="249894" cy="646331"/>
            </a:xfrm>
            <a:prstGeom prst="rect">
              <a:avLst/>
            </a:prstGeom>
            <a:noFill/>
          </p:spPr>
          <p:txBody>
            <a:bodyPr wrap="square" rtlCol="0">
              <a:spAutoFit/>
            </a:bodyPr>
            <a:lstStyle/>
            <a:p>
              <a:r>
                <a:rPr lang="en-AU" sz="3600" dirty="0" smtClean="0"/>
                <a:t>7</a:t>
              </a:r>
              <a:endParaRPr lang="en-AU" sz="3600" dirty="0"/>
            </a:p>
          </p:txBody>
        </p:sp>
        <p:sp>
          <p:nvSpPr>
            <p:cNvPr id="11" name="TextBox 10"/>
            <p:cNvSpPr txBox="1"/>
            <p:nvPr/>
          </p:nvSpPr>
          <p:spPr>
            <a:xfrm>
              <a:off x="6850787" y="4589227"/>
              <a:ext cx="249894" cy="646331"/>
            </a:xfrm>
            <a:prstGeom prst="rect">
              <a:avLst/>
            </a:prstGeom>
            <a:noFill/>
          </p:spPr>
          <p:txBody>
            <a:bodyPr wrap="square" rtlCol="0">
              <a:spAutoFit/>
            </a:bodyPr>
            <a:lstStyle/>
            <a:p>
              <a:r>
                <a:rPr lang="en-AU" sz="3600" dirty="0" smtClean="0"/>
                <a:t>8</a:t>
              </a:r>
              <a:endParaRPr lang="en-AU" sz="3600" dirty="0"/>
            </a:p>
          </p:txBody>
        </p:sp>
        <p:sp>
          <p:nvSpPr>
            <p:cNvPr id="12" name="TextBox 11"/>
            <p:cNvSpPr txBox="1"/>
            <p:nvPr/>
          </p:nvSpPr>
          <p:spPr>
            <a:xfrm>
              <a:off x="7625135" y="4575936"/>
              <a:ext cx="249894" cy="646331"/>
            </a:xfrm>
            <a:prstGeom prst="rect">
              <a:avLst/>
            </a:prstGeom>
            <a:noFill/>
          </p:spPr>
          <p:txBody>
            <a:bodyPr wrap="square" rtlCol="0">
              <a:spAutoFit/>
            </a:bodyPr>
            <a:lstStyle/>
            <a:p>
              <a:r>
                <a:rPr lang="en-AU" sz="3600" dirty="0"/>
                <a:t>9</a:t>
              </a:r>
            </a:p>
          </p:txBody>
        </p:sp>
      </p:grpSp>
      <p:sp>
        <p:nvSpPr>
          <p:cNvPr id="46" name="TextBox 45"/>
          <p:cNvSpPr txBox="1"/>
          <p:nvPr/>
        </p:nvSpPr>
        <p:spPr>
          <a:xfrm>
            <a:off x="7402108" y="36467"/>
            <a:ext cx="695949" cy="646331"/>
          </a:xfrm>
          <a:prstGeom prst="rect">
            <a:avLst/>
          </a:prstGeom>
          <a:noFill/>
        </p:spPr>
        <p:txBody>
          <a:bodyPr wrap="square" rtlCol="0">
            <a:spAutoFit/>
          </a:bodyPr>
          <a:lstStyle/>
          <a:p>
            <a:r>
              <a:rPr lang="en-AU" sz="3600" dirty="0" smtClean="0"/>
              <a:t>+1</a:t>
            </a:r>
            <a:endParaRPr lang="en-AU" sz="3600" dirty="0"/>
          </a:p>
        </p:txBody>
      </p:sp>
      <p:sp>
        <p:nvSpPr>
          <p:cNvPr id="103" name="Rectangle 102"/>
          <p:cNvSpPr/>
          <p:nvPr/>
        </p:nvSpPr>
        <p:spPr>
          <a:xfrm>
            <a:off x="5116586" y="1080166"/>
            <a:ext cx="3689940" cy="2947710"/>
          </a:xfrm>
          <a:prstGeom prst="rect">
            <a:avLst/>
          </a:prstGeom>
          <a:solidFill>
            <a:schemeClr val="bg2">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4" name="Oval 103"/>
          <p:cNvSpPr/>
          <p:nvPr/>
        </p:nvSpPr>
        <p:spPr>
          <a:xfrm>
            <a:off x="7603987" y="1313441"/>
            <a:ext cx="1014814" cy="852444"/>
          </a:xfrm>
          <a:prstGeom prst="ellipse">
            <a:avLst/>
          </a:prstGeom>
          <a:solidFill>
            <a:srgbClr val="92D05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05" name="Picture 10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85898" y="1368941"/>
            <a:ext cx="396018" cy="396018"/>
          </a:xfrm>
          <a:prstGeom prst="rect">
            <a:avLst/>
          </a:prstGeom>
        </p:spPr>
      </p:pic>
      <p:pic>
        <p:nvPicPr>
          <p:cNvPr id="106" name="Picture 10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08418" y="1584611"/>
            <a:ext cx="431572" cy="431572"/>
          </a:xfrm>
          <a:prstGeom prst="rect">
            <a:avLst/>
          </a:prstGeom>
        </p:spPr>
      </p:pic>
      <p:grpSp>
        <p:nvGrpSpPr>
          <p:cNvPr id="107" name="Group 106"/>
          <p:cNvGrpSpPr/>
          <p:nvPr/>
        </p:nvGrpSpPr>
        <p:grpSpPr>
          <a:xfrm>
            <a:off x="6842215" y="3224611"/>
            <a:ext cx="661605" cy="555748"/>
            <a:chOff x="6919200" y="3362400"/>
            <a:chExt cx="785385" cy="659723"/>
          </a:xfrm>
        </p:grpSpPr>
        <p:sp>
          <p:nvSpPr>
            <p:cNvPr id="129" name="Oval 128"/>
            <p:cNvSpPr/>
            <p:nvPr/>
          </p:nvSpPr>
          <p:spPr>
            <a:xfrm>
              <a:off x="6919200" y="3362400"/>
              <a:ext cx="785385" cy="659723"/>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30" name="Picture 12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082552" y="3465648"/>
              <a:ext cx="472932" cy="472932"/>
            </a:xfrm>
            <a:prstGeom prst="rect">
              <a:avLst/>
            </a:prstGeom>
          </p:spPr>
        </p:pic>
      </p:grpSp>
      <p:sp>
        <p:nvSpPr>
          <p:cNvPr id="108" name="Oval 107"/>
          <p:cNvSpPr/>
          <p:nvPr/>
        </p:nvSpPr>
        <p:spPr>
          <a:xfrm>
            <a:off x="5299922" y="1301834"/>
            <a:ext cx="873842" cy="734027"/>
          </a:xfrm>
          <a:prstGeom prst="ellipse">
            <a:avLst/>
          </a:prstGeom>
          <a:solidFill>
            <a:srgbClr val="92D05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09" name="Picture 10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5674727" y="1351774"/>
            <a:ext cx="378320" cy="378320"/>
          </a:xfrm>
          <a:prstGeom prst="rect">
            <a:avLst/>
          </a:prstGeom>
        </p:spPr>
      </p:pic>
      <p:pic>
        <p:nvPicPr>
          <p:cNvPr id="110" name="Picture 10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5357139" y="1608024"/>
            <a:ext cx="353357" cy="353357"/>
          </a:xfrm>
          <a:prstGeom prst="rect">
            <a:avLst/>
          </a:prstGeom>
        </p:spPr>
      </p:pic>
      <p:sp>
        <p:nvSpPr>
          <p:cNvPr id="111" name="Oval 110"/>
          <p:cNvSpPr/>
          <p:nvPr/>
        </p:nvSpPr>
        <p:spPr>
          <a:xfrm>
            <a:off x="5537315" y="3108617"/>
            <a:ext cx="925472" cy="787736"/>
          </a:xfrm>
          <a:prstGeom prst="ellipse">
            <a:avLst/>
          </a:prstGeom>
          <a:solidFill>
            <a:srgbClr val="92D05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12" name="Picture 11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721120" y="3244764"/>
            <a:ext cx="577336" cy="577336"/>
          </a:xfrm>
          <a:prstGeom prst="rect">
            <a:avLst/>
          </a:prstGeom>
        </p:spPr>
      </p:pic>
      <p:grpSp>
        <p:nvGrpSpPr>
          <p:cNvPr id="113" name="Group 112"/>
          <p:cNvGrpSpPr/>
          <p:nvPr/>
        </p:nvGrpSpPr>
        <p:grpSpPr>
          <a:xfrm>
            <a:off x="6652575" y="1142939"/>
            <a:ext cx="774733" cy="650777"/>
            <a:chOff x="6032665" y="1320117"/>
            <a:chExt cx="919679" cy="772531"/>
          </a:xfrm>
        </p:grpSpPr>
        <p:sp>
          <p:nvSpPr>
            <p:cNvPr id="127" name="Oval 126"/>
            <p:cNvSpPr/>
            <p:nvPr/>
          </p:nvSpPr>
          <p:spPr>
            <a:xfrm>
              <a:off x="6032665" y="1320117"/>
              <a:ext cx="919679" cy="772531"/>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28" name="Picture 12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6242912" y="1465805"/>
              <a:ext cx="478614" cy="478614"/>
            </a:xfrm>
            <a:prstGeom prst="rect">
              <a:avLst/>
            </a:prstGeom>
          </p:spPr>
        </p:pic>
      </p:grpSp>
      <p:grpSp>
        <p:nvGrpSpPr>
          <p:cNvPr id="114" name="Group 113"/>
          <p:cNvGrpSpPr/>
          <p:nvPr/>
        </p:nvGrpSpPr>
        <p:grpSpPr>
          <a:xfrm>
            <a:off x="7955822" y="2489841"/>
            <a:ext cx="602030" cy="505705"/>
            <a:chOff x="7579737" y="2919013"/>
            <a:chExt cx="714664" cy="600318"/>
          </a:xfrm>
        </p:grpSpPr>
        <p:sp>
          <p:nvSpPr>
            <p:cNvPr id="125" name="Oval 124"/>
            <p:cNvSpPr/>
            <p:nvPr/>
          </p:nvSpPr>
          <p:spPr>
            <a:xfrm>
              <a:off x="7579737" y="2919013"/>
              <a:ext cx="714664" cy="600318"/>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26" name="Picture 12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7727335" y="3009438"/>
              <a:ext cx="419467" cy="419467"/>
            </a:xfrm>
            <a:prstGeom prst="rect">
              <a:avLst/>
            </a:prstGeom>
          </p:spPr>
        </p:pic>
      </p:grpSp>
      <p:grpSp>
        <p:nvGrpSpPr>
          <p:cNvPr id="115" name="Group 114"/>
          <p:cNvGrpSpPr/>
          <p:nvPr/>
        </p:nvGrpSpPr>
        <p:grpSpPr>
          <a:xfrm>
            <a:off x="7126294" y="2554021"/>
            <a:ext cx="602030" cy="505705"/>
            <a:chOff x="7579737" y="2919013"/>
            <a:chExt cx="714664" cy="600318"/>
          </a:xfrm>
        </p:grpSpPr>
        <p:sp>
          <p:nvSpPr>
            <p:cNvPr id="123" name="Oval 122"/>
            <p:cNvSpPr/>
            <p:nvPr/>
          </p:nvSpPr>
          <p:spPr>
            <a:xfrm>
              <a:off x="7579737" y="2919013"/>
              <a:ext cx="714664" cy="600318"/>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24" name="Picture 12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7727335" y="3009438"/>
              <a:ext cx="419467" cy="419467"/>
            </a:xfrm>
            <a:prstGeom prst="rect">
              <a:avLst/>
            </a:prstGeom>
          </p:spPr>
        </p:pic>
      </p:grpSp>
      <p:grpSp>
        <p:nvGrpSpPr>
          <p:cNvPr id="116" name="Group 115"/>
          <p:cNvGrpSpPr/>
          <p:nvPr/>
        </p:nvGrpSpPr>
        <p:grpSpPr>
          <a:xfrm>
            <a:off x="7994747" y="3215874"/>
            <a:ext cx="602030" cy="505705"/>
            <a:chOff x="7579737" y="2919013"/>
            <a:chExt cx="714664" cy="600318"/>
          </a:xfrm>
        </p:grpSpPr>
        <p:sp>
          <p:nvSpPr>
            <p:cNvPr id="121" name="Oval 120"/>
            <p:cNvSpPr/>
            <p:nvPr/>
          </p:nvSpPr>
          <p:spPr>
            <a:xfrm>
              <a:off x="7579737" y="2919013"/>
              <a:ext cx="714664" cy="600318"/>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22" name="Picture 12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7727335" y="3009438"/>
              <a:ext cx="419467" cy="419467"/>
            </a:xfrm>
            <a:prstGeom prst="rect">
              <a:avLst/>
            </a:prstGeom>
          </p:spPr>
        </p:pic>
      </p:grpSp>
      <p:grpSp>
        <p:nvGrpSpPr>
          <p:cNvPr id="117" name="Group 116"/>
          <p:cNvGrpSpPr/>
          <p:nvPr/>
        </p:nvGrpSpPr>
        <p:grpSpPr>
          <a:xfrm>
            <a:off x="5822123" y="2054341"/>
            <a:ext cx="1029798" cy="865031"/>
            <a:chOff x="5046843" y="2402034"/>
            <a:chExt cx="1222464" cy="1026871"/>
          </a:xfrm>
        </p:grpSpPr>
        <p:sp>
          <p:nvSpPr>
            <p:cNvPr id="118" name="Oval 117"/>
            <p:cNvSpPr/>
            <p:nvPr/>
          </p:nvSpPr>
          <p:spPr>
            <a:xfrm>
              <a:off x="5046843" y="2402034"/>
              <a:ext cx="1222464" cy="1026871"/>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19" name="Picture 11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64290" y="2499286"/>
              <a:ext cx="493365" cy="493365"/>
            </a:xfrm>
            <a:prstGeom prst="rect">
              <a:avLst/>
            </a:prstGeom>
          </p:spPr>
        </p:pic>
        <p:pic>
          <p:nvPicPr>
            <p:cNvPr id="120" name="Picture 11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5213128" y="2819315"/>
              <a:ext cx="502288" cy="502288"/>
            </a:xfrm>
            <a:prstGeom prst="rect">
              <a:avLst/>
            </a:prstGeom>
          </p:spPr>
        </p:pic>
      </p:grpSp>
      <p:sp>
        <p:nvSpPr>
          <p:cNvPr id="131" name="TextBox 130"/>
          <p:cNvSpPr txBox="1"/>
          <p:nvPr/>
        </p:nvSpPr>
        <p:spPr>
          <a:xfrm>
            <a:off x="5324535" y="1057646"/>
            <a:ext cx="249894" cy="646331"/>
          </a:xfrm>
          <a:prstGeom prst="rect">
            <a:avLst/>
          </a:prstGeom>
          <a:noFill/>
        </p:spPr>
        <p:txBody>
          <a:bodyPr wrap="square" rtlCol="0">
            <a:spAutoFit/>
          </a:bodyPr>
          <a:lstStyle/>
          <a:p>
            <a:r>
              <a:rPr lang="en-AU" sz="3600" dirty="0" smtClean="0"/>
              <a:t>1</a:t>
            </a:r>
            <a:endParaRPr lang="en-AU" sz="3600" dirty="0"/>
          </a:p>
        </p:txBody>
      </p:sp>
      <p:sp>
        <p:nvSpPr>
          <p:cNvPr id="132" name="TextBox 131"/>
          <p:cNvSpPr txBox="1"/>
          <p:nvPr/>
        </p:nvSpPr>
        <p:spPr>
          <a:xfrm>
            <a:off x="7775772" y="2988421"/>
            <a:ext cx="249894" cy="646331"/>
          </a:xfrm>
          <a:prstGeom prst="rect">
            <a:avLst/>
          </a:prstGeom>
          <a:noFill/>
        </p:spPr>
        <p:txBody>
          <a:bodyPr wrap="square" rtlCol="0">
            <a:spAutoFit/>
          </a:bodyPr>
          <a:lstStyle/>
          <a:p>
            <a:r>
              <a:rPr lang="en-AU" sz="3600" dirty="0" smtClean="0"/>
              <a:t>9</a:t>
            </a:r>
            <a:endParaRPr lang="en-AU" sz="3600" dirty="0"/>
          </a:p>
        </p:txBody>
      </p:sp>
      <p:sp>
        <p:nvSpPr>
          <p:cNvPr id="133" name="TextBox 132"/>
          <p:cNvSpPr txBox="1"/>
          <p:nvPr/>
        </p:nvSpPr>
        <p:spPr>
          <a:xfrm>
            <a:off x="6670526" y="2871820"/>
            <a:ext cx="249894" cy="646331"/>
          </a:xfrm>
          <a:prstGeom prst="rect">
            <a:avLst/>
          </a:prstGeom>
          <a:noFill/>
        </p:spPr>
        <p:txBody>
          <a:bodyPr wrap="square" rtlCol="0">
            <a:spAutoFit/>
          </a:bodyPr>
          <a:lstStyle/>
          <a:p>
            <a:r>
              <a:rPr lang="en-AU" sz="3600" dirty="0" smtClean="0"/>
              <a:t>8</a:t>
            </a:r>
            <a:endParaRPr lang="en-AU" sz="3600" dirty="0"/>
          </a:p>
        </p:txBody>
      </p:sp>
      <p:sp>
        <p:nvSpPr>
          <p:cNvPr id="134" name="TextBox 133"/>
          <p:cNvSpPr txBox="1"/>
          <p:nvPr/>
        </p:nvSpPr>
        <p:spPr>
          <a:xfrm>
            <a:off x="5448602" y="2832105"/>
            <a:ext cx="249894" cy="646331"/>
          </a:xfrm>
          <a:prstGeom prst="rect">
            <a:avLst/>
          </a:prstGeom>
          <a:noFill/>
        </p:spPr>
        <p:txBody>
          <a:bodyPr wrap="square" rtlCol="0">
            <a:spAutoFit/>
          </a:bodyPr>
          <a:lstStyle/>
          <a:p>
            <a:r>
              <a:rPr lang="en-AU" sz="3600" dirty="0" smtClean="0"/>
              <a:t>7</a:t>
            </a:r>
            <a:endParaRPr lang="en-AU" sz="3600" dirty="0"/>
          </a:p>
        </p:txBody>
      </p:sp>
      <p:sp>
        <p:nvSpPr>
          <p:cNvPr id="135" name="TextBox 134"/>
          <p:cNvSpPr txBox="1"/>
          <p:nvPr/>
        </p:nvSpPr>
        <p:spPr>
          <a:xfrm>
            <a:off x="8080158" y="2055486"/>
            <a:ext cx="249894" cy="646331"/>
          </a:xfrm>
          <a:prstGeom prst="rect">
            <a:avLst/>
          </a:prstGeom>
          <a:noFill/>
        </p:spPr>
        <p:txBody>
          <a:bodyPr wrap="square" rtlCol="0">
            <a:spAutoFit/>
          </a:bodyPr>
          <a:lstStyle/>
          <a:p>
            <a:r>
              <a:rPr lang="en-AU" sz="3600" dirty="0"/>
              <a:t>6</a:t>
            </a:r>
          </a:p>
        </p:txBody>
      </p:sp>
      <p:sp>
        <p:nvSpPr>
          <p:cNvPr id="136" name="TextBox 135"/>
          <p:cNvSpPr txBox="1"/>
          <p:nvPr/>
        </p:nvSpPr>
        <p:spPr>
          <a:xfrm>
            <a:off x="5925322" y="1856377"/>
            <a:ext cx="249894" cy="646331"/>
          </a:xfrm>
          <a:prstGeom prst="rect">
            <a:avLst/>
          </a:prstGeom>
          <a:noFill/>
        </p:spPr>
        <p:txBody>
          <a:bodyPr wrap="square" rtlCol="0">
            <a:spAutoFit/>
          </a:bodyPr>
          <a:lstStyle/>
          <a:p>
            <a:r>
              <a:rPr lang="en-AU" sz="3600" dirty="0" smtClean="0"/>
              <a:t>4</a:t>
            </a:r>
            <a:endParaRPr lang="en-AU" sz="3600" dirty="0"/>
          </a:p>
        </p:txBody>
      </p:sp>
      <p:sp>
        <p:nvSpPr>
          <p:cNvPr id="137" name="TextBox 136"/>
          <p:cNvSpPr txBox="1"/>
          <p:nvPr/>
        </p:nvSpPr>
        <p:spPr>
          <a:xfrm>
            <a:off x="7775772" y="1035540"/>
            <a:ext cx="249894" cy="646331"/>
          </a:xfrm>
          <a:prstGeom prst="rect">
            <a:avLst/>
          </a:prstGeom>
          <a:noFill/>
        </p:spPr>
        <p:txBody>
          <a:bodyPr wrap="square" rtlCol="0">
            <a:spAutoFit/>
          </a:bodyPr>
          <a:lstStyle/>
          <a:p>
            <a:r>
              <a:rPr lang="en-AU" sz="3600" dirty="0" smtClean="0"/>
              <a:t>3</a:t>
            </a:r>
            <a:endParaRPr lang="en-AU" sz="3600" dirty="0"/>
          </a:p>
        </p:txBody>
      </p:sp>
      <p:sp>
        <p:nvSpPr>
          <p:cNvPr id="138" name="TextBox 137"/>
          <p:cNvSpPr txBox="1"/>
          <p:nvPr/>
        </p:nvSpPr>
        <p:spPr>
          <a:xfrm>
            <a:off x="6462943" y="1020915"/>
            <a:ext cx="249894" cy="646331"/>
          </a:xfrm>
          <a:prstGeom prst="rect">
            <a:avLst/>
          </a:prstGeom>
          <a:noFill/>
        </p:spPr>
        <p:txBody>
          <a:bodyPr wrap="square" rtlCol="0">
            <a:spAutoFit/>
          </a:bodyPr>
          <a:lstStyle/>
          <a:p>
            <a:r>
              <a:rPr lang="en-AU" sz="3600" dirty="0"/>
              <a:t>2</a:t>
            </a:r>
          </a:p>
        </p:txBody>
      </p:sp>
      <p:sp>
        <p:nvSpPr>
          <p:cNvPr id="139" name="TextBox 138"/>
          <p:cNvSpPr txBox="1"/>
          <p:nvPr/>
        </p:nvSpPr>
        <p:spPr>
          <a:xfrm>
            <a:off x="7216907" y="2137814"/>
            <a:ext cx="249894" cy="646331"/>
          </a:xfrm>
          <a:prstGeom prst="rect">
            <a:avLst/>
          </a:prstGeom>
          <a:noFill/>
        </p:spPr>
        <p:txBody>
          <a:bodyPr wrap="square" rtlCol="0">
            <a:spAutoFit/>
          </a:bodyPr>
          <a:lstStyle/>
          <a:p>
            <a:r>
              <a:rPr lang="en-AU" sz="3600" dirty="0" smtClean="0"/>
              <a:t>5</a:t>
            </a:r>
            <a:endParaRPr lang="en-AU" sz="3600" dirty="0"/>
          </a:p>
        </p:txBody>
      </p:sp>
      <p:sp>
        <p:nvSpPr>
          <p:cNvPr id="69" name="TextBox 68"/>
          <p:cNvSpPr txBox="1"/>
          <p:nvPr/>
        </p:nvSpPr>
        <p:spPr>
          <a:xfrm>
            <a:off x="1298180" y="3133837"/>
            <a:ext cx="682978" cy="646331"/>
          </a:xfrm>
          <a:prstGeom prst="rect">
            <a:avLst/>
          </a:prstGeom>
          <a:noFill/>
        </p:spPr>
        <p:txBody>
          <a:bodyPr wrap="square" rtlCol="0">
            <a:spAutoFit/>
          </a:bodyPr>
          <a:lstStyle/>
          <a:p>
            <a:r>
              <a:rPr lang="en-AU" sz="3600" dirty="0" smtClean="0"/>
              <a:t>+1</a:t>
            </a:r>
            <a:endParaRPr lang="en-AU" sz="3600" dirty="0"/>
          </a:p>
        </p:txBody>
      </p:sp>
      <p:sp>
        <p:nvSpPr>
          <p:cNvPr id="70" name="TextBox 69"/>
          <p:cNvSpPr txBox="1"/>
          <p:nvPr/>
        </p:nvSpPr>
        <p:spPr>
          <a:xfrm>
            <a:off x="1298180" y="3900748"/>
            <a:ext cx="682978" cy="646331"/>
          </a:xfrm>
          <a:prstGeom prst="rect">
            <a:avLst/>
          </a:prstGeom>
          <a:noFill/>
        </p:spPr>
        <p:txBody>
          <a:bodyPr wrap="square" rtlCol="0">
            <a:spAutoFit/>
          </a:bodyPr>
          <a:lstStyle/>
          <a:p>
            <a:r>
              <a:rPr lang="en-AU" sz="3600" dirty="0" smtClean="0"/>
              <a:t>+1</a:t>
            </a:r>
            <a:endParaRPr lang="en-AU" sz="3600" dirty="0"/>
          </a:p>
        </p:txBody>
      </p:sp>
      <p:sp>
        <p:nvSpPr>
          <p:cNvPr id="73" name="TextBox 72"/>
          <p:cNvSpPr txBox="1"/>
          <p:nvPr/>
        </p:nvSpPr>
        <p:spPr>
          <a:xfrm>
            <a:off x="2027731" y="3900748"/>
            <a:ext cx="682978" cy="646331"/>
          </a:xfrm>
          <a:prstGeom prst="rect">
            <a:avLst/>
          </a:prstGeom>
          <a:noFill/>
        </p:spPr>
        <p:txBody>
          <a:bodyPr wrap="square" rtlCol="0">
            <a:spAutoFit/>
          </a:bodyPr>
          <a:lstStyle/>
          <a:p>
            <a:r>
              <a:rPr lang="en-AU" sz="3600" dirty="0" smtClean="0"/>
              <a:t>+1</a:t>
            </a:r>
            <a:endParaRPr lang="en-AU" sz="3600" dirty="0"/>
          </a:p>
        </p:txBody>
      </p:sp>
      <p:cxnSp>
        <p:nvCxnSpPr>
          <p:cNvPr id="74" name="Straight Arrow Connector 73"/>
          <p:cNvCxnSpPr>
            <a:stCxn id="128" idx="3"/>
            <a:endCxn id="73" idx="3"/>
          </p:cNvCxnSpPr>
          <p:nvPr/>
        </p:nvCxnSpPr>
        <p:spPr>
          <a:xfrm flipH="1">
            <a:off x="2710709" y="1467258"/>
            <a:ext cx="4118977" cy="2756656"/>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46733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a:xfrm>
            <a:off x="120974" y="2313918"/>
            <a:ext cx="658422" cy="65842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7" name="Picture 16"/>
          <p:cNvPicPr>
            <a:picLocks noChangeAspect="1"/>
          </p:cNvPicPr>
          <p:nvPr/>
        </p:nvPicPr>
        <p:blipFill>
          <a:blip r:embed="rId2" cstate="print">
            <a:duotone>
              <a:prstClr val="black"/>
              <a:schemeClr val="tx1">
                <a:tint val="45000"/>
                <a:satMod val="400000"/>
              </a:schemeClr>
            </a:duotone>
            <a:extLst>
              <a:ext uri="{28A0092B-C50C-407E-A947-70E740481C1C}">
                <a14:useLocalDpi xmlns:a14="http://schemas.microsoft.com/office/drawing/2010/main" val="0"/>
              </a:ext>
            </a:extLst>
          </a:blip>
          <a:stretch>
            <a:fillRect/>
          </a:stretch>
        </p:blipFill>
        <p:spPr>
          <a:xfrm>
            <a:off x="120976" y="2313916"/>
            <a:ext cx="658420" cy="658420"/>
          </a:xfrm>
          <a:prstGeom prst="rect">
            <a:avLst/>
          </a:prstGeom>
        </p:spPr>
      </p:pic>
      <p:sp>
        <p:nvSpPr>
          <p:cNvPr id="19" name="Rectangle 18"/>
          <p:cNvSpPr/>
          <p:nvPr/>
        </p:nvSpPr>
        <p:spPr>
          <a:xfrm>
            <a:off x="130501" y="763732"/>
            <a:ext cx="639368" cy="73359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0501" y="854738"/>
            <a:ext cx="639368" cy="542757"/>
          </a:xfrm>
          <a:prstGeom prst="rect">
            <a:avLst/>
          </a:prstGeom>
        </p:spPr>
      </p:pic>
      <p:sp>
        <p:nvSpPr>
          <p:cNvPr id="26" name="Rectangle 25"/>
          <p:cNvSpPr/>
          <p:nvPr/>
        </p:nvSpPr>
        <p:spPr>
          <a:xfrm>
            <a:off x="133655" y="3140472"/>
            <a:ext cx="633061" cy="63306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4" name="Picture 13"/>
          <p:cNvPicPr>
            <a:picLocks noChangeAspect="1"/>
          </p:cNvPicPr>
          <p:nvPr/>
        </p:nvPicPr>
        <p:blipFill>
          <a:blip r:embed="rId4" cstate="print">
            <a:duotone>
              <a:prstClr val="black"/>
              <a:schemeClr val="tx1">
                <a:tint val="45000"/>
                <a:satMod val="400000"/>
              </a:schemeClr>
            </a:duotone>
            <a:extLst>
              <a:ext uri="{28A0092B-C50C-407E-A947-70E740481C1C}">
                <a14:useLocalDpi xmlns:a14="http://schemas.microsoft.com/office/drawing/2010/main" val="0"/>
              </a:ext>
            </a:extLst>
          </a:blip>
          <a:stretch>
            <a:fillRect/>
          </a:stretch>
        </p:blipFill>
        <p:spPr>
          <a:xfrm flipH="1">
            <a:off x="133655" y="3140472"/>
            <a:ext cx="633061" cy="633061"/>
          </a:xfrm>
          <a:prstGeom prst="rect">
            <a:avLst/>
          </a:prstGeom>
        </p:spPr>
      </p:pic>
      <p:sp>
        <p:nvSpPr>
          <p:cNvPr id="28" name="Rectangle 27"/>
          <p:cNvSpPr/>
          <p:nvPr/>
        </p:nvSpPr>
        <p:spPr>
          <a:xfrm>
            <a:off x="120340" y="3870256"/>
            <a:ext cx="659690" cy="70731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5" name="Picture 14"/>
          <p:cNvPicPr>
            <a:picLocks noChangeAspect="1"/>
          </p:cNvPicPr>
          <p:nvPr/>
        </p:nvPicPr>
        <p:blipFill>
          <a:blip r:embed="rId5" cstate="print">
            <a:duotone>
              <a:prstClr val="black"/>
              <a:schemeClr val="tx1">
                <a:tint val="45000"/>
                <a:satMod val="400000"/>
              </a:schemeClr>
            </a:duotone>
            <a:extLst>
              <a:ext uri="{28A0092B-C50C-407E-A947-70E740481C1C}">
                <a14:useLocalDpi xmlns:a14="http://schemas.microsoft.com/office/drawing/2010/main" val="0"/>
              </a:ext>
            </a:extLst>
          </a:blip>
          <a:stretch>
            <a:fillRect/>
          </a:stretch>
        </p:blipFill>
        <p:spPr>
          <a:xfrm flipH="1">
            <a:off x="120340" y="3917881"/>
            <a:ext cx="659690" cy="659690"/>
          </a:xfrm>
          <a:prstGeom prst="rect">
            <a:avLst/>
          </a:prstGeom>
        </p:spPr>
      </p:pic>
      <p:sp>
        <p:nvSpPr>
          <p:cNvPr id="21" name="Rectangle 20"/>
          <p:cNvSpPr/>
          <p:nvPr/>
        </p:nvSpPr>
        <p:spPr>
          <a:xfrm>
            <a:off x="116420" y="1565156"/>
            <a:ext cx="667530" cy="596434"/>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6" name="Picture 15"/>
          <p:cNvPicPr>
            <a:picLocks noChangeAspect="1"/>
          </p:cNvPicPr>
          <p:nvPr/>
        </p:nvPicPr>
        <p:blipFill>
          <a:blip r:embed="rId6" cstate="print">
            <a:duotone>
              <a:prstClr val="black"/>
              <a:schemeClr val="tx1">
                <a:tint val="45000"/>
                <a:satMod val="400000"/>
              </a:schemeClr>
            </a:duotone>
            <a:extLst>
              <a:ext uri="{28A0092B-C50C-407E-A947-70E740481C1C}">
                <a14:useLocalDpi xmlns:a14="http://schemas.microsoft.com/office/drawing/2010/main" val="0"/>
              </a:ext>
            </a:extLst>
          </a:blip>
          <a:stretch>
            <a:fillRect/>
          </a:stretch>
        </p:blipFill>
        <p:spPr>
          <a:xfrm>
            <a:off x="162813" y="1565156"/>
            <a:ext cx="577336" cy="596434"/>
          </a:xfrm>
          <a:prstGeom prst="rect">
            <a:avLst/>
          </a:prstGeom>
        </p:spPr>
      </p:pic>
      <p:sp>
        <p:nvSpPr>
          <p:cNvPr id="37" name="TextBox 36"/>
          <p:cNvSpPr txBox="1"/>
          <p:nvPr/>
        </p:nvSpPr>
        <p:spPr>
          <a:xfrm>
            <a:off x="-32409" y="49759"/>
            <a:ext cx="1417937" cy="646331"/>
          </a:xfrm>
          <a:prstGeom prst="rect">
            <a:avLst/>
          </a:prstGeom>
          <a:noFill/>
        </p:spPr>
        <p:txBody>
          <a:bodyPr wrap="square" rtlCol="0">
            <a:spAutoFit/>
          </a:bodyPr>
          <a:lstStyle/>
          <a:p>
            <a:r>
              <a:rPr lang="en-AU" sz="3600" dirty="0" smtClean="0"/>
              <a:t>Min €:</a:t>
            </a:r>
            <a:endParaRPr lang="en-AU" sz="3600" dirty="0"/>
          </a:p>
        </p:txBody>
      </p:sp>
      <p:sp>
        <p:nvSpPr>
          <p:cNvPr id="38" name="TextBox 37"/>
          <p:cNvSpPr txBox="1"/>
          <p:nvPr/>
        </p:nvSpPr>
        <p:spPr>
          <a:xfrm>
            <a:off x="1298180" y="49758"/>
            <a:ext cx="682978" cy="646331"/>
          </a:xfrm>
          <a:prstGeom prst="rect">
            <a:avLst/>
          </a:prstGeom>
          <a:noFill/>
        </p:spPr>
        <p:txBody>
          <a:bodyPr wrap="square" rtlCol="0">
            <a:spAutoFit/>
          </a:bodyPr>
          <a:lstStyle/>
          <a:p>
            <a:r>
              <a:rPr lang="en-AU" sz="3600" dirty="0" smtClean="0"/>
              <a:t>+1</a:t>
            </a:r>
            <a:endParaRPr lang="en-AU" sz="3600" dirty="0"/>
          </a:p>
        </p:txBody>
      </p:sp>
      <p:sp>
        <p:nvSpPr>
          <p:cNvPr id="39" name="TextBox 38"/>
          <p:cNvSpPr txBox="1"/>
          <p:nvPr/>
        </p:nvSpPr>
        <p:spPr>
          <a:xfrm>
            <a:off x="2041069" y="49758"/>
            <a:ext cx="656302" cy="646331"/>
          </a:xfrm>
          <a:prstGeom prst="rect">
            <a:avLst/>
          </a:prstGeom>
          <a:noFill/>
        </p:spPr>
        <p:txBody>
          <a:bodyPr wrap="square" rtlCol="0">
            <a:spAutoFit/>
          </a:bodyPr>
          <a:lstStyle/>
          <a:p>
            <a:r>
              <a:rPr lang="en-AU" sz="3600" dirty="0" smtClean="0"/>
              <a:t>+1</a:t>
            </a:r>
            <a:endParaRPr lang="en-AU" sz="3600" dirty="0"/>
          </a:p>
        </p:txBody>
      </p:sp>
      <p:sp>
        <p:nvSpPr>
          <p:cNvPr id="40" name="TextBox 39"/>
          <p:cNvSpPr txBox="1"/>
          <p:nvPr/>
        </p:nvSpPr>
        <p:spPr>
          <a:xfrm>
            <a:off x="2757282" y="49758"/>
            <a:ext cx="682978" cy="646331"/>
          </a:xfrm>
          <a:prstGeom prst="rect">
            <a:avLst/>
          </a:prstGeom>
          <a:noFill/>
        </p:spPr>
        <p:txBody>
          <a:bodyPr wrap="square" rtlCol="0">
            <a:spAutoFit/>
          </a:bodyPr>
          <a:lstStyle/>
          <a:p>
            <a:r>
              <a:rPr lang="en-AU" sz="3600" dirty="0" smtClean="0"/>
              <a:t>+1</a:t>
            </a:r>
            <a:endParaRPr lang="en-AU" sz="3600" dirty="0"/>
          </a:p>
        </p:txBody>
      </p:sp>
      <p:sp>
        <p:nvSpPr>
          <p:cNvPr id="44" name="TextBox 43"/>
          <p:cNvSpPr txBox="1"/>
          <p:nvPr/>
        </p:nvSpPr>
        <p:spPr>
          <a:xfrm>
            <a:off x="3486833" y="49758"/>
            <a:ext cx="761634" cy="646331"/>
          </a:xfrm>
          <a:prstGeom prst="rect">
            <a:avLst/>
          </a:prstGeom>
          <a:noFill/>
        </p:spPr>
        <p:txBody>
          <a:bodyPr wrap="square" rtlCol="0">
            <a:spAutoFit/>
          </a:bodyPr>
          <a:lstStyle/>
          <a:p>
            <a:r>
              <a:rPr lang="en-AU" sz="3600" dirty="0" smtClean="0"/>
              <a:t>+1</a:t>
            </a:r>
            <a:endParaRPr lang="en-AU" sz="3600" dirty="0"/>
          </a:p>
        </p:txBody>
      </p:sp>
      <p:sp>
        <p:nvSpPr>
          <p:cNvPr id="41" name="TextBox 40"/>
          <p:cNvSpPr txBox="1"/>
          <p:nvPr/>
        </p:nvSpPr>
        <p:spPr>
          <a:xfrm>
            <a:off x="4295040" y="49758"/>
            <a:ext cx="761634" cy="646331"/>
          </a:xfrm>
          <a:prstGeom prst="rect">
            <a:avLst/>
          </a:prstGeom>
          <a:noFill/>
        </p:spPr>
        <p:txBody>
          <a:bodyPr wrap="square" rtlCol="0">
            <a:spAutoFit/>
          </a:bodyPr>
          <a:lstStyle/>
          <a:p>
            <a:r>
              <a:rPr lang="en-AU" sz="3600" dirty="0" smtClean="0"/>
              <a:t>+1</a:t>
            </a:r>
            <a:endParaRPr lang="en-AU" sz="3600" dirty="0"/>
          </a:p>
        </p:txBody>
      </p:sp>
      <p:sp>
        <p:nvSpPr>
          <p:cNvPr id="42" name="TextBox 41"/>
          <p:cNvSpPr txBox="1"/>
          <p:nvPr/>
        </p:nvSpPr>
        <p:spPr>
          <a:xfrm>
            <a:off x="5116586" y="49758"/>
            <a:ext cx="656301" cy="646331"/>
          </a:xfrm>
          <a:prstGeom prst="rect">
            <a:avLst/>
          </a:prstGeom>
          <a:noFill/>
        </p:spPr>
        <p:txBody>
          <a:bodyPr wrap="square" rtlCol="0">
            <a:spAutoFit/>
          </a:bodyPr>
          <a:lstStyle/>
          <a:p>
            <a:r>
              <a:rPr lang="en-AU" sz="3600" dirty="0"/>
              <a:t>+</a:t>
            </a:r>
            <a:r>
              <a:rPr lang="en-AU" sz="3600" dirty="0" smtClean="0"/>
              <a:t>1</a:t>
            </a:r>
            <a:endParaRPr lang="en-AU" sz="3600" dirty="0"/>
          </a:p>
        </p:txBody>
      </p:sp>
      <p:sp>
        <p:nvSpPr>
          <p:cNvPr id="43" name="TextBox 42"/>
          <p:cNvSpPr txBox="1"/>
          <p:nvPr/>
        </p:nvSpPr>
        <p:spPr>
          <a:xfrm>
            <a:off x="5832798" y="49758"/>
            <a:ext cx="716566" cy="646331"/>
          </a:xfrm>
          <a:prstGeom prst="rect">
            <a:avLst/>
          </a:prstGeom>
          <a:noFill/>
        </p:spPr>
        <p:txBody>
          <a:bodyPr wrap="square" rtlCol="0">
            <a:spAutoFit/>
          </a:bodyPr>
          <a:lstStyle/>
          <a:p>
            <a:r>
              <a:rPr lang="en-AU" sz="3600" dirty="0" smtClean="0"/>
              <a:t>+1</a:t>
            </a:r>
            <a:endParaRPr lang="en-AU" sz="3600" dirty="0"/>
          </a:p>
        </p:txBody>
      </p:sp>
      <p:sp>
        <p:nvSpPr>
          <p:cNvPr id="45" name="TextBox 44"/>
          <p:cNvSpPr txBox="1"/>
          <p:nvPr/>
        </p:nvSpPr>
        <p:spPr>
          <a:xfrm>
            <a:off x="6595937" y="49758"/>
            <a:ext cx="759595" cy="646331"/>
          </a:xfrm>
          <a:prstGeom prst="rect">
            <a:avLst/>
          </a:prstGeom>
          <a:noFill/>
        </p:spPr>
        <p:txBody>
          <a:bodyPr wrap="square" rtlCol="0">
            <a:spAutoFit/>
          </a:bodyPr>
          <a:lstStyle/>
          <a:p>
            <a:r>
              <a:rPr lang="en-AU" sz="3600" dirty="0" smtClean="0"/>
              <a:t>+1</a:t>
            </a:r>
            <a:endParaRPr lang="en-AU" sz="3600" dirty="0"/>
          </a:p>
        </p:txBody>
      </p:sp>
      <p:grpSp>
        <p:nvGrpSpPr>
          <p:cNvPr id="140" name="Group 139"/>
          <p:cNvGrpSpPr/>
          <p:nvPr/>
        </p:nvGrpSpPr>
        <p:grpSpPr>
          <a:xfrm>
            <a:off x="1514722" y="4484496"/>
            <a:ext cx="6360307" cy="659622"/>
            <a:chOff x="1514722" y="4575936"/>
            <a:chExt cx="6360307" cy="659622"/>
          </a:xfrm>
        </p:grpSpPr>
        <p:sp>
          <p:nvSpPr>
            <p:cNvPr id="4" name="TextBox 3"/>
            <p:cNvSpPr txBox="1"/>
            <p:nvPr/>
          </p:nvSpPr>
          <p:spPr>
            <a:xfrm>
              <a:off x="1514722" y="4589227"/>
              <a:ext cx="249894" cy="646331"/>
            </a:xfrm>
            <a:prstGeom prst="rect">
              <a:avLst/>
            </a:prstGeom>
            <a:noFill/>
          </p:spPr>
          <p:txBody>
            <a:bodyPr wrap="square" rtlCol="0">
              <a:spAutoFit/>
            </a:bodyPr>
            <a:lstStyle/>
            <a:p>
              <a:r>
                <a:rPr lang="en-AU" sz="3600" dirty="0" smtClean="0"/>
                <a:t>1</a:t>
              </a:r>
              <a:endParaRPr lang="en-AU" sz="3600" dirty="0"/>
            </a:p>
          </p:txBody>
        </p:sp>
        <p:sp>
          <p:nvSpPr>
            <p:cNvPr id="5" name="TextBox 4"/>
            <p:cNvSpPr txBox="1"/>
            <p:nvPr/>
          </p:nvSpPr>
          <p:spPr>
            <a:xfrm>
              <a:off x="2244273" y="4589227"/>
              <a:ext cx="249894" cy="646331"/>
            </a:xfrm>
            <a:prstGeom prst="rect">
              <a:avLst/>
            </a:prstGeom>
            <a:noFill/>
          </p:spPr>
          <p:txBody>
            <a:bodyPr wrap="square" rtlCol="0">
              <a:spAutoFit/>
            </a:bodyPr>
            <a:lstStyle/>
            <a:p>
              <a:r>
                <a:rPr lang="en-AU" sz="3600" dirty="0" smtClean="0"/>
                <a:t>2</a:t>
              </a:r>
              <a:endParaRPr lang="en-AU" sz="3600" dirty="0"/>
            </a:p>
          </p:txBody>
        </p:sp>
        <p:sp>
          <p:nvSpPr>
            <p:cNvPr id="6" name="TextBox 5"/>
            <p:cNvSpPr txBox="1"/>
            <p:nvPr/>
          </p:nvSpPr>
          <p:spPr>
            <a:xfrm>
              <a:off x="2973824" y="4589227"/>
              <a:ext cx="249894" cy="646331"/>
            </a:xfrm>
            <a:prstGeom prst="rect">
              <a:avLst/>
            </a:prstGeom>
            <a:noFill/>
          </p:spPr>
          <p:txBody>
            <a:bodyPr wrap="square" rtlCol="0">
              <a:spAutoFit/>
            </a:bodyPr>
            <a:lstStyle/>
            <a:p>
              <a:r>
                <a:rPr lang="en-AU" sz="3600" dirty="0" smtClean="0"/>
                <a:t>3</a:t>
              </a:r>
              <a:endParaRPr lang="en-AU" sz="3600" dirty="0"/>
            </a:p>
          </p:txBody>
        </p:sp>
        <p:sp>
          <p:nvSpPr>
            <p:cNvPr id="10" name="TextBox 9"/>
            <p:cNvSpPr txBox="1"/>
            <p:nvPr/>
          </p:nvSpPr>
          <p:spPr>
            <a:xfrm>
              <a:off x="3742703" y="4589227"/>
              <a:ext cx="249894" cy="646331"/>
            </a:xfrm>
            <a:prstGeom prst="rect">
              <a:avLst/>
            </a:prstGeom>
            <a:noFill/>
          </p:spPr>
          <p:txBody>
            <a:bodyPr wrap="square" rtlCol="0">
              <a:spAutoFit/>
            </a:bodyPr>
            <a:lstStyle/>
            <a:p>
              <a:r>
                <a:rPr lang="en-AU" sz="3600" dirty="0" smtClean="0"/>
                <a:t>4</a:t>
              </a:r>
              <a:endParaRPr lang="en-AU" sz="3600" dirty="0"/>
            </a:p>
          </p:txBody>
        </p:sp>
        <p:sp>
          <p:nvSpPr>
            <p:cNvPr id="7" name="TextBox 6"/>
            <p:cNvSpPr txBox="1"/>
            <p:nvPr/>
          </p:nvSpPr>
          <p:spPr>
            <a:xfrm>
              <a:off x="4550910" y="4589227"/>
              <a:ext cx="249894" cy="646331"/>
            </a:xfrm>
            <a:prstGeom prst="rect">
              <a:avLst/>
            </a:prstGeom>
            <a:noFill/>
          </p:spPr>
          <p:txBody>
            <a:bodyPr wrap="square" rtlCol="0">
              <a:spAutoFit/>
            </a:bodyPr>
            <a:lstStyle/>
            <a:p>
              <a:r>
                <a:rPr lang="en-AU" sz="3600" dirty="0" smtClean="0"/>
                <a:t>5</a:t>
              </a:r>
              <a:endParaRPr lang="en-AU" sz="3600" dirty="0"/>
            </a:p>
          </p:txBody>
        </p:sp>
        <p:sp>
          <p:nvSpPr>
            <p:cNvPr id="8" name="TextBox 7"/>
            <p:cNvSpPr txBox="1"/>
            <p:nvPr/>
          </p:nvSpPr>
          <p:spPr>
            <a:xfrm>
              <a:off x="5319789" y="4589227"/>
              <a:ext cx="249894" cy="646331"/>
            </a:xfrm>
            <a:prstGeom prst="rect">
              <a:avLst/>
            </a:prstGeom>
            <a:noFill/>
          </p:spPr>
          <p:txBody>
            <a:bodyPr wrap="square" rtlCol="0">
              <a:spAutoFit/>
            </a:bodyPr>
            <a:lstStyle/>
            <a:p>
              <a:r>
                <a:rPr lang="en-AU" sz="3600" dirty="0"/>
                <a:t>6</a:t>
              </a:r>
            </a:p>
          </p:txBody>
        </p:sp>
        <p:sp>
          <p:nvSpPr>
            <p:cNvPr id="9" name="TextBox 8"/>
            <p:cNvSpPr txBox="1"/>
            <p:nvPr/>
          </p:nvSpPr>
          <p:spPr>
            <a:xfrm>
              <a:off x="6066134" y="4589227"/>
              <a:ext cx="249894" cy="646331"/>
            </a:xfrm>
            <a:prstGeom prst="rect">
              <a:avLst/>
            </a:prstGeom>
            <a:noFill/>
          </p:spPr>
          <p:txBody>
            <a:bodyPr wrap="square" rtlCol="0">
              <a:spAutoFit/>
            </a:bodyPr>
            <a:lstStyle/>
            <a:p>
              <a:r>
                <a:rPr lang="en-AU" sz="3600" dirty="0" smtClean="0"/>
                <a:t>7</a:t>
              </a:r>
              <a:endParaRPr lang="en-AU" sz="3600" dirty="0"/>
            </a:p>
          </p:txBody>
        </p:sp>
        <p:sp>
          <p:nvSpPr>
            <p:cNvPr id="11" name="TextBox 10"/>
            <p:cNvSpPr txBox="1"/>
            <p:nvPr/>
          </p:nvSpPr>
          <p:spPr>
            <a:xfrm>
              <a:off x="6850787" y="4589227"/>
              <a:ext cx="249894" cy="646331"/>
            </a:xfrm>
            <a:prstGeom prst="rect">
              <a:avLst/>
            </a:prstGeom>
            <a:noFill/>
          </p:spPr>
          <p:txBody>
            <a:bodyPr wrap="square" rtlCol="0">
              <a:spAutoFit/>
            </a:bodyPr>
            <a:lstStyle/>
            <a:p>
              <a:r>
                <a:rPr lang="en-AU" sz="3600" dirty="0" smtClean="0"/>
                <a:t>8</a:t>
              </a:r>
              <a:endParaRPr lang="en-AU" sz="3600" dirty="0"/>
            </a:p>
          </p:txBody>
        </p:sp>
        <p:sp>
          <p:nvSpPr>
            <p:cNvPr id="12" name="TextBox 11"/>
            <p:cNvSpPr txBox="1"/>
            <p:nvPr/>
          </p:nvSpPr>
          <p:spPr>
            <a:xfrm>
              <a:off x="7625135" y="4575936"/>
              <a:ext cx="249894" cy="646331"/>
            </a:xfrm>
            <a:prstGeom prst="rect">
              <a:avLst/>
            </a:prstGeom>
            <a:noFill/>
          </p:spPr>
          <p:txBody>
            <a:bodyPr wrap="square" rtlCol="0">
              <a:spAutoFit/>
            </a:bodyPr>
            <a:lstStyle/>
            <a:p>
              <a:r>
                <a:rPr lang="en-AU" sz="3600" dirty="0"/>
                <a:t>9</a:t>
              </a:r>
            </a:p>
          </p:txBody>
        </p:sp>
      </p:grpSp>
      <p:sp>
        <p:nvSpPr>
          <p:cNvPr id="46" name="TextBox 45"/>
          <p:cNvSpPr txBox="1"/>
          <p:nvPr/>
        </p:nvSpPr>
        <p:spPr>
          <a:xfrm>
            <a:off x="7402108" y="36467"/>
            <a:ext cx="695949" cy="646331"/>
          </a:xfrm>
          <a:prstGeom prst="rect">
            <a:avLst/>
          </a:prstGeom>
          <a:noFill/>
        </p:spPr>
        <p:txBody>
          <a:bodyPr wrap="square" rtlCol="0">
            <a:spAutoFit/>
          </a:bodyPr>
          <a:lstStyle/>
          <a:p>
            <a:r>
              <a:rPr lang="en-AU" sz="3600" dirty="0" smtClean="0"/>
              <a:t>+1</a:t>
            </a:r>
            <a:endParaRPr lang="en-AU" sz="3600" dirty="0"/>
          </a:p>
        </p:txBody>
      </p:sp>
      <p:sp>
        <p:nvSpPr>
          <p:cNvPr id="103" name="Rectangle 102"/>
          <p:cNvSpPr/>
          <p:nvPr/>
        </p:nvSpPr>
        <p:spPr>
          <a:xfrm>
            <a:off x="5116586" y="1080166"/>
            <a:ext cx="3689940" cy="2947710"/>
          </a:xfrm>
          <a:prstGeom prst="rect">
            <a:avLst/>
          </a:prstGeom>
          <a:solidFill>
            <a:schemeClr val="bg2">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4" name="Oval 103"/>
          <p:cNvSpPr/>
          <p:nvPr/>
        </p:nvSpPr>
        <p:spPr>
          <a:xfrm>
            <a:off x="7603987" y="1313441"/>
            <a:ext cx="1014814" cy="852444"/>
          </a:xfrm>
          <a:prstGeom prst="ellipse">
            <a:avLst/>
          </a:prstGeom>
          <a:solidFill>
            <a:srgbClr val="92D05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05" name="Picture 10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85898" y="1368941"/>
            <a:ext cx="396018" cy="396018"/>
          </a:xfrm>
          <a:prstGeom prst="rect">
            <a:avLst/>
          </a:prstGeom>
        </p:spPr>
      </p:pic>
      <p:pic>
        <p:nvPicPr>
          <p:cNvPr id="106" name="Picture 10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08418" y="1584611"/>
            <a:ext cx="431572" cy="431572"/>
          </a:xfrm>
          <a:prstGeom prst="rect">
            <a:avLst/>
          </a:prstGeom>
        </p:spPr>
      </p:pic>
      <p:grpSp>
        <p:nvGrpSpPr>
          <p:cNvPr id="107" name="Group 106"/>
          <p:cNvGrpSpPr/>
          <p:nvPr/>
        </p:nvGrpSpPr>
        <p:grpSpPr>
          <a:xfrm>
            <a:off x="6842215" y="3224611"/>
            <a:ext cx="661605" cy="555748"/>
            <a:chOff x="6919200" y="3362400"/>
            <a:chExt cx="785385" cy="659723"/>
          </a:xfrm>
        </p:grpSpPr>
        <p:sp>
          <p:nvSpPr>
            <p:cNvPr id="129" name="Oval 128"/>
            <p:cNvSpPr/>
            <p:nvPr/>
          </p:nvSpPr>
          <p:spPr>
            <a:xfrm>
              <a:off x="6919200" y="3362400"/>
              <a:ext cx="785385" cy="659723"/>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30" name="Picture 12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082552" y="3465648"/>
              <a:ext cx="472932" cy="472932"/>
            </a:xfrm>
            <a:prstGeom prst="rect">
              <a:avLst/>
            </a:prstGeom>
          </p:spPr>
        </p:pic>
      </p:grpSp>
      <p:sp>
        <p:nvSpPr>
          <p:cNvPr id="108" name="Oval 107"/>
          <p:cNvSpPr/>
          <p:nvPr/>
        </p:nvSpPr>
        <p:spPr>
          <a:xfrm>
            <a:off x="5299922" y="1301834"/>
            <a:ext cx="873842" cy="734027"/>
          </a:xfrm>
          <a:prstGeom prst="ellipse">
            <a:avLst/>
          </a:prstGeom>
          <a:solidFill>
            <a:srgbClr val="92D05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09" name="Picture 10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5674727" y="1351774"/>
            <a:ext cx="378320" cy="378320"/>
          </a:xfrm>
          <a:prstGeom prst="rect">
            <a:avLst/>
          </a:prstGeom>
        </p:spPr>
      </p:pic>
      <p:pic>
        <p:nvPicPr>
          <p:cNvPr id="110" name="Picture 10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5357139" y="1608024"/>
            <a:ext cx="353357" cy="353357"/>
          </a:xfrm>
          <a:prstGeom prst="rect">
            <a:avLst/>
          </a:prstGeom>
        </p:spPr>
      </p:pic>
      <p:sp>
        <p:nvSpPr>
          <p:cNvPr id="111" name="Oval 110"/>
          <p:cNvSpPr/>
          <p:nvPr/>
        </p:nvSpPr>
        <p:spPr>
          <a:xfrm>
            <a:off x="5537315" y="3108617"/>
            <a:ext cx="925472" cy="787736"/>
          </a:xfrm>
          <a:prstGeom prst="ellipse">
            <a:avLst/>
          </a:prstGeom>
          <a:solidFill>
            <a:srgbClr val="92D05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12" name="Picture 11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721120" y="3244764"/>
            <a:ext cx="577336" cy="577336"/>
          </a:xfrm>
          <a:prstGeom prst="rect">
            <a:avLst/>
          </a:prstGeom>
        </p:spPr>
      </p:pic>
      <p:grpSp>
        <p:nvGrpSpPr>
          <p:cNvPr id="113" name="Group 112"/>
          <p:cNvGrpSpPr/>
          <p:nvPr/>
        </p:nvGrpSpPr>
        <p:grpSpPr>
          <a:xfrm>
            <a:off x="6652575" y="1142939"/>
            <a:ext cx="774733" cy="650777"/>
            <a:chOff x="6032665" y="1320117"/>
            <a:chExt cx="919679" cy="772531"/>
          </a:xfrm>
        </p:grpSpPr>
        <p:sp>
          <p:nvSpPr>
            <p:cNvPr id="127" name="Oval 126"/>
            <p:cNvSpPr/>
            <p:nvPr/>
          </p:nvSpPr>
          <p:spPr>
            <a:xfrm>
              <a:off x="6032665" y="1320117"/>
              <a:ext cx="919679" cy="772531"/>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28" name="Picture 12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6242912" y="1465805"/>
              <a:ext cx="478614" cy="478614"/>
            </a:xfrm>
            <a:prstGeom prst="rect">
              <a:avLst/>
            </a:prstGeom>
          </p:spPr>
        </p:pic>
      </p:grpSp>
      <p:grpSp>
        <p:nvGrpSpPr>
          <p:cNvPr id="114" name="Group 113"/>
          <p:cNvGrpSpPr/>
          <p:nvPr/>
        </p:nvGrpSpPr>
        <p:grpSpPr>
          <a:xfrm>
            <a:off x="7955822" y="2489841"/>
            <a:ext cx="602030" cy="505705"/>
            <a:chOff x="7579737" y="2919013"/>
            <a:chExt cx="714664" cy="600318"/>
          </a:xfrm>
        </p:grpSpPr>
        <p:sp>
          <p:nvSpPr>
            <p:cNvPr id="125" name="Oval 124"/>
            <p:cNvSpPr/>
            <p:nvPr/>
          </p:nvSpPr>
          <p:spPr>
            <a:xfrm>
              <a:off x="7579737" y="2919013"/>
              <a:ext cx="714664" cy="600318"/>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26" name="Picture 12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7727335" y="3009438"/>
              <a:ext cx="419467" cy="419467"/>
            </a:xfrm>
            <a:prstGeom prst="rect">
              <a:avLst/>
            </a:prstGeom>
          </p:spPr>
        </p:pic>
      </p:grpSp>
      <p:grpSp>
        <p:nvGrpSpPr>
          <p:cNvPr id="115" name="Group 114"/>
          <p:cNvGrpSpPr/>
          <p:nvPr/>
        </p:nvGrpSpPr>
        <p:grpSpPr>
          <a:xfrm>
            <a:off x="7126294" y="2554021"/>
            <a:ext cx="602030" cy="505705"/>
            <a:chOff x="7579737" y="2919013"/>
            <a:chExt cx="714664" cy="600318"/>
          </a:xfrm>
        </p:grpSpPr>
        <p:sp>
          <p:nvSpPr>
            <p:cNvPr id="123" name="Oval 122"/>
            <p:cNvSpPr/>
            <p:nvPr/>
          </p:nvSpPr>
          <p:spPr>
            <a:xfrm>
              <a:off x="7579737" y="2919013"/>
              <a:ext cx="714664" cy="600318"/>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24" name="Picture 12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7727335" y="3009438"/>
              <a:ext cx="419467" cy="419467"/>
            </a:xfrm>
            <a:prstGeom prst="rect">
              <a:avLst/>
            </a:prstGeom>
          </p:spPr>
        </p:pic>
      </p:grpSp>
      <p:grpSp>
        <p:nvGrpSpPr>
          <p:cNvPr id="116" name="Group 115"/>
          <p:cNvGrpSpPr/>
          <p:nvPr/>
        </p:nvGrpSpPr>
        <p:grpSpPr>
          <a:xfrm>
            <a:off x="7994747" y="3215874"/>
            <a:ext cx="602030" cy="505705"/>
            <a:chOff x="7579737" y="2919013"/>
            <a:chExt cx="714664" cy="600318"/>
          </a:xfrm>
        </p:grpSpPr>
        <p:sp>
          <p:nvSpPr>
            <p:cNvPr id="121" name="Oval 120"/>
            <p:cNvSpPr/>
            <p:nvPr/>
          </p:nvSpPr>
          <p:spPr>
            <a:xfrm>
              <a:off x="7579737" y="2919013"/>
              <a:ext cx="714664" cy="600318"/>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22" name="Picture 12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7727335" y="3009438"/>
              <a:ext cx="419467" cy="419467"/>
            </a:xfrm>
            <a:prstGeom prst="rect">
              <a:avLst/>
            </a:prstGeom>
          </p:spPr>
        </p:pic>
      </p:grpSp>
      <p:grpSp>
        <p:nvGrpSpPr>
          <p:cNvPr id="117" name="Group 116"/>
          <p:cNvGrpSpPr/>
          <p:nvPr/>
        </p:nvGrpSpPr>
        <p:grpSpPr>
          <a:xfrm>
            <a:off x="5822123" y="2054341"/>
            <a:ext cx="1029798" cy="865031"/>
            <a:chOff x="5046843" y="2402034"/>
            <a:chExt cx="1222464" cy="1026871"/>
          </a:xfrm>
        </p:grpSpPr>
        <p:sp>
          <p:nvSpPr>
            <p:cNvPr id="118" name="Oval 117"/>
            <p:cNvSpPr/>
            <p:nvPr/>
          </p:nvSpPr>
          <p:spPr>
            <a:xfrm>
              <a:off x="5046843" y="2402034"/>
              <a:ext cx="1222464" cy="1026871"/>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19" name="Picture 11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64290" y="2499286"/>
              <a:ext cx="493365" cy="493365"/>
            </a:xfrm>
            <a:prstGeom prst="rect">
              <a:avLst/>
            </a:prstGeom>
          </p:spPr>
        </p:pic>
        <p:pic>
          <p:nvPicPr>
            <p:cNvPr id="120" name="Picture 11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5213128" y="2819315"/>
              <a:ext cx="502288" cy="502288"/>
            </a:xfrm>
            <a:prstGeom prst="rect">
              <a:avLst/>
            </a:prstGeom>
          </p:spPr>
        </p:pic>
      </p:grpSp>
      <p:sp>
        <p:nvSpPr>
          <p:cNvPr id="131" name="TextBox 130"/>
          <p:cNvSpPr txBox="1"/>
          <p:nvPr/>
        </p:nvSpPr>
        <p:spPr>
          <a:xfrm>
            <a:off x="5324535" y="1057646"/>
            <a:ext cx="249894" cy="646331"/>
          </a:xfrm>
          <a:prstGeom prst="rect">
            <a:avLst/>
          </a:prstGeom>
          <a:noFill/>
        </p:spPr>
        <p:txBody>
          <a:bodyPr wrap="square" rtlCol="0">
            <a:spAutoFit/>
          </a:bodyPr>
          <a:lstStyle/>
          <a:p>
            <a:r>
              <a:rPr lang="en-AU" sz="3600" dirty="0" smtClean="0"/>
              <a:t>1</a:t>
            </a:r>
            <a:endParaRPr lang="en-AU" sz="3600" dirty="0"/>
          </a:p>
        </p:txBody>
      </p:sp>
      <p:sp>
        <p:nvSpPr>
          <p:cNvPr id="132" name="TextBox 131"/>
          <p:cNvSpPr txBox="1"/>
          <p:nvPr/>
        </p:nvSpPr>
        <p:spPr>
          <a:xfrm>
            <a:off x="7775772" y="2988421"/>
            <a:ext cx="249894" cy="646331"/>
          </a:xfrm>
          <a:prstGeom prst="rect">
            <a:avLst/>
          </a:prstGeom>
          <a:noFill/>
        </p:spPr>
        <p:txBody>
          <a:bodyPr wrap="square" rtlCol="0">
            <a:spAutoFit/>
          </a:bodyPr>
          <a:lstStyle/>
          <a:p>
            <a:r>
              <a:rPr lang="en-AU" sz="3600" dirty="0" smtClean="0"/>
              <a:t>9</a:t>
            </a:r>
            <a:endParaRPr lang="en-AU" sz="3600" dirty="0"/>
          </a:p>
        </p:txBody>
      </p:sp>
      <p:sp>
        <p:nvSpPr>
          <p:cNvPr id="133" name="TextBox 132"/>
          <p:cNvSpPr txBox="1"/>
          <p:nvPr/>
        </p:nvSpPr>
        <p:spPr>
          <a:xfrm>
            <a:off x="6670526" y="2871820"/>
            <a:ext cx="249894" cy="646331"/>
          </a:xfrm>
          <a:prstGeom prst="rect">
            <a:avLst/>
          </a:prstGeom>
          <a:noFill/>
        </p:spPr>
        <p:txBody>
          <a:bodyPr wrap="square" rtlCol="0">
            <a:spAutoFit/>
          </a:bodyPr>
          <a:lstStyle/>
          <a:p>
            <a:r>
              <a:rPr lang="en-AU" sz="3600" dirty="0" smtClean="0"/>
              <a:t>8</a:t>
            </a:r>
            <a:endParaRPr lang="en-AU" sz="3600" dirty="0"/>
          </a:p>
        </p:txBody>
      </p:sp>
      <p:sp>
        <p:nvSpPr>
          <p:cNvPr id="134" name="TextBox 133"/>
          <p:cNvSpPr txBox="1"/>
          <p:nvPr/>
        </p:nvSpPr>
        <p:spPr>
          <a:xfrm>
            <a:off x="5448602" y="2832105"/>
            <a:ext cx="249894" cy="646331"/>
          </a:xfrm>
          <a:prstGeom prst="rect">
            <a:avLst/>
          </a:prstGeom>
          <a:noFill/>
        </p:spPr>
        <p:txBody>
          <a:bodyPr wrap="square" rtlCol="0">
            <a:spAutoFit/>
          </a:bodyPr>
          <a:lstStyle/>
          <a:p>
            <a:r>
              <a:rPr lang="en-AU" sz="3600" dirty="0" smtClean="0"/>
              <a:t>7</a:t>
            </a:r>
            <a:endParaRPr lang="en-AU" sz="3600" dirty="0"/>
          </a:p>
        </p:txBody>
      </p:sp>
      <p:sp>
        <p:nvSpPr>
          <p:cNvPr id="135" name="TextBox 134"/>
          <p:cNvSpPr txBox="1"/>
          <p:nvPr/>
        </p:nvSpPr>
        <p:spPr>
          <a:xfrm>
            <a:off x="8080158" y="2055486"/>
            <a:ext cx="249894" cy="646331"/>
          </a:xfrm>
          <a:prstGeom prst="rect">
            <a:avLst/>
          </a:prstGeom>
          <a:noFill/>
        </p:spPr>
        <p:txBody>
          <a:bodyPr wrap="square" rtlCol="0">
            <a:spAutoFit/>
          </a:bodyPr>
          <a:lstStyle/>
          <a:p>
            <a:r>
              <a:rPr lang="en-AU" sz="3600" dirty="0"/>
              <a:t>6</a:t>
            </a:r>
          </a:p>
        </p:txBody>
      </p:sp>
      <p:sp>
        <p:nvSpPr>
          <p:cNvPr id="136" name="TextBox 135"/>
          <p:cNvSpPr txBox="1"/>
          <p:nvPr/>
        </p:nvSpPr>
        <p:spPr>
          <a:xfrm>
            <a:off x="5925322" y="1856377"/>
            <a:ext cx="249894" cy="646331"/>
          </a:xfrm>
          <a:prstGeom prst="rect">
            <a:avLst/>
          </a:prstGeom>
          <a:noFill/>
        </p:spPr>
        <p:txBody>
          <a:bodyPr wrap="square" rtlCol="0">
            <a:spAutoFit/>
          </a:bodyPr>
          <a:lstStyle/>
          <a:p>
            <a:r>
              <a:rPr lang="en-AU" sz="3600" dirty="0" smtClean="0"/>
              <a:t>4</a:t>
            </a:r>
            <a:endParaRPr lang="en-AU" sz="3600" dirty="0"/>
          </a:p>
        </p:txBody>
      </p:sp>
      <p:sp>
        <p:nvSpPr>
          <p:cNvPr id="137" name="TextBox 136"/>
          <p:cNvSpPr txBox="1"/>
          <p:nvPr/>
        </p:nvSpPr>
        <p:spPr>
          <a:xfrm>
            <a:off x="7775772" y="1035540"/>
            <a:ext cx="249894" cy="646331"/>
          </a:xfrm>
          <a:prstGeom prst="rect">
            <a:avLst/>
          </a:prstGeom>
          <a:noFill/>
        </p:spPr>
        <p:txBody>
          <a:bodyPr wrap="square" rtlCol="0">
            <a:spAutoFit/>
          </a:bodyPr>
          <a:lstStyle/>
          <a:p>
            <a:r>
              <a:rPr lang="en-AU" sz="3600" dirty="0" smtClean="0"/>
              <a:t>3</a:t>
            </a:r>
            <a:endParaRPr lang="en-AU" sz="3600" dirty="0"/>
          </a:p>
        </p:txBody>
      </p:sp>
      <p:sp>
        <p:nvSpPr>
          <p:cNvPr id="138" name="TextBox 137"/>
          <p:cNvSpPr txBox="1"/>
          <p:nvPr/>
        </p:nvSpPr>
        <p:spPr>
          <a:xfrm>
            <a:off x="6462943" y="1020915"/>
            <a:ext cx="249894" cy="646331"/>
          </a:xfrm>
          <a:prstGeom prst="rect">
            <a:avLst/>
          </a:prstGeom>
          <a:noFill/>
        </p:spPr>
        <p:txBody>
          <a:bodyPr wrap="square" rtlCol="0">
            <a:spAutoFit/>
          </a:bodyPr>
          <a:lstStyle/>
          <a:p>
            <a:r>
              <a:rPr lang="en-AU" sz="3600" dirty="0"/>
              <a:t>2</a:t>
            </a:r>
          </a:p>
        </p:txBody>
      </p:sp>
      <p:sp>
        <p:nvSpPr>
          <p:cNvPr id="139" name="TextBox 138"/>
          <p:cNvSpPr txBox="1"/>
          <p:nvPr/>
        </p:nvSpPr>
        <p:spPr>
          <a:xfrm>
            <a:off x="7216907" y="2137814"/>
            <a:ext cx="249894" cy="646331"/>
          </a:xfrm>
          <a:prstGeom prst="rect">
            <a:avLst/>
          </a:prstGeom>
          <a:noFill/>
        </p:spPr>
        <p:txBody>
          <a:bodyPr wrap="square" rtlCol="0">
            <a:spAutoFit/>
          </a:bodyPr>
          <a:lstStyle/>
          <a:p>
            <a:r>
              <a:rPr lang="en-AU" sz="3600" dirty="0" smtClean="0"/>
              <a:t>5</a:t>
            </a:r>
            <a:endParaRPr lang="en-AU" sz="3600" dirty="0"/>
          </a:p>
        </p:txBody>
      </p:sp>
      <p:sp>
        <p:nvSpPr>
          <p:cNvPr id="69" name="TextBox 68"/>
          <p:cNvSpPr txBox="1"/>
          <p:nvPr/>
        </p:nvSpPr>
        <p:spPr>
          <a:xfrm>
            <a:off x="1298180" y="3133837"/>
            <a:ext cx="682978" cy="646331"/>
          </a:xfrm>
          <a:prstGeom prst="rect">
            <a:avLst/>
          </a:prstGeom>
          <a:noFill/>
        </p:spPr>
        <p:txBody>
          <a:bodyPr wrap="square" rtlCol="0">
            <a:spAutoFit/>
          </a:bodyPr>
          <a:lstStyle/>
          <a:p>
            <a:r>
              <a:rPr lang="en-AU" sz="3600" dirty="0" smtClean="0"/>
              <a:t>+1</a:t>
            </a:r>
            <a:endParaRPr lang="en-AU" sz="3600" dirty="0"/>
          </a:p>
        </p:txBody>
      </p:sp>
      <p:sp>
        <p:nvSpPr>
          <p:cNvPr id="70" name="TextBox 69"/>
          <p:cNvSpPr txBox="1"/>
          <p:nvPr/>
        </p:nvSpPr>
        <p:spPr>
          <a:xfrm>
            <a:off x="1298180" y="3900748"/>
            <a:ext cx="682978" cy="646331"/>
          </a:xfrm>
          <a:prstGeom prst="rect">
            <a:avLst/>
          </a:prstGeom>
          <a:noFill/>
        </p:spPr>
        <p:txBody>
          <a:bodyPr wrap="square" rtlCol="0">
            <a:spAutoFit/>
          </a:bodyPr>
          <a:lstStyle/>
          <a:p>
            <a:r>
              <a:rPr lang="en-AU" sz="3600" dirty="0" smtClean="0"/>
              <a:t>+1</a:t>
            </a:r>
            <a:endParaRPr lang="en-AU" sz="3600" dirty="0"/>
          </a:p>
        </p:txBody>
      </p:sp>
      <p:sp>
        <p:nvSpPr>
          <p:cNvPr id="73" name="TextBox 72"/>
          <p:cNvSpPr txBox="1"/>
          <p:nvPr/>
        </p:nvSpPr>
        <p:spPr>
          <a:xfrm>
            <a:off x="2027731" y="3900748"/>
            <a:ext cx="682978" cy="646331"/>
          </a:xfrm>
          <a:prstGeom prst="rect">
            <a:avLst/>
          </a:prstGeom>
          <a:noFill/>
        </p:spPr>
        <p:txBody>
          <a:bodyPr wrap="square" rtlCol="0">
            <a:spAutoFit/>
          </a:bodyPr>
          <a:lstStyle/>
          <a:p>
            <a:r>
              <a:rPr lang="en-AU" sz="3600" dirty="0" smtClean="0"/>
              <a:t>+1</a:t>
            </a:r>
            <a:endParaRPr lang="en-AU" sz="3600" dirty="0"/>
          </a:p>
        </p:txBody>
      </p:sp>
      <p:sp>
        <p:nvSpPr>
          <p:cNvPr id="75" name="TextBox 74"/>
          <p:cNvSpPr txBox="1"/>
          <p:nvPr/>
        </p:nvSpPr>
        <p:spPr>
          <a:xfrm>
            <a:off x="2757282" y="807362"/>
            <a:ext cx="682978" cy="646331"/>
          </a:xfrm>
          <a:prstGeom prst="rect">
            <a:avLst/>
          </a:prstGeom>
          <a:noFill/>
        </p:spPr>
        <p:txBody>
          <a:bodyPr wrap="square" rtlCol="0">
            <a:spAutoFit/>
          </a:bodyPr>
          <a:lstStyle/>
          <a:p>
            <a:r>
              <a:rPr lang="en-AU" sz="3600" dirty="0" smtClean="0"/>
              <a:t>+1</a:t>
            </a:r>
            <a:endParaRPr lang="en-AU" sz="3600" dirty="0"/>
          </a:p>
        </p:txBody>
      </p:sp>
      <p:sp>
        <p:nvSpPr>
          <p:cNvPr id="76" name="TextBox 75"/>
          <p:cNvSpPr txBox="1"/>
          <p:nvPr/>
        </p:nvSpPr>
        <p:spPr>
          <a:xfrm>
            <a:off x="2757282" y="2319962"/>
            <a:ext cx="682978" cy="646331"/>
          </a:xfrm>
          <a:prstGeom prst="rect">
            <a:avLst/>
          </a:prstGeom>
          <a:noFill/>
        </p:spPr>
        <p:txBody>
          <a:bodyPr wrap="square" rtlCol="0">
            <a:spAutoFit/>
          </a:bodyPr>
          <a:lstStyle/>
          <a:p>
            <a:r>
              <a:rPr lang="en-AU" sz="3600" dirty="0" smtClean="0"/>
              <a:t>+1</a:t>
            </a:r>
            <a:endParaRPr lang="en-AU" sz="3600" dirty="0"/>
          </a:p>
        </p:txBody>
      </p:sp>
      <p:cxnSp>
        <p:nvCxnSpPr>
          <p:cNvPr id="77" name="Straight Arrow Connector 76"/>
          <p:cNvCxnSpPr>
            <a:endCxn id="75" idx="3"/>
          </p:cNvCxnSpPr>
          <p:nvPr/>
        </p:nvCxnSpPr>
        <p:spPr>
          <a:xfrm flipH="1" flipV="1">
            <a:off x="3440260" y="1130528"/>
            <a:ext cx="4889794" cy="221246"/>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p:cNvCxnSpPr>
            <a:stCxn id="106" idx="1"/>
            <a:endCxn id="76" idx="3"/>
          </p:cNvCxnSpPr>
          <p:nvPr/>
        </p:nvCxnSpPr>
        <p:spPr>
          <a:xfrm flipH="1">
            <a:off x="3440260" y="1800397"/>
            <a:ext cx="4268158" cy="842731"/>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64426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a:xfrm>
            <a:off x="120974" y="2313918"/>
            <a:ext cx="658422" cy="65842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7" name="Picture 16"/>
          <p:cNvPicPr>
            <a:picLocks noChangeAspect="1"/>
          </p:cNvPicPr>
          <p:nvPr/>
        </p:nvPicPr>
        <p:blipFill>
          <a:blip r:embed="rId2" cstate="print">
            <a:duotone>
              <a:prstClr val="black"/>
              <a:schemeClr val="tx1">
                <a:tint val="45000"/>
                <a:satMod val="400000"/>
              </a:schemeClr>
            </a:duotone>
            <a:extLst>
              <a:ext uri="{28A0092B-C50C-407E-A947-70E740481C1C}">
                <a14:useLocalDpi xmlns:a14="http://schemas.microsoft.com/office/drawing/2010/main" val="0"/>
              </a:ext>
            </a:extLst>
          </a:blip>
          <a:stretch>
            <a:fillRect/>
          </a:stretch>
        </p:blipFill>
        <p:spPr>
          <a:xfrm>
            <a:off x="120976" y="2313916"/>
            <a:ext cx="658420" cy="658420"/>
          </a:xfrm>
          <a:prstGeom prst="rect">
            <a:avLst/>
          </a:prstGeom>
        </p:spPr>
      </p:pic>
      <p:sp>
        <p:nvSpPr>
          <p:cNvPr id="19" name="Rectangle 18"/>
          <p:cNvSpPr/>
          <p:nvPr/>
        </p:nvSpPr>
        <p:spPr>
          <a:xfrm>
            <a:off x="130501" y="763732"/>
            <a:ext cx="639368" cy="73359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0501" y="854738"/>
            <a:ext cx="639368" cy="542757"/>
          </a:xfrm>
          <a:prstGeom prst="rect">
            <a:avLst/>
          </a:prstGeom>
        </p:spPr>
      </p:pic>
      <p:sp>
        <p:nvSpPr>
          <p:cNvPr id="26" name="Rectangle 25"/>
          <p:cNvSpPr/>
          <p:nvPr/>
        </p:nvSpPr>
        <p:spPr>
          <a:xfrm>
            <a:off x="133655" y="3140472"/>
            <a:ext cx="633061" cy="63306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4" name="Picture 13"/>
          <p:cNvPicPr>
            <a:picLocks noChangeAspect="1"/>
          </p:cNvPicPr>
          <p:nvPr/>
        </p:nvPicPr>
        <p:blipFill>
          <a:blip r:embed="rId4" cstate="print">
            <a:duotone>
              <a:prstClr val="black"/>
              <a:schemeClr val="tx1">
                <a:tint val="45000"/>
                <a:satMod val="400000"/>
              </a:schemeClr>
            </a:duotone>
            <a:extLst>
              <a:ext uri="{28A0092B-C50C-407E-A947-70E740481C1C}">
                <a14:useLocalDpi xmlns:a14="http://schemas.microsoft.com/office/drawing/2010/main" val="0"/>
              </a:ext>
            </a:extLst>
          </a:blip>
          <a:stretch>
            <a:fillRect/>
          </a:stretch>
        </p:blipFill>
        <p:spPr>
          <a:xfrm flipH="1">
            <a:off x="133655" y="3140472"/>
            <a:ext cx="633061" cy="633061"/>
          </a:xfrm>
          <a:prstGeom prst="rect">
            <a:avLst/>
          </a:prstGeom>
        </p:spPr>
      </p:pic>
      <p:sp>
        <p:nvSpPr>
          <p:cNvPr id="28" name="Rectangle 27"/>
          <p:cNvSpPr/>
          <p:nvPr/>
        </p:nvSpPr>
        <p:spPr>
          <a:xfrm>
            <a:off x="120340" y="3870256"/>
            <a:ext cx="659690" cy="70731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5" name="Picture 14"/>
          <p:cNvPicPr>
            <a:picLocks noChangeAspect="1"/>
          </p:cNvPicPr>
          <p:nvPr/>
        </p:nvPicPr>
        <p:blipFill>
          <a:blip r:embed="rId5" cstate="print">
            <a:duotone>
              <a:prstClr val="black"/>
              <a:schemeClr val="tx1">
                <a:tint val="45000"/>
                <a:satMod val="400000"/>
              </a:schemeClr>
            </a:duotone>
            <a:extLst>
              <a:ext uri="{28A0092B-C50C-407E-A947-70E740481C1C}">
                <a14:useLocalDpi xmlns:a14="http://schemas.microsoft.com/office/drawing/2010/main" val="0"/>
              </a:ext>
            </a:extLst>
          </a:blip>
          <a:stretch>
            <a:fillRect/>
          </a:stretch>
        </p:blipFill>
        <p:spPr>
          <a:xfrm flipH="1">
            <a:off x="120340" y="3917881"/>
            <a:ext cx="659690" cy="659690"/>
          </a:xfrm>
          <a:prstGeom prst="rect">
            <a:avLst/>
          </a:prstGeom>
        </p:spPr>
      </p:pic>
      <p:sp>
        <p:nvSpPr>
          <p:cNvPr id="21" name="Rectangle 20"/>
          <p:cNvSpPr/>
          <p:nvPr/>
        </p:nvSpPr>
        <p:spPr>
          <a:xfrm>
            <a:off x="116420" y="1565156"/>
            <a:ext cx="667530" cy="596434"/>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6" name="Picture 15"/>
          <p:cNvPicPr>
            <a:picLocks noChangeAspect="1"/>
          </p:cNvPicPr>
          <p:nvPr/>
        </p:nvPicPr>
        <p:blipFill>
          <a:blip r:embed="rId6" cstate="print">
            <a:duotone>
              <a:prstClr val="black"/>
              <a:schemeClr val="tx1">
                <a:tint val="45000"/>
                <a:satMod val="400000"/>
              </a:schemeClr>
            </a:duotone>
            <a:extLst>
              <a:ext uri="{28A0092B-C50C-407E-A947-70E740481C1C}">
                <a14:useLocalDpi xmlns:a14="http://schemas.microsoft.com/office/drawing/2010/main" val="0"/>
              </a:ext>
            </a:extLst>
          </a:blip>
          <a:stretch>
            <a:fillRect/>
          </a:stretch>
        </p:blipFill>
        <p:spPr>
          <a:xfrm>
            <a:off x="162813" y="1565156"/>
            <a:ext cx="577336" cy="596434"/>
          </a:xfrm>
          <a:prstGeom prst="rect">
            <a:avLst/>
          </a:prstGeom>
        </p:spPr>
      </p:pic>
      <p:sp>
        <p:nvSpPr>
          <p:cNvPr id="37" name="TextBox 36"/>
          <p:cNvSpPr txBox="1"/>
          <p:nvPr/>
        </p:nvSpPr>
        <p:spPr>
          <a:xfrm>
            <a:off x="-32409" y="49759"/>
            <a:ext cx="1417937" cy="646331"/>
          </a:xfrm>
          <a:prstGeom prst="rect">
            <a:avLst/>
          </a:prstGeom>
          <a:noFill/>
        </p:spPr>
        <p:txBody>
          <a:bodyPr wrap="square" rtlCol="0">
            <a:spAutoFit/>
          </a:bodyPr>
          <a:lstStyle/>
          <a:p>
            <a:r>
              <a:rPr lang="en-AU" sz="3600" dirty="0" smtClean="0"/>
              <a:t>Min €:</a:t>
            </a:r>
            <a:endParaRPr lang="en-AU" sz="3600" dirty="0"/>
          </a:p>
        </p:txBody>
      </p:sp>
      <p:sp>
        <p:nvSpPr>
          <p:cNvPr id="38" name="TextBox 37"/>
          <p:cNvSpPr txBox="1"/>
          <p:nvPr/>
        </p:nvSpPr>
        <p:spPr>
          <a:xfrm>
            <a:off x="1298180" y="49758"/>
            <a:ext cx="682978" cy="646331"/>
          </a:xfrm>
          <a:prstGeom prst="rect">
            <a:avLst/>
          </a:prstGeom>
          <a:noFill/>
        </p:spPr>
        <p:txBody>
          <a:bodyPr wrap="square" rtlCol="0">
            <a:spAutoFit/>
          </a:bodyPr>
          <a:lstStyle/>
          <a:p>
            <a:r>
              <a:rPr lang="en-AU" sz="3600" dirty="0" smtClean="0"/>
              <a:t>+1</a:t>
            </a:r>
            <a:endParaRPr lang="en-AU" sz="3600" dirty="0"/>
          </a:p>
        </p:txBody>
      </p:sp>
      <p:sp>
        <p:nvSpPr>
          <p:cNvPr id="50" name="TextBox 49"/>
          <p:cNvSpPr txBox="1"/>
          <p:nvPr/>
        </p:nvSpPr>
        <p:spPr>
          <a:xfrm>
            <a:off x="1298180" y="3133837"/>
            <a:ext cx="682978" cy="646331"/>
          </a:xfrm>
          <a:prstGeom prst="rect">
            <a:avLst/>
          </a:prstGeom>
          <a:noFill/>
        </p:spPr>
        <p:txBody>
          <a:bodyPr wrap="square" rtlCol="0">
            <a:spAutoFit/>
          </a:bodyPr>
          <a:lstStyle/>
          <a:p>
            <a:r>
              <a:rPr lang="en-AU" sz="3600" dirty="0" smtClean="0"/>
              <a:t>+1</a:t>
            </a:r>
            <a:endParaRPr lang="en-AU" sz="3600" dirty="0"/>
          </a:p>
        </p:txBody>
      </p:sp>
      <p:sp>
        <p:nvSpPr>
          <p:cNvPr id="51" name="TextBox 50"/>
          <p:cNvSpPr txBox="1"/>
          <p:nvPr/>
        </p:nvSpPr>
        <p:spPr>
          <a:xfrm>
            <a:off x="1298180" y="3900748"/>
            <a:ext cx="682978" cy="646331"/>
          </a:xfrm>
          <a:prstGeom prst="rect">
            <a:avLst/>
          </a:prstGeom>
          <a:noFill/>
        </p:spPr>
        <p:txBody>
          <a:bodyPr wrap="square" rtlCol="0">
            <a:spAutoFit/>
          </a:bodyPr>
          <a:lstStyle/>
          <a:p>
            <a:r>
              <a:rPr lang="en-AU" sz="3600" dirty="0" smtClean="0"/>
              <a:t>+1</a:t>
            </a:r>
            <a:endParaRPr lang="en-AU" sz="3600" dirty="0"/>
          </a:p>
        </p:txBody>
      </p:sp>
      <p:sp>
        <p:nvSpPr>
          <p:cNvPr id="39" name="TextBox 38"/>
          <p:cNvSpPr txBox="1"/>
          <p:nvPr/>
        </p:nvSpPr>
        <p:spPr>
          <a:xfrm>
            <a:off x="2041069" y="49758"/>
            <a:ext cx="656302" cy="646331"/>
          </a:xfrm>
          <a:prstGeom prst="rect">
            <a:avLst/>
          </a:prstGeom>
          <a:noFill/>
        </p:spPr>
        <p:txBody>
          <a:bodyPr wrap="square" rtlCol="0">
            <a:spAutoFit/>
          </a:bodyPr>
          <a:lstStyle/>
          <a:p>
            <a:r>
              <a:rPr lang="en-AU" sz="3600" dirty="0" smtClean="0"/>
              <a:t>+1</a:t>
            </a:r>
            <a:endParaRPr lang="en-AU" sz="3600" dirty="0"/>
          </a:p>
        </p:txBody>
      </p:sp>
      <p:sp>
        <p:nvSpPr>
          <p:cNvPr id="56" name="TextBox 55"/>
          <p:cNvSpPr txBox="1"/>
          <p:nvPr/>
        </p:nvSpPr>
        <p:spPr>
          <a:xfrm>
            <a:off x="2027731" y="3900748"/>
            <a:ext cx="682978" cy="646331"/>
          </a:xfrm>
          <a:prstGeom prst="rect">
            <a:avLst/>
          </a:prstGeom>
          <a:noFill/>
        </p:spPr>
        <p:txBody>
          <a:bodyPr wrap="square" rtlCol="0">
            <a:spAutoFit/>
          </a:bodyPr>
          <a:lstStyle/>
          <a:p>
            <a:r>
              <a:rPr lang="en-AU" sz="3600" dirty="0" smtClean="0"/>
              <a:t>+1</a:t>
            </a:r>
            <a:endParaRPr lang="en-AU" sz="3600" dirty="0"/>
          </a:p>
        </p:txBody>
      </p:sp>
      <p:sp>
        <p:nvSpPr>
          <p:cNvPr id="40" name="TextBox 39"/>
          <p:cNvSpPr txBox="1"/>
          <p:nvPr/>
        </p:nvSpPr>
        <p:spPr>
          <a:xfrm>
            <a:off x="2757282" y="49758"/>
            <a:ext cx="682978" cy="646331"/>
          </a:xfrm>
          <a:prstGeom prst="rect">
            <a:avLst/>
          </a:prstGeom>
          <a:noFill/>
        </p:spPr>
        <p:txBody>
          <a:bodyPr wrap="square" rtlCol="0">
            <a:spAutoFit/>
          </a:bodyPr>
          <a:lstStyle/>
          <a:p>
            <a:r>
              <a:rPr lang="en-AU" sz="3600" dirty="0" smtClean="0"/>
              <a:t>+1</a:t>
            </a:r>
            <a:endParaRPr lang="en-AU" sz="3600" dirty="0"/>
          </a:p>
        </p:txBody>
      </p:sp>
      <p:sp>
        <p:nvSpPr>
          <p:cNvPr id="57" name="TextBox 56"/>
          <p:cNvSpPr txBox="1"/>
          <p:nvPr/>
        </p:nvSpPr>
        <p:spPr>
          <a:xfrm>
            <a:off x="2757282" y="807362"/>
            <a:ext cx="682978" cy="646331"/>
          </a:xfrm>
          <a:prstGeom prst="rect">
            <a:avLst/>
          </a:prstGeom>
          <a:noFill/>
        </p:spPr>
        <p:txBody>
          <a:bodyPr wrap="square" rtlCol="0">
            <a:spAutoFit/>
          </a:bodyPr>
          <a:lstStyle/>
          <a:p>
            <a:r>
              <a:rPr lang="en-AU" sz="3600" dirty="0" smtClean="0"/>
              <a:t>+1</a:t>
            </a:r>
            <a:endParaRPr lang="en-AU" sz="3600" dirty="0"/>
          </a:p>
        </p:txBody>
      </p:sp>
      <p:sp>
        <p:nvSpPr>
          <p:cNvPr id="59" name="TextBox 58"/>
          <p:cNvSpPr txBox="1"/>
          <p:nvPr/>
        </p:nvSpPr>
        <p:spPr>
          <a:xfrm>
            <a:off x="2757282" y="2319962"/>
            <a:ext cx="682978" cy="646331"/>
          </a:xfrm>
          <a:prstGeom prst="rect">
            <a:avLst/>
          </a:prstGeom>
          <a:noFill/>
        </p:spPr>
        <p:txBody>
          <a:bodyPr wrap="square" rtlCol="0">
            <a:spAutoFit/>
          </a:bodyPr>
          <a:lstStyle/>
          <a:p>
            <a:r>
              <a:rPr lang="en-AU" sz="3600" dirty="0" smtClean="0"/>
              <a:t>+1</a:t>
            </a:r>
            <a:endParaRPr lang="en-AU" sz="3600" dirty="0"/>
          </a:p>
        </p:txBody>
      </p:sp>
      <p:sp>
        <p:nvSpPr>
          <p:cNvPr id="44" name="TextBox 43"/>
          <p:cNvSpPr txBox="1"/>
          <p:nvPr/>
        </p:nvSpPr>
        <p:spPr>
          <a:xfrm>
            <a:off x="3486833" y="49758"/>
            <a:ext cx="761634" cy="646331"/>
          </a:xfrm>
          <a:prstGeom prst="rect">
            <a:avLst/>
          </a:prstGeom>
          <a:noFill/>
        </p:spPr>
        <p:txBody>
          <a:bodyPr wrap="square" rtlCol="0">
            <a:spAutoFit/>
          </a:bodyPr>
          <a:lstStyle/>
          <a:p>
            <a:r>
              <a:rPr lang="en-AU" sz="3600" dirty="0" smtClean="0"/>
              <a:t>+1</a:t>
            </a:r>
            <a:endParaRPr lang="en-AU" sz="3600" dirty="0"/>
          </a:p>
        </p:txBody>
      </p:sp>
      <p:sp>
        <p:nvSpPr>
          <p:cNvPr id="64" name="TextBox 63"/>
          <p:cNvSpPr txBox="1"/>
          <p:nvPr/>
        </p:nvSpPr>
        <p:spPr>
          <a:xfrm>
            <a:off x="3526161" y="2319962"/>
            <a:ext cx="682978" cy="646331"/>
          </a:xfrm>
          <a:prstGeom prst="rect">
            <a:avLst/>
          </a:prstGeom>
          <a:noFill/>
        </p:spPr>
        <p:txBody>
          <a:bodyPr wrap="square" rtlCol="0">
            <a:spAutoFit/>
          </a:bodyPr>
          <a:lstStyle/>
          <a:p>
            <a:r>
              <a:rPr lang="en-AU" sz="3600" dirty="0" smtClean="0"/>
              <a:t>+1</a:t>
            </a:r>
            <a:endParaRPr lang="en-AU" sz="3600" dirty="0"/>
          </a:p>
        </p:txBody>
      </p:sp>
      <p:sp>
        <p:nvSpPr>
          <p:cNvPr id="66" name="TextBox 65"/>
          <p:cNvSpPr txBox="1"/>
          <p:nvPr/>
        </p:nvSpPr>
        <p:spPr>
          <a:xfrm>
            <a:off x="3526161" y="3900748"/>
            <a:ext cx="682978" cy="646331"/>
          </a:xfrm>
          <a:prstGeom prst="rect">
            <a:avLst/>
          </a:prstGeom>
          <a:noFill/>
        </p:spPr>
        <p:txBody>
          <a:bodyPr wrap="square" rtlCol="0">
            <a:spAutoFit/>
          </a:bodyPr>
          <a:lstStyle/>
          <a:p>
            <a:r>
              <a:rPr lang="en-AU" sz="3600" dirty="0" smtClean="0"/>
              <a:t>+1</a:t>
            </a:r>
            <a:endParaRPr lang="en-AU" sz="3600" dirty="0"/>
          </a:p>
        </p:txBody>
      </p:sp>
      <p:sp>
        <p:nvSpPr>
          <p:cNvPr id="41" name="TextBox 40"/>
          <p:cNvSpPr txBox="1"/>
          <p:nvPr/>
        </p:nvSpPr>
        <p:spPr>
          <a:xfrm>
            <a:off x="4295040" y="49758"/>
            <a:ext cx="761634" cy="646331"/>
          </a:xfrm>
          <a:prstGeom prst="rect">
            <a:avLst/>
          </a:prstGeom>
          <a:noFill/>
        </p:spPr>
        <p:txBody>
          <a:bodyPr wrap="square" rtlCol="0">
            <a:spAutoFit/>
          </a:bodyPr>
          <a:lstStyle/>
          <a:p>
            <a:r>
              <a:rPr lang="en-AU" sz="3600" dirty="0" smtClean="0"/>
              <a:t>+1</a:t>
            </a:r>
            <a:endParaRPr lang="en-AU" sz="3600" dirty="0"/>
          </a:p>
        </p:txBody>
      </p:sp>
      <p:sp>
        <p:nvSpPr>
          <p:cNvPr id="71" name="TextBox 70"/>
          <p:cNvSpPr txBox="1"/>
          <p:nvPr/>
        </p:nvSpPr>
        <p:spPr>
          <a:xfrm>
            <a:off x="4334368" y="3900748"/>
            <a:ext cx="682978" cy="646331"/>
          </a:xfrm>
          <a:prstGeom prst="rect">
            <a:avLst/>
          </a:prstGeom>
          <a:noFill/>
        </p:spPr>
        <p:txBody>
          <a:bodyPr wrap="square" rtlCol="0">
            <a:spAutoFit/>
          </a:bodyPr>
          <a:lstStyle/>
          <a:p>
            <a:r>
              <a:rPr lang="en-AU" sz="3600" dirty="0" smtClean="0"/>
              <a:t>+1</a:t>
            </a:r>
            <a:endParaRPr lang="en-AU" sz="3600" dirty="0"/>
          </a:p>
        </p:txBody>
      </p:sp>
      <p:sp>
        <p:nvSpPr>
          <p:cNvPr id="42" name="TextBox 41"/>
          <p:cNvSpPr txBox="1"/>
          <p:nvPr/>
        </p:nvSpPr>
        <p:spPr>
          <a:xfrm>
            <a:off x="5116586" y="49758"/>
            <a:ext cx="656301" cy="646331"/>
          </a:xfrm>
          <a:prstGeom prst="rect">
            <a:avLst/>
          </a:prstGeom>
          <a:noFill/>
        </p:spPr>
        <p:txBody>
          <a:bodyPr wrap="square" rtlCol="0">
            <a:spAutoFit/>
          </a:bodyPr>
          <a:lstStyle/>
          <a:p>
            <a:r>
              <a:rPr lang="en-AU" sz="3600" dirty="0"/>
              <a:t>+</a:t>
            </a:r>
            <a:r>
              <a:rPr lang="en-AU" sz="3600" dirty="0" smtClean="0"/>
              <a:t>1</a:t>
            </a:r>
            <a:endParaRPr lang="en-AU" sz="3600" dirty="0"/>
          </a:p>
        </p:txBody>
      </p:sp>
      <p:sp>
        <p:nvSpPr>
          <p:cNvPr id="76" name="TextBox 75"/>
          <p:cNvSpPr txBox="1"/>
          <p:nvPr/>
        </p:nvSpPr>
        <p:spPr>
          <a:xfrm>
            <a:off x="5103247" y="3900748"/>
            <a:ext cx="682978" cy="646331"/>
          </a:xfrm>
          <a:prstGeom prst="rect">
            <a:avLst/>
          </a:prstGeom>
          <a:noFill/>
        </p:spPr>
        <p:txBody>
          <a:bodyPr wrap="square" rtlCol="0">
            <a:spAutoFit/>
          </a:bodyPr>
          <a:lstStyle/>
          <a:p>
            <a:r>
              <a:rPr lang="en-AU" sz="3600" dirty="0" smtClean="0"/>
              <a:t>+1</a:t>
            </a:r>
            <a:endParaRPr lang="en-AU" sz="3600" dirty="0"/>
          </a:p>
        </p:txBody>
      </p:sp>
      <p:sp>
        <p:nvSpPr>
          <p:cNvPr id="43" name="TextBox 42"/>
          <p:cNvSpPr txBox="1"/>
          <p:nvPr/>
        </p:nvSpPr>
        <p:spPr>
          <a:xfrm>
            <a:off x="5832798" y="49758"/>
            <a:ext cx="716566" cy="646331"/>
          </a:xfrm>
          <a:prstGeom prst="rect">
            <a:avLst/>
          </a:prstGeom>
          <a:noFill/>
        </p:spPr>
        <p:txBody>
          <a:bodyPr wrap="square" rtlCol="0">
            <a:spAutoFit/>
          </a:bodyPr>
          <a:lstStyle/>
          <a:p>
            <a:r>
              <a:rPr lang="en-AU" sz="3600" dirty="0" smtClean="0"/>
              <a:t>+1</a:t>
            </a:r>
            <a:endParaRPr lang="en-AU" sz="3600" dirty="0"/>
          </a:p>
        </p:txBody>
      </p:sp>
      <p:sp>
        <p:nvSpPr>
          <p:cNvPr id="78" name="TextBox 77"/>
          <p:cNvSpPr txBox="1"/>
          <p:nvPr/>
        </p:nvSpPr>
        <p:spPr>
          <a:xfrm>
            <a:off x="5849592" y="1540208"/>
            <a:ext cx="682978" cy="646331"/>
          </a:xfrm>
          <a:prstGeom prst="rect">
            <a:avLst/>
          </a:prstGeom>
          <a:noFill/>
        </p:spPr>
        <p:txBody>
          <a:bodyPr wrap="square" rtlCol="0">
            <a:spAutoFit/>
          </a:bodyPr>
          <a:lstStyle/>
          <a:p>
            <a:r>
              <a:rPr lang="en-AU" sz="3600" dirty="0" smtClean="0"/>
              <a:t>+1</a:t>
            </a:r>
            <a:endParaRPr lang="en-AU" sz="3600" dirty="0"/>
          </a:p>
        </p:txBody>
      </p:sp>
      <p:sp>
        <p:nvSpPr>
          <p:cNvPr id="45" name="TextBox 44"/>
          <p:cNvSpPr txBox="1"/>
          <p:nvPr/>
        </p:nvSpPr>
        <p:spPr>
          <a:xfrm>
            <a:off x="6595937" y="49758"/>
            <a:ext cx="759595" cy="646331"/>
          </a:xfrm>
          <a:prstGeom prst="rect">
            <a:avLst/>
          </a:prstGeom>
          <a:noFill/>
        </p:spPr>
        <p:txBody>
          <a:bodyPr wrap="square" rtlCol="0">
            <a:spAutoFit/>
          </a:bodyPr>
          <a:lstStyle/>
          <a:p>
            <a:r>
              <a:rPr lang="en-AU" sz="3600" dirty="0" smtClean="0"/>
              <a:t>+1</a:t>
            </a:r>
            <a:endParaRPr lang="en-AU" sz="3600" dirty="0"/>
          </a:p>
        </p:txBody>
      </p:sp>
      <p:sp>
        <p:nvSpPr>
          <p:cNvPr id="83" name="TextBox 82"/>
          <p:cNvSpPr txBox="1"/>
          <p:nvPr/>
        </p:nvSpPr>
        <p:spPr>
          <a:xfrm>
            <a:off x="6634245" y="1540208"/>
            <a:ext cx="682978" cy="646331"/>
          </a:xfrm>
          <a:prstGeom prst="rect">
            <a:avLst/>
          </a:prstGeom>
          <a:noFill/>
        </p:spPr>
        <p:txBody>
          <a:bodyPr wrap="square" rtlCol="0">
            <a:spAutoFit/>
          </a:bodyPr>
          <a:lstStyle/>
          <a:p>
            <a:r>
              <a:rPr lang="en-AU" sz="3600" dirty="0" smtClean="0"/>
              <a:t>+1</a:t>
            </a:r>
            <a:endParaRPr lang="en-AU" sz="3600" dirty="0"/>
          </a:p>
        </p:txBody>
      </p:sp>
      <p:grpSp>
        <p:nvGrpSpPr>
          <p:cNvPr id="140" name="Group 139"/>
          <p:cNvGrpSpPr/>
          <p:nvPr/>
        </p:nvGrpSpPr>
        <p:grpSpPr>
          <a:xfrm>
            <a:off x="1514722" y="4484496"/>
            <a:ext cx="6360307" cy="659622"/>
            <a:chOff x="1514722" y="4575936"/>
            <a:chExt cx="6360307" cy="659622"/>
          </a:xfrm>
        </p:grpSpPr>
        <p:sp>
          <p:nvSpPr>
            <p:cNvPr id="4" name="TextBox 3"/>
            <p:cNvSpPr txBox="1"/>
            <p:nvPr/>
          </p:nvSpPr>
          <p:spPr>
            <a:xfrm>
              <a:off x="1514722" y="4589227"/>
              <a:ext cx="249894" cy="646331"/>
            </a:xfrm>
            <a:prstGeom prst="rect">
              <a:avLst/>
            </a:prstGeom>
            <a:noFill/>
          </p:spPr>
          <p:txBody>
            <a:bodyPr wrap="square" rtlCol="0">
              <a:spAutoFit/>
            </a:bodyPr>
            <a:lstStyle/>
            <a:p>
              <a:r>
                <a:rPr lang="en-AU" sz="3600" dirty="0" smtClean="0"/>
                <a:t>1</a:t>
              </a:r>
              <a:endParaRPr lang="en-AU" sz="3600" dirty="0"/>
            </a:p>
          </p:txBody>
        </p:sp>
        <p:sp>
          <p:nvSpPr>
            <p:cNvPr id="5" name="TextBox 4"/>
            <p:cNvSpPr txBox="1"/>
            <p:nvPr/>
          </p:nvSpPr>
          <p:spPr>
            <a:xfrm>
              <a:off x="2244273" y="4589227"/>
              <a:ext cx="249894" cy="646331"/>
            </a:xfrm>
            <a:prstGeom prst="rect">
              <a:avLst/>
            </a:prstGeom>
            <a:noFill/>
          </p:spPr>
          <p:txBody>
            <a:bodyPr wrap="square" rtlCol="0">
              <a:spAutoFit/>
            </a:bodyPr>
            <a:lstStyle/>
            <a:p>
              <a:r>
                <a:rPr lang="en-AU" sz="3600" dirty="0" smtClean="0"/>
                <a:t>2</a:t>
              </a:r>
              <a:endParaRPr lang="en-AU" sz="3600" dirty="0"/>
            </a:p>
          </p:txBody>
        </p:sp>
        <p:sp>
          <p:nvSpPr>
            <p:cNvPr id="6" name="TextBox 5"/>
            <p:cNvSpPr txBox="1"/>
            <p:nvPr/>
          </p:nvSpPr>
          <p:spPr>
            <a:xfrm>
              <a:off x="2973824" y="4589227"/>
              <a:ext cx="249894" cy="646331"/>
            </a:xfrm>
            <a:prstGeom prst="rect">
              <a:avLst/>
            </a:prstGeom>
            <a:noFill/>
          </p:spPr>
          <p:txBody>
            <a:bodyPr wrap="square" rtlCol="0">
              <a:spAutoFit/>
            </a:bodyPr>
            <a:lstStyle/>
            <a:p>
              <a:r>
                <a:rPr lang="en-AU" sz="3600" dirty="0" smtClean="0"/>
                <a:t>3</a:t>
              </a:r>
              <a:endParaRPr lang="en-AU" sz="3600" dirty="0"/>
            </a:p>
          </p:txBody>
        </p:sp>
        <p:sp>
          <p:nvSpPr>
            <p:cNvPr id="10" name="TextBox 9"/>
            <p:cNvSpPr txBox="1"/>
            <p:nvPr/>
          </p:nvSpPr>
          <p:spPr>
            <a:xfrm>
              <a:off x="3742703" y="4589227"/>
              <a:ext cx="249894" cy="646331"/>
            </a:xfrm>
            <a:prstGeom prst="rect">
              <a:avLst/>
            </a:prstGeom>
            <a:noFill/>
          </p:spPr>
          <p:txBody>
            <a:bodyPr wrap="square" rtlCol="0">
              <a:spAutoFit/>
            </a:bodyPr>
            <a:lstStyle/>
            <a:p>
              <a:r>
                <a:rPr lang="en-AU" sz="3600" dirty="0" smtClean="0"/>
                <a:t>4</a:t>
              </a:r>
              <a:endParaRPr lang="en-AU" sz="3600" dirty="0"/>
            </a:p>
          </p:txBody>
        </p:sp>
        <p:sp>
          <p:nvSpPr>
            <p:cNvPr id="7" name="TextBox 6"/>
            <p:cNvSpPr txBox="1"/>
            <p:nvPr/>
          </p:nvSpPr>
          <p:spPr>
            <a:xfrm>
              <a:off x="4550910" y="4589227"/>
              <a:ext cx="249894" cy="646331"/>
            </a:xfrm>
            <a:prstGeom prst="rect">
              <a:avLst/>
            </a:prstGeom>
            <a:noFill/>
          </p:spPr>
          <p:txBody>
            <a:bodyPr wrap="square" rtlCol="0">
              <a:spAutoFit/>
            </a:bodyPr>
            <a:lstStyle/>
            <a:p>
              <a:r>
                <a:rPr lang="en-AU" sz="3600" dirty="0" smtClean="0"/>
                <a:t>5</a:t>
              </a:r>
              <a:endParaRPr lang="en-AU" sz="3600" dirty="0"/>
            </a:p>
          </p:txBody>
        </p:sp>
        <p:sp>
          <p:nvSpPr>
            <p:cNvPr id="8" name="TextBox 7"/>
            <p:cNvSpPr txBox="1"/>
            <p:nvPr/>
          </p:nvSpPr>
          <p:spPr>
            <a:xfrm>
              <a:off x="5319789" y="4589227"/>
              <a:ext cx="249894" cy="646331"/>
            </a:xfrm>
            <a:prstGeom prst="rect">
              <a:avLst/>
            </a:prstGeom>
            <a:noFill/>
          </p:spPr>
          <p:txBody>
            <a:bodyPr wrap="square" rtlCol="0">
              <a:spAutoFit/>
            </a:bodyPr>
            <a:lstStyle/>
            <a:p>
              <a:r>
                <a:rPr lang="en-AU" sz="3600" dirty="0"/>
                <a:t>6</a:t>
              </a:r>
            </a:p>
          </p:txBody>
        </p:sp>
        <p:sp>
          <p:nvSpPr>
            <p:cNvPr id="9" name="TextBox 8"/>
            <p:cNvSpPr txBox="1"/>
            <p:nvPr/>
          </p:nvSpPr>
          <p:spPr>
            <a:xfrm>
              <a:off x="6066134" y="4589227"/>
              <a:ext cx="249894" cy="646331"/>
            </a:xfrm>
            <a:prstGeom prst="rect">
              <a:avLst/>
            </a:prstGeom>
            <a:noFill/>
          </p:spPr>
          <p:txBody>
            <a:bodyPr wrap="square" rtlCol="0">
              <a:spAutoFit/>
            </a:bodyPr>
            <a:lstStyle/>
            <a:p>
              <a:r>
                <a:rPr lang="en-AU" sz="3600" dirty="0" smtClean="0"/>
                <a:t>7</a:t>
              </a:r>
              <a:endParaRPr lang="en-AU" sz="3600" dirty="0"/>
            </a:p>
          </p:txBody>
        </p:sp>
        <p:sp>
          <p:nvSpPr>
            <p:cNvPr id="11" name="TextBox 10"/>
            <p:cNvSpPr txBox="1"/>
            <p:nvPr/>
          </p:nvSpPr>
          <p:spPr>
            <a:xfrm>
              <a:off x="6850787" y="4589227"/>
              <a:ext cx="249894" cy="646331"/>
            </a:xfrm>
            <a:prstGeom prst="rect">
              <a:avLst/>
            </a:prstGeom>
            <a:noFill/>
          </p:spPr>
          <p:txBody>
            <a:bodyPr wrap="square" rtlCol="0">
              <a:spAutoFit/>
            </a:bodyPr>
            <a:lstStyle/>
            <a:p>
              <a:r>
                <a:rPr lang="en-AU" sz="3600" dirty="0" smtClean="0"/>
                <a:t>8</a:t>
              </a:r>
              <a:endParaRPr lang="en-AU" sz="3600" dirty="0"/>
            </a:p>
          </p:txBody>
        </p:sp>
        <p:sp>
          <p:nvSpPr>
            <p:cNvPr id="12" name="TextBox 11"/>
            <p:cNvSpPr txBox="1"/>
            <p:nvPr/>
          </p:nvSpPr>
          <p:spPr>
            <a:xfrm>
              <a:off x="7625135" y="4575936"/>
              <a:ext cx="249894" cy="646331"/>
            </a:xfrm>
            <a:prstGeom prst="rect">
              <a:avLst/>
            </a:prstGeom>
            <a:noFill/>
          </p:spPr>
          <p:txBody>
            <a:bodyPr wrap="square" rtlCol="0">
              <a:spAutoFit/>
            </a:bodyPr>
            <a:lstStyle/>
            <a:p>
              <a:r>
                <a:rPr lang="en-AU" sz="3600" dirty="0"/>
                <a:t>9</a:t>
              </a:r>
            </a:p>
          </p:txBody>
        </p:sp>
      </p:grpSp>
      <p:sp>
        <p:nvSpPr>
          <p:cNvPr id="46" name="TextBox 45"/>
          <p:cNvSpPr txBox="1"/>
          <p:nvPr/>
        </p:nvSpPr>
        <p:spPr>
          <a:xfrm>
            <a:off x="7402108" y="36467"/>
            <a:ext cx="695949" cy="646331"/>
          </a:xfrm>
          <a:prstGeom prst="rect">
            <a:avLst/>
          </a:prstGeom>
          <a:noFill/>
        </p:spPr>
        <p:txBody>
          <a:bodyPr wrap="square" rtlCol="0">
            <a:spAutoFit/>
          </a:bodyPr>
          <a:lstStyle/>
          <a:p>
            <a:r>
              <a:rPr lang="en-AU" sz="3600" dirty="0" smtClean="0"/>
              <a:t>+1</a:t>
            </a:r>
            <a:endParaRPr lang="en-AU" sz="3600" dirty="0"/>
          </a:p>
        </p:txBody>
      </p:sp>
      <p:sp>
        <p:nvSpPr>
          <p:cNvPr id="91" name="TextBox 90"/>
          <p:cNvSpPr txBox="1"/>
          <p:nvPr/>
        </p:nvSpPr>
        <p:spPr>
          <a:xfrm>
            <a:off x="7408593" y="3900748"/>
            <a:ext cx="682978" cy="646331"/>
          </a:xfrm>
          <a:prstGeom prst="rect">
            <a:avLst/>
          </a:prstGeom>
          <a:noFill/>
        </p:spPr>
        <p:txBody>
          <a:bodyPr wrap="square" rtlCol="0">
            <a:spAutoFit/>
          </a:bodyPr>
          <a:lstStyle/>
          <a:p>
            <a:r>
              <a:rPr lang="en-AU" sz="3600" dirty="0" smtClean="0"/>
              <a:t>+1</a:t>
            </a:r>
            <a:endParaRPr lang="en-AU" sz="3600" dirty="0"/>
          </a:p>
        </p:txBody>
      </p:sp>
    </p:spTree>
    <p:extLst>
      <p:ext uri="{BB962C8B-B14F-4D97-AF65-F5344CB8AC3E}">
        <p14:creationId xmlns:p14="http://schemas.microsoft.com/office/powerpoint/2010/main" val="221338298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a:xfrm>
            <a:off x="120974" y="2313918"/>
            <a:ext cx="658422" cy="65842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7" name="Picture 16"/>
          <p:cNvPicPr>
            <a:picLocks noChangeAspect="1"/>
          </p:cNvPicPr>
          <p:nvPr/>
        </p:nvPicPr>
        <p:blipFill>
          <a:blip r:embed="rId2" cstate="print">
            <a:duotone>
              <a:prstClr val="black"/>
              <a:schemeClr val="tx1">
                <a:tint val="45000"/>
                <a:satMod val="400000"/>
              </a:schemeClr>
            </a:duotone>
            <a:extLst>
              <a:ext uri="{28A0092B-C50C-407E-A947-70E740481C1C}">
                <a14:useLocalDpi xmlns:a14="http://schemas.microsoft.com/office/drawing/2010/main" val="0"/>
              </a:ext>
            </a:extLst>
          </a:blip>
          <a:stretch>
            <a:fillRect/>
          </a:stretch>
        </p:blipFill>
        <p:spPr>
          <a:xfrm>
            <a:off x="120976" y="2313916"/>
            <a:ext cx="658420" cy="658420"/>
          </a:xfrm>
          <a:prstGeom prst="rect">
            <a:avLst/>
          </a:prstGeom>
        </p:spPr>
      </p:pic>
      <p:sp>
        <p:nvSpPr>
          <p:cNvPr id="19" name="Rectangle 18"/>
          <p:cNvSpPr/>
          <p:nvPr/>
        </p:nvSpPr>
        <p:spPr>
          <a:xfrm>
            <a:off x="130501" y="763732"/>
            <a:ext cx="639368" cy="73359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0501" y="854738"/>
            <a:ext cx="639368" cy="542757"/>
          </a:xfrm>
          <a:prstGeom prst="rect">
            <a:avLst/>
          </a:prstGeom>
        </p:spPr>
      </p:pic>
      <p:sp>
        <p:nvSpPr>
          <p:cNvPr id="26" name="Rectangle 25"/>
          <p:cNvSpPr/>
          <p:nvPr/>
        </p:nvSpPr>
        <p:spPr>
          <a:xfrm>
            <a:off x="133655" y="3140472"/>
            <a:ext cx="633061" cy="63306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4" name="Picture 13"/>
          <p:cNvPicPr>
            <a:picLocks noChangeAspect="1"/>
          </p:cNvPicPr>
          <p:nvPr/>
        </p:nvPicPr>
        <p:blipFill>
          <a:blip r:embed="rId4" cstate="print">
            <a:duotone>
              <a:prstClr val="black"/>
              <a:schemeClr val="tx1">
                <a:tint val="45000"/>
                <a:satMod val="400000"/>
              </a:schemeClr>
            </a:duotone>
            <a:extLst>
              <a:ext uri="{28A0092B-C50C-407E-A947-70E740481C1C}">
                <a14:useLocalDpi xmlns:a14="http://schemas.microsoft.com/office/drawing/2010/main" val="0"/>
              </a:ext>
            </a:extLst>
          </a:blip>
          <a:stretch>
            <a:fillRect/>
          </a:stretch>
        </p:blipFill>
        <p:spPr>
          <a:xfrm flipH="1">
            <a:off x="133655" y="3140472"/>
            <a:ext cx="633061" cy="633061"/>
          </a:xfrm>
          <a:prstGeom prst="rect">
            <a:avLst/>
          </a:prstGeom>
        </p:spPr>
      </p:pic>
      <p:sp>
        <p:nvSpPr>
          <p:cNvPr id="28" name="Rectangle 27"/>
          <p:cNvSpPr/>
          <p:nvPr/>
        </p:nvSpPr>
        <p:spPr>
          <a:xfrm>
            <a:off x="120340" y="3870256"/>
            <a:ext cx="659690" cy="70731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5" name="Picture 14"/>
          <p:cNvPicPr>
            <a:picLocks noChangeAspect="1"/>
          </p:cNvPicPr>
          <p:nvPr/>
        </p:nvPicPr>
        <p:blipFill>
          <a:blip r:embed="rId5" cstate="print">
            <a:duotone>
              <a:prstClr val="black"/>
              <a:schemeClr val="tx1">
                <a:tint val="45000"/>
                <a:satMod val="400000"/>
              </a:schemeClr>
            </a:duotone>
            <a:extLst>
              <a:ext uri="{28A0092B-C50C-407E-A947-70E740481C1C}">
                <a14:useLocalDpi xmlns:a14="http://schemas.microsoft.com/office/drawing/2010/main" val="0"/>
              </a:ext>
            </a:extLst>
          </a:blip>
          <a:stretch>
            <a:fillRect/>
          </a:stretch>
        </p:blipFill>
        <p:spPr>
          <a:xfrm flipH="1">
            <a:off x="120340" y="3917881"/>
            <a:ext cx="659690" cy="659690"/>
          </a:xfrm>
          <a:prstGeom prst="rect">
            <a:avLst/>
          </a:prstGeom>
        </p:spPr>
      </p:pic>
      <p:sp>
        <p:nvSpPr>
          <p:cNvPr id="21" name="Rectangle 20"/>
          <p:cNvSpPr/>
          <p:nvPr/>
        </p:nvSpPr>
        <p:spPr>
          <a:xfrm>
            <a:off x="116420" y="1565156"/>
            <a:ext cx="667530" cy="596434"/>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6" name="Picture 15"/>
          <p:cNvPicPr>
            <a:picLocks noChangeAspect="1"/>
          </p:cNvPicPr>
          <p:nvPr/>
        </p:nvPicPr>
        <p:blipFill>
          <a:blip r:embed="rId6" cstate="print">
            <a:duotone>
              <a:prstClr val="black"/>
              <a:schemeClr val="tx1">
                <a:tint val="45000"/>
                <a:satMod val="400000"/>
              </a:schemeClr>
            </a:duotone>
            <a:extLst>
              <a:ext uri="{28A0092B-C50C-407E-A947-70E740481C1C}">
                <a14:useLocalDpi xmlns:a14="http://schemas.microsoft.com/office/drawing/2010/main" val="0"/>
              </a:ext>
            </a:extLst>
          </a:blip>
          <a:stretch>
            <a:fillRect/>
          </a:stretch>
        </p:blipFill>
        <p:spPr>
          <a:xfrm>
            <a:off x="162813" y="1565156"/>
            <a:ext cx="577336" cy="596434"/>
          </a:xfrm>
          <a:prstGeom prst="rect">
            <a:avLst/>
          </a:prstGeom>
        </p:spPr>
      </p:pic>
      <p:sp>
        <p:nvSpPr>
          <p:cNvPr id="32" name="TextBox 31"/>
          <p:cNvSpPr txBox="1"/>
          <p:nvPr/>
        </p:nvSpPr>
        <p:spPr>
          <a:xfrm>
            <a:off x="8295044" y="814598"/>
            <a:ext cx="691215" cy="584775"/>
          </a:xfrm>
          <a:prstGeom prst="rect">
            <a:avLst/>
          </a:prstGeom>
          <a:noFill/>
        </p:spPr>
        <p:txBody>
          <a:bodyPr wrap="none" rtlCol="0">
            <a:spAutoFit/>
          </a:bodyPr>
          <a:lstStyle/>
          <a:p>
            <a:r>
              <a:rPr lang="en-AU" sz="3200" dirty="0" smtClean="0"/>
              <a:t>≥ 1</a:t>
            </a:r>
            <a:endParaRPr lang="en-AU" sz="3200" dirty="0"/>
          </a:p>
        </p:txBody>
      </p:sp>
      <p:sp>
        <p:nvSpPr>
          <p:cNvPr id="33" name="TextBox 32"/>
          <p:cNvSpPr txBox="1"/>
          <p:nvPr/>
        </p:nvSpPr>
        <p:spPr>
          <a:xfrm>
            <a:off x="8261455" y="1596894"/>
            <a:ext cx="691215" cy="584775"/>
          </a:xfrm>
          <a:prstGeom prst="rect">
            <a:avLst/>
          </a:prstGeom>
          <a:noFill/>
        </p:spPr>
        <p:txBody>
          <a:bodyPr wrap="none" rtlCol="0">
            <a:spAutoFit/>
          </a:bodyPr>
          <a:lstStyle/>
          <a:p>
            <a:r>
              <a:rPr lang="en-AU" sz="3200" dirty="0" smtClean="0"/>
              <a:t>≥ 1</a:t>
            </a:r>
            <a:endParaRPr lang="en-AU" sz="3200" dirty="0"/>
          </a:p>
        </p:txBody>
      </p:sp>
      <p:sp>
        <p:nvSpPr>
          <p:cNvPr id="34" name="TextBox 33"/>
          <p:cNvSpPr txBox="1"/>
          <p:nvPr/>
        </p:nvSpPr>
        <p:spPr>
          <a:xfrm>
            <a:off x="8261455" y="2400806"/>
            <a:ext cx="691215" cy="584775"/>
          </a:xfrm>
          <a:prstGeom prst="rect">
            <a:avLst/>
          </a:prstGeom>
          <a:noFill/>
        </p:spPr>
        <p:txBody>
          <a:bodyPr wrap="none" rtlCol="0">
            <a:spAutoFit/>
          </a:bodyPr>
          <a:lstStyle/>
          <a:p>
            <a:r>
              <a:rPr lang="en-AU" sz="3200" dirty="0" smtClean="0"/>
              <a:t>≥ 1</a:t>
            </a:r>
            <a:endParaRPr lang="en-AU" sz="3200" dirty="0"/>
          </a:p>
        </p:txBody>
      </p:sp>
      <p:sp>
        <p:nvSpPr>
          <p:cNvPr id="35" name="TextBox 34"/>
          <p:cNvSpPr txBox="1"/>
          <p:nvPr/>
        </p:nvSpPr>
        <p:spPr>
          <a:xfrm>
            <a:off x="8218425" y="3153125"/>
            <a:ext cx="691215" cy="584775"/>
          </a:xfrm>
          <a:prstGeom prst="rect">
            <a:avLst/>
          </a:prstGeom>
          <a:noFill/>
        </p:spPr>
        <p:txBody>
          <a:bodyPr wrap="none" rtlCol="0">
            <a:spAutoFit/>
          </a:bodyPr>
          <a:lstStyle/>
          <a:p>
            <a:r>
              <a:rPr lang="en-AU" sz="3200" dirty="0" smtClean="0"/>
              <a:t>≥ 1</a:t>
            </a:r>
            <a:endParaRPr lang="en-AU" sz="3200" dirty="0"/>
          </a:p>
        </p:txBody>
      </p:sp>
      <p:sp>
        <p:nvSpPr>
          <p:cNvPr id="36" name="TextBox 35"/>
          <p:cNvSpPr txBox="1"/>
          <p:nvPr/>
        </p:nvSpPr>
        <p:spPr>
          <a:xfrm>
            <a:off x="8295044" y="3953469"/>
            <a:ext cx="691215" cy="584775"/>
          </a:xfrm>
          <a:prstGeom prst="rect">
            <a:avLst/>
          </a:prstGeom>
          <a:noFill/>
        </p:spPr>
        <p:txBody>
          <a:bodyPr wrap="none" rtlCol="0">
            <a:spAutoFit/>
          </a:bodyPr>
          <a:lstStyle/>
          <a:p>
            <a:r>
              <a:rPr lang="en-AU" sz="3200" dirty="0" smtClean="0"/>
              <a:t>≥ 1</a:t>
            </a:r>
            <a:endParaRPr lang="en-AU" sz="3200" dirty="0"/>
          </a:p>
        </p:txBody>
      </p:sp>
      <p:sp>
        <p:nvSpPr>
          <p:cNvPr id="37" name="TextBox 36"/>
          <p:cNvSpPr txBox="1"/>
          <p:nvPr/>
        </p:nvSpPr>
        <p:spPr>
          <a:xfrm>
            <a:off x="-32409" y="49759"/>
            <a:ext cx="1417937" cy="646331"/>
          </a:xfrm>
          <a:prstGeom prst="rect">
            <a:avLst/>
          </a:prstGeom>
          <a:noFill/>
        </p:spPr>
        <p:txBody>
          <a:bodyPr wrap="square" rtlCol="0">
            <a:spAutoFit/>
          </a:bodyPr>
          <a:lstStyle/>
          <a:p>
            <a:r>
              <a:rPr lang="en-AU" sz="3600" dirty="0" smtClean="0"/>
              <a:t>Min €:</a:t>
            </a:r>
            <a:endParaRPr lang="en-AU" sz="3600" dirty="0"/>
          </a:p>
        </p:txBody>
      </p:sp>
      <p:sp>
        <p:nvSpPr>
          <p:cNvPr id="38" name="TextBox 37"/>
          <p:cNvSpPr txBox="1"/>
          <p:nvPr/>
        </p:nvSpPr>
        <p:spPr>
          <a:xfrm>
            <a:off x="1298180" y="49758"/>
            <a:ext cx="682978" cy="646331"/>
          </a:xfrm>
          <a:prstGeom prst="rect">
            <a:avLst/>
          </a:prstGeom>
          <a:noFill/>
        </p:spPr>
        <p:txBody>
          <a:bodyPr wrap="square" rtlCol="0">
            <a:spAutoFit/>
          </a:bodyPr>
          <a:lstStyle/>
          <a:p>
            <a:r>
              <a:rPr lang="en-AU" sz="3600" dirty="0" smtClean="0"/>
              <a:t>+1</a:t>
            </a:r>
            <a:endParaRPr lang="en-AU" sz="3600" dirty="0"/>
          </a:p>
        </p:txBody>
      </p:sp>
      <p:sp>
        <p:nvSpPr>
          <p:cNvPr id="50" name="TextBox 49"/>
          <p:cNvSpPr txBox="1"/>
          <p:nvPr/>
        </p:nvSpPr>
        <p:spPr>
          <a:xfrm>
            <a:off x="1298180" y="3133837"/>
            <a:ext cx="682978" cy="646331"/>
          </a:xfrm>
          <a:prstGeom prst="rect">
            <a:avLst/>
          </a:prstGeom>
          <a:noFill/>
        </p:spPr>
        <p:txBody>
          <a:bodyPr wrap="square" rtlCol="0">
            <a:spAutoFit/>
          </a:bodyPr>
          <a:lstStyle/>
          <a:p>
            <a:r>
              <a:rPr lang="en-AU" sz="3600" dirty="0" smtClean="0"/>
              <a:t>+1</a:t>
            </a:r>
            <a:endParaRPr lang="en-AU" sz="3600" dirty="0"/>
          </a:p>
        </p:txBody>
      </p:sp>
      <p:sp>
        <p:nvSpPr>
          <p:cNvPr id="51" name="TextBox 50"/>
          <p:cNvSpPr txBox="1"/>
          <p:nvPr/>
        </p:nvSpPr>
        <p:spPr>
          <a:xfrm>
            <a:off x="1298180" y="3900748"/>
            <a:ext cx="682978" cy="646331"/>
          </a:xfrm>
          <a:prstGeom prst="rect">
            <a:avLst/>
          </a:prstGeom>
          <a:noFill/>
        </p:spPr>
        <p:txBody>
          <a:bodyPr wrap="square" rtlCol="0">
            <a:spAutoFit/>
          </a:bodyPr>
          <a:lstStyle/>
          <a:p>
            <a:r>
              <a:rPr lang="en-AU" sz="3600" dirty="0" smtClean="0"/>
              <a:t>+1</a:t>
            </a:r>
            <a:endParaRPr lang="en-AU" sz="3600" dirty="0"/>
          </a:p>
        </p:txBody>
      </p:sp>
      <p:sp>
        <p:nvSpPr>
          <p:cNvPr id="39" name="TextBox 38"/>
          <p:cNvSpPr txBox="1"/>
          <p:nvPr/>
        </p:nvSpPr>
        <p:spPr>
          <a:xfrm>
            <a:off x="2041069" y="49758"/>
            <a:ext cx="656302" cy="646331"/>
          </a:xfrm>
          <a:prstGeom prst="rect">
            <a:avLst/>
          </a:prstGeom>
          <a:noFill/>
        </p:spPr>
        <p:txBody>
          <a:bodyPr wrap="square" rtlCol="0">
            <a:spAutoFit/>
          </a:bodyPr>
          <a:lstStyle/>
          <a:p>
            <a:r>
              <a:rPr lang="en-AU" sz="3600" dirty="0" smtClean="0"/>
              <a:t>+1</a:t>
            </a:r>
            <a:endParaRPr lang="en-AU" sz="3600" dirty="0"/>
          </a:p>
        </p:txBody>
      </p:sp>
      <p:sp>
        <p:nvSpPr>
          <p:cNvPr id="56" name="TextBox 55"/>
          <p:cNvSpPr txBox="1"/>
          <p:nvPr/>
        </p:nvSpPr>
        <p:spPr>
          <a:xfrm>
            <a:off x="2027731" y="3900748"/>
            <a:ext cx="682978" cy="646331"/>
          </a:xfrm>
          <a:prstGeom prst="rect">
            <a:avLst/>
          </a:prstGeom>
          <a:noFill/>
        </p:spPr>
        <p:txBody>
          <a:bodyPr wrap="square" rtlCol="0">
            <a:spAutoFit/>
          </a:bodyPr>
          <a:lstStyle/>
          <a:p>
            <a:r>
              <a:rPr lang="en-AU" sz="3600" dirty="0" smtClean="0"/>
              <a:t>+1</a:t>
            </a:r>
            <a:endParaRPr lang="en-AU" sz="3600" dirty="0"/>
          </a:p>
        </p:txBody>
      </p:sp>
      <p:sp>
        <p:nvSpPr>
          <p:cNvPr id="40" name="TextBox 39"/>
          <p:cNvSpPr txBox="1"/>
          <p:nvPr/>
        </p:nvSpPr>
        <p:spPr>
          <a:xfrm>
            <a:off x="2757282" y="49758"/>
            <a:ext cx="682978" cy="646331"/>
          </a:xfrm>
          <a:prstGeom prst="rect">
            <a:avLst/>
          </a:prstGeom>
          <a:noFill/>
        </p:spPr>
        <p:txBody>
          <a:bodyPr wrap="square" rtlCol="0">
            <a:spAutoFit/>
          </a:bodyPr>
          <a:lstStyle/>
          <a:p>
            <a:r>
              <a:rPr lang="en-AU" sz="3600" dirty="0" smtClean="0"/>
              <a:t>+1</a:t>
            </a:r>
            <a:endParaRPr lang="en-AU" sz="3600" dirty="0"/>
          </a:p>
        </p:txBody>
      </p:sp>
      <p:sp>
        <p:nvSpPr>
          <p:cNvPr id="57" name="TextBox 56"/>
          <p:cNvSpPr txBox="1"/>
          <p:nvPr/>
        </p:nvSpPr>
        <p:spPr>
          <a:xfrm>
            <a:off x="2757282" y="807362"/>
            <a:ext cx="682978" cy="646331"/>
          </a:xfrm>
          <a:prstGeom prst="rect">
            <a:avLst/>
          </a:prstGeom>
          <a:noFill/>
        </p:spPr>
        <p:txBody>
          <a:bodyPr wrap="square" rtlCol="0">
            <a:spAutoFit/>
          </a:bodyPr>
          <a:lstStyle/>
          <a:p>
            <a:r>
              <a:rPr lang="en-AU" sz="3600" dirty="0" smtClean="0"/>
              <a:t>+1</a:t>
            </a:r>
            <a:endParaRPr lang="en-AU" sz="3600" dirty="0"/>
          </a:p>
        </p:txBody>
      </p:sp>
      <p:sp>
        <p:nvSpPr>
          <p:cNvPr id="59" name="TextBox 58"/>
          <p:cNvSpPr txBox="1"/>
          <p:nvPr/>
        </p:nvSpPr>
        <p:spPr>
          <a:xfrm>
            <a:off x="2757282" y="2319962"/>
            <a:ext cx="682978" cy="646331"/>
          </a:xfrm>
          <a:prstGeom prst="rect">
            <a:avLst/>
          </a:prstGeom>
          <a:noFill/>
        </p:spPr>
        <p:txBody>
          <a:bodyPr wrap="square" rtlCol="0">
            <a:spAutoFit/>
          </a:bodyPr>
          <a:lstStyle/>
          <a:p>
            <a:r>
              <a:rPr lang="en-AU" sz="3600" dirty="0" smtClean="0"/>
              <a:t>+1</a:t>
            </a:r>
            <a:endParaRPr lang="en-AU" sz="3600" dirty="0"/>
          </a:p>
        </p:txBody>
      </p:sp>
      <p:sp>
        <p:nvSpPr>
          <p:cNvPr id="44" name="TextBox 43"/>
          <p:cNvSpPr txBox="1"/>
          <p:nvPr/>
        </p:nvSpPr>
        <p:spPr>
          <a:xfrm>
            <a:off x="3486833" y="49758"/>
            <a:ext cx="761634" cy="646331"/>
          </a:xfrm>
          <a:prstGeom prst="rect">
            <a:avLst/>
          </a:prstGeom>
          <a:noFill/>
        </p:spPr>
        <p:txBody>
          <a:bodyPr wrap="square" rtlCol="0">
            <a:spAutoFit/>
          </a:bodyPr>
          <a:lstStyle/>
          <a:p>
            <a:r>
              <a:rPr lang="en-AU" sz="3600" dirty="0" smtClean="0"/>
              <a:t>+1</a:t>
            </a:r>
            <a:endParaRPr lang="en-AU" sz="3600" dirty="0"/>
          </a:p>
        </p:txBody>
      </p:sp>
      <p:sp>
        <p:nvSpPr>
          <p:cNvPr id="64" name="TextBox 63"/>
          <p:cNvSpPr txBox="1"/>
          <p:nvPr/>
        </p:nvSpPr>
        <p:spPr>
          <a:xfrm>
            <a:off x="3526161" y="2319962"/>
            <a:ext cx="682978" cy="646331"/>
          </a:xfrm>
          <a:prstGeom prst="rect">
            <a:avLst/>
          </a:prstGeom>
          <a:noFill/>
        </p:spPr>
        <p:txBody>
          <a:bodyPr wrap="square" rtlCol="0">
            <a:spAutoFit/>
          </a:bodyPr>
          <a:lstStyle/>
          <a:p>
            <a:r>
              <a:rPr lang="en-AU" sz="3600" dirty="0" smtClean="0"/>
              <a:t>+1</a:t>
            </a:r>
            <a:endParaRPr lang="en-AU" sz="3600" dirty="0"/>
          </a:p>
        </p:txBody>
      </p:sp>
      <p:sp>
        <p:nvSpPr>
          <p:cNvPr id="66" name="TextBox 65"/>
          <p:cNvSpPr txBox="1"/>
          <p:nvPr/>
        </p:nvSpPr>
        <p:spPr>
          <a:xfrm>
            <a:off x="3526161" y="3900748"/>
            <a:ext cx="682978" cy="646331"/>
          </a:xfrm>
          <a:prstGeom prst="rect">
            <a:avLst/>
          </a:prstGeom>
          <a:noFill/>
        </p:spPr>
        <p:txBody>
          <a:bodyPr wrap="square" rtlCol="0">
            <a:spAutoFit/>
          </a:bodyPr>
          <a:lstStyle/>
          <a:p>
            <a:r>
              <a:rPr lang="en-AU" sz="3600" dirty="0" smtClean="0"/>
              <a:t>+1</a:t>
            </a:r>
            <a:endParaRPr lang="en-AU" sz="3600" dirty="0"/>
          </a:p>
        </p:txBody>
      </p:sp>
      <p:sp>
        <p:nvSpPr>
          <p:cNvPr id="41" name="TextBox 40"/>
          <p:cNvSpPr txBox="1"/>
          <p:nvPr/>
        </p:nvSpPr>
        <p:spPr>
          <a:xfrm>
            <a:off x="4295040" y="49758"/>
            <a:ext cx="761634" cy="646331"/>
          </a:xfrm>
          <a:prstGeom prst="rect">
            <a:avLst/>
          </a:prstGeom>
          <a:noFill/>
        </p:spPr>
        <p:txBody>
          <a:bodyPr wrap="square" rtlCol="0">
            <a:spAutoFit/>
          </a:bodyPr>
          <a:lstStyle/>
          <a:p>
            <a:r>
              <a:rPr lang="en-AU" sz="3600" dirty="0" smtClean="0"/>
              <a:t>+1</a:t>
            </a:r>
            <a:endParaRPr lang="en-AU" sz="3600" dirty="0"/>
          </a:p>
        </p:txBody>
      </p:sp>
      <p:sp>
        <p:nvSpPr>
          <p:cNvPr id="71" name="TextBox 70"/>
          <p:cNvSpPr txBox="1"/>
          <p:nvPr/>
        </p:nvSpPr>
        <p:spPr>
          <a:xfrm>
            <a:off x="4334368" y="3900748"/>
            <a:ext cx="682978" cy="646331"/>
          </a:xfrm>
          <a:prstGeom prst="rect">
            <a:avLst/>
          </a:prstGeom>
          <a:noFill/>
        </p:spPr>
        <p:txBody>
          <a:bodyPr wrap="square" rtlCol="0">
            <a:spAutoFit/>
          </a:bodyPr>
          <a:lstStyle/>
          <a:p>
            <a:r>
              <a:rPr lang="en-AU" sz="3600" dirty="0" smtClean="0"/>
              <a:t>+1</a:t>
            </a:r>
            <a:endParaRPr lang="en-AU" sz="3600" dirty="0"/>
          </a:p>
        </p:txBody>
      </p:sp>
      <p:sp>
        <p:nvSpPr>
          <p:cNvPr id="42" name="TextBox 41"/>
          <p:cNvSpPr txBox="1"/>
          <p:nvPr/>
        </p:nvSpPr>
        <p:spPr>
          <a:xfrm>
            <a:off x="5116586" y="49758"/>
            <a:ext cx="656301" cy="646331"/>
          </a:xfrm>
          <a:prstGeom prst="rect">
            <a:avLst/>
          </a:prstGeom>
          <a:noFill/>
        </p:spPr>
        <p:txBody>
          <a:bodyPr wrap="square" rtlCol="0">
            <a:spAutoFit/>
          </a:bodyPr>
          <a:lstStyle/>
          <a:p>
            <a:r>
              <a:rPr lang="en-AU" sz="3600" dirty="0"/>
              <a:t>+</a:t>
            </a:r>
            <a:r>
              <a:rPr lang="en-AU" sz="3600" dirty="0" smtClean="0"/>
              <a:t>1</a:t>
            </a:r>
            <a:endParaRPr lang="en-AU" sz="3600" dirty="0"/>
          </a:p>
        </p:txBody>
      </p:sp>
      <p:sp>
        <p:nvSpPr>
          <p:cNvPr id="76" name="TextBox 75"/>
          <p:cNvSpPr txBox="1"/>
          <p:nvPr/>
        </p:nvSpPr>
        <p:spPr>
          <a:xfrm>
            <a:off x="5103247" y="3900748"/>
            <a:ext cx="682978" cy="646331"/>
          </a:xfrm>
          <a:prstGeom prst="rect">
            <a:avLst/>
          </a:prstGeom>
          <a:noFill/>
        </p:spPr>
        <p:txBody>
          <a:bodyPr wrap="square" rtlCol="0">
            <a:spAutoFit/>
          </a:bodyPr>
          <a:lstStyle/>
          <a:p>
            <a:r>
              <a:rPr lang="en-AU" sz="3600" dirty="0" smtClean="0"/>
              <a:t>+1</a:t>
            </a:r>
            <a:endParaRPr lang="en-AU" sz="3600" dirty="0"/>
          </a:p>
        </p:txBody>
      </p:sp>
      <p:sp>
        <p:nvSpPr>
          <p:cNvPr id="43" name="TextBox 42"/>
          <p:cNvSpPr txBox="1"/>
          <p:nvPr/>
        </p:nvSpPr>
        <p:spPr>
          <a:xfrm>
            <a:off x="5832798" y="49758"/>
            <a:ext cx="716566" cy="646331"/>
          </a:xfrm>
          <a:prstGeom prst="rect">
            <a:avLst/>
          </a:prstGeom>
          <a:noFill/>
        </p:spPr>
        <p:txBody>
          <a:bodyPr wrap="square" rtlCol="0">
            <a:spAutoFit/>
          </a:bodyPr>
          <a:lstStyle/>
          <a:p>
            <a:r>
              <a:rPr lang="en-AU" sz="3600" dirty="0" smtClean="0"/>
              <a:t>+1</a:t>
            </a:r>
            <a:endParaRPr lang="en-AU" sz="3600" dirty="0"/>
          </a:p>
        </p:txBody>
      </p:sp>
      <p:sp>
        <p:nvSpPr>
          <p:cNvPr id="78" name="TextBox 77"/>
          <p:cNvSpPr txBox="1"/>
          <p:nvPr/>
        </p:nvSpPr>
        <p:spPr>
          <a:xfrm>
            <a:off x="5849592" y="1540208"/>
            <a:ext cx="682978" cy="646331"/>
          </a:xfrm>
          <a:prstGeom prst="rect">
            <a:avLst/>
          </a:prstGeom>
          <a:noFill/>
        </p:spPr>
        <p:txBody>
          <a:bodyPr wrap="square" rtlCol="0">
            <a:spAutoFit/>
          </a:bodyPr>
          <a:lstStyle/>
          <a:p>
            <a:r>
              <a:rPr lang="en-AU" sz="3600" dirty="0" smtClean="0"/>
              <a:t>+1</a:t>
            </a:r>
            <a:endParaRPr lang="en-AU" sz="3600" dirty="0"/>
          </a:p>
        </p:txBody>
      </p:sp>
      <p:sp>
        <p:nvSpPr>
          <p:cNvPr id="45" name="TextBox 44"/>
          <p:cNvSpPr txBox="1"/>
          <p:nvPr/>
        </p:nvSpPr>
        <p:spPr>
          <a:xfrm>
            <a:off x="6595937" y="49758"/>
            <a:ext cx="759595" cy="646331"/>
          </a:xfrm>
          <a:prstGeom prst="rect">
            <a:avLst/>
          </a:prstGeom>
          <a:noFill/>
        </p:spPr>
        <p:txBody>
          <a:bodyPr wrap="square" rtlCol="0">
            <a:spAutoFit/>
          </a:bodyPr>
          <a:lstStyle/>
          <a:p>
            <a:r>
              <a:rPr lang="en-AU" sz="3600" dirty="0" smtClean="0"/>
              <a:t>+1</a:t>
            </a:r>
            <a:endParaRPr lang="en-AU" sz="3600" dirty="0"/>
          </a:p>
        </p:txBody>
      </p:sp>
      <p:sp>
        <p:nvSpPr>
          <p:cNvPr id="83" name="TextBox 82"/>
          <p:cNvSpPr txBox="1"/>
          <p:nvPr/>
        </p:nvSpPr>
        <p:spPr>
          <a:xfrm>
            <a:off x="6634245" y="1540208"/>
            <a:ext cx="682978" cy="646331"/>
          </a:xfrm>
          <a:prstGeom prst="rect">
            <a:avLst/>
          </a:prstGeom>
          <a:noFill/>
        </p:spPr>
        <p:txBody>
          <a:bodyPr wrap="square" rtlCol="0">
            <a:spAutoFit/>
          </a:bodyPr>
          <a:lstStyle/>
          <a:p>
            <a:r>
              <a:rPr lang="en-AU" sz="3600" dirty="0" smtClean="0"/>
              <a:t>+1</a:t>
            </a:r>
            <a:endParaRPr lang="en-AU" sz="3600" dirty="0"/>
          </a:p>
        </p:txBody>
      </p:sp>
      <p:grpSp>
        <p:nvGrpSpPr>
          <p:cNvPr id="140" name="Group 139"/>
          <p:cNvGrpSpPr/>
          <p:nvPr/>
        </p:nvGrpSpPr>
        <p:grpSpPr>
          <a:xfrm>
            <a:off x="1514722" y="4484496"/>
            <a:ext cx="6360307" cy="659622"/>
            <a:chOff x="1514722" y="4575936"/>
            <a:chExt cx="6360307" cy="659622"/>
          </a:xfrm>
        </p:grpSpPr>
        <p:sp>
          <p:nvSpPr>
            <p:cNvPr id="4" name="TextBox 3"/>
            <p:cNvSpPr txBox="1"/>
            <p:nvPr/>
          </p:nvSpPr>
          <p:spPr>
            <a:xfrm>
              <a:off x="1514722" y="4589227"/>
              <a:ext cx="249894" cy="646331"/>
            </a:xfrm>
            <a:prstGeom prst="rect">
              <a:avLst/>
            </a:prstGeom>
            <a:noFill/>
          </p:spPr>
          <p:txBody>
            <a:bodyPr wrap="square" rtlCol="0">
              <a:spAutoFit/>
            </a:bodyPr>
            <a:lstStyle/>
            <a:p>
              <a:r>
                <a:rPr lang="en-AU" sz="3600" dirty="0" smtClean="0"/>
                <a:t>1</a:t>
              </a:r>
              <a:endParaRPr lang="en-AU" sz="3600" dirty="0"/>
            </a:p>
          </p:txBody>
        </p:sp>
        <p:sp>
          <p:nvSpPr>
            <p:cNvPr id="5" name="TextBox 4"/>
            <p:cNvSpPr txBox="1"/>
            <p:nvPr/>
          </p:nvSpPr>
          <p:spPr>
            <a:xfrm>
              <a:off x="2244273" y="4589227"/>
              <a:ext cx="249894" cy="646331"/>
            </a:xfrm>
            <a:prstGeom prst="rect">
              <a:avLst/>
            </a:prstGeom>
            <a:noFill/>
          </p:spPr>
          <p:txBody>
            <a:bodyPr wrap="square" rtlCol="0">
              <a:spAutoFit/>
            </a:bodyPr>
            <a:lstStyle/>
            <a:p>
              <a:r>
                <a:rPr lang="en-AU" sz="3600" dirty="0" smtClean="0"/>
                <a:t>2</a:t>
              </a:r>
              <a:endParaRPr lang="en-AU" sz="3600" dirty="0"/>
            </a:p>
          </p:txBody>
        </p:sp>
        <p:sp>
          <p:nvSpPr>
            <p:cNvPr id="6" name="TextBox 5"/>
            <p:cNvSpPr txBox="1"/>
            <p:nvPr/>
          </p:nvSpPr>
          <p:spPr>
            <a:xfrm>
              <a:off x="2973824" y="4589227"/>
              <a:ext cx="249894" cy="646331"/>
            </a:xfrm>
            <a:prstGeom prst="rect">
              <a:avLst/>
            </a:prstGeom>
            <a:noFill/>
          </p:spPr>
          <p:txBody>
            <a:bodyPr wrap="square" rtlCol="0">
              <a:spAutoFit/>
            </a:bodyPr>
            <a:lstStyle/>
            <a:p>
              <a:r>
                <a:rPr lang="en-AU" sz="3600" dirty="0" smtClean="0"/>
                <a:t>3</a:t>
              </a:r>
              <a:endParaRPr lang="en-AU" sz="3600" dirty="0"/>
            </a:p>
          </p:txBody>
        </p:sp>
        <p:sp>
          <p:nvSpPr>
            <p:cNvPr id="10" name="TextBox 9"/>
            <p:cNvSpPr txBox="1"/>
            <p:nvPr/>
          </p:nvSpPr>
          <p:spPr>
            <a:xfrm>
              <a:off x="3742703" y="4589227"/>
              <a:ext cx="249894" cy="646331"/>
            </a:xfrm>
            <a:prstGeom prst="rect">
              <a:avLst/>
            </a:prstGeom>
            <a:noFill/>
          </p:spPr>
          <p:txBody>
            <a:bodyPr wrap="square" rtlCol="0">
              <a:spAutoFit/>
            </a:bodyPr>
            <a:lstStyle/>
            <a:p>
              <a:r>
                <a:rPr lang="en-AU" sz="3600" dirty="0" smtClean="0"/>
                <a:t>4</a:t>
              </a:r>
              <a:endParaRPr lang="en-AU" sz="3600" dirty="0"/>
            </a:p>
          </p:txBody>
        </p:sp>
        <p:sp>
          <p:nvSpPr>
            <p:cNvPr id="7" name="TextBox 6"/>
            <p:cNvSpPr txBox="1"/>
            <p:nvPr/>
          </p:nvSpPr>
          <p:spPr>
            <a:xfrm>
              <a:off x="4550910" y="4589227"/>
              <a:ext cx="249894" cy="646331"/>
            </a:xfrm>
            <a:prstGeom prst="rect">
              <a:avLst/>
            </a:prstGeom>
            <a:noFill/>
          </p:spPr>
          <p:txBody>
            <a:bodyPr wrap="square" rtlCol="0">
              <a:spAutoFit/>
            </a:bodyPr>
            <a:lstStyle/>
            <a:p>
              <a:r>
                <a:rPr lang="en-AU" sz="3600" dirty="0" smtClean="0"/>
                <a:t>5</a:t>
              </a:r>
              <a:endParaRPr lang="en-AU" sz="3600" dirty="0"/>
            </a:p>
          </p:txBody>
        </p:sp>
        <p:sp>
          <p:nvSpPr>
            <p:cNvPr id="8" name="TextBox 7"/>
            <p:cNvSpPr txBox="1"/>
            <p:nvPr/>
          </p:nvSpPr>
          <p:spPr>
            <a:xfrm>
              <a:off x="5319789" y="4589227"/>
              <a:ext cx="249894" cy="646331"/>
            </a:xfrm>
            <a:prstGeom prst="rect">
              <a:avLst/>
            </a:prstGeom>
            <a:noFill/>
          </p:spPr>
          <p:txBody>
            <a:bodyPr wrap="square" rtlCol="0">
              <a:spAutoFit/>
            </a:bodyPr>
            <a:lstStyle/>
            <a:p>
              <a:r>
                <a:rPr lang="en-AU" sz="3600" dirty="0"/>
                <a:t>6</a:t>
              </a:r>
            </a:p>
          </p:txBody>
        </p:sp>
        <p:sp>
          <p:nvSpPr>
            <p:cNvPr id="9" name="TextBox 8"/>
            <p:cNvSpPr txBox="1"/>
            <p:nvPr/>
          </p:nvSpPr>
          <p:spPr>
            <a:xfrm>
              <a:off x="6066134" y="4589227"/>
              <a:ext cx="249894" cy="646331"/>
            </a:xfrm>
            <a:prstGeom prst="rect">
              <a:avLst/>
            </a:prstGeom>
            <a:noFill/>
          </p:spPr>
          <p:txBody>
            <a:bodyPr wrap="square" rtlCol="0">
              <a:spAutoFit/>
            </a:bodyPr>
            <a:lstStyle/>
            <a:p>
              <a:r>
                <a:rPr lang="en-AU" sz="3600" dirty="0" smtClean="0"/>
                <a:t>7</a:t>
              </a:r>
              <a:endParaRPr lang="en-AU" sz="3600" dirty="0"/>
            </a:p>
          </p:txBody>
        </p:sp>
        <p:sp>
          <p:nvSpPr>
            <p:cNvPr id="11" name="TextBox 10"/>
            <p:cNvSpPr txBox="1"/>
            <p:nvPr/>
          </p:nvSpPr>
          <p:spPr>
            <a:xfrm>
              <a:off x="6850787" y="4589227"/>
              <a:ext cx="249894" cy="646331"/>
            </a:xfrm>
            <a:prstGeom prst="rect">
              <a:avLst/>
            </a:prstGeom>
            <a:noFill/>
          </p:spPr>
          <p:txBody>
            <a:bodyPr wrap="square" rtlCol="0">
              <a:spAutoFit/>
            </a:bodyPr>
            <a:lstStyle/>
            <a:p>
              <a:r>
                <a:rPr lang="en-AU" sz="3600" dirty="0" smtClean="0"/>
                <a:t>8</a:t>
              </a:r>
              <a:endParaRPr lang="en-AU" sz="3600" dirty="0"/>
            </a:p>
          </p:txBody>
        </p:sp>
        <p:sp>
          <p:nvSpPr>
            <p:cNvPr id="12" name="TextBox 11"/>
            <p:cNvSpPr txBox="1"/>
            <p:nvPr/>
          </p:nvSpPr>
          <p:spPr>
            <a:xfrm>
              <a:off x="7625135" y="4575936"/>
              <a:ext cx="249894" cy="646331"/>
            </a:xfrm>
            <a:prstGeom prst="rect">
              <a:avLst/>
            </a:prstGeom>
            <a:noFill/>
          </p:spPr>
          <p:txBody>
            <a:bodyPr wrap="square" rtlCol="0">
              <a:spAutoFit/>
            </a:bodyPr>
            <a:lstStyle/>
            <a:p>
              <a:r>
                <a:rPr lang="en-AU" sz="3600" dirty="0"/>
                <a:t>9</a:t>
              </a:r>
            </a:p>
          </p:txBody>
        </p:sp>
      </p:grpSp>
      <p:cxnSp>
        <p:nvCxnSpPr>
          <p:cNvPr id="31" name="Straight Connector 30"/>
          <p:cNvCxnSpPr/>
          <p:nvPr/>
        </p:nvCxnSpPr>
        <p:spPr>
          <a:xfrm flipV="1">
            <a:off x="8216386" y="820805"/>
            <a:ext cx="0" cy="395693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TextBox 45"/>
          <p:cNvSpPr txBox="1"/>
          <p:nvPr/>
        </p:nvSpPr>
        <p:spPr>
          <a:xfrm>
            <a:off x="7402108" y="36467"/>
            <a:ext cx="695949" cy="646331"/>
          </a:xfrm>
          <a:prstGeom prst="rect">
            <a:avLst/>
          </a:prstGeom>
          <a:noFill/>
        </p:spPr>
        <p:txBody>
          <a:bodyPr wrap="square" rtlCol="0">
            <a:spAutoFit/>
          </a:bodyPr>
          <a:lstStyle/>
          <a:p>
            <a:r>
              <a:rPr lang="en-AU" sz="3600" dirty="0" smtClean="0"/>
              <a:t>+1</a:t>
            </a:r>
            <a:endParaRPr lang="en-AU" sz="3600" dirty="0"/>
          </a:p>
        </p:txBody>
      </p:sp>
      <p:sp>
        <p:nvSpPr>
          <p:cNvPr id="91" name="TextBox 90"/>
          <p:cNvSpPr txBox="1"/>
          <p:nvPr/>
        </p:nvSpPr>
        <p:spPr>
          <a:xfrm>
            <a:off x="7408593" y="3900748"/>
            <a:ext cx="682978" cy="646331"/>
          </a:xfrm>
          <a:prstGeom prst="rect">
            <a:avLst/>
          </a:prstGeom>
          <a:noFill/>
        </p:spPr>
        <p:txBody>
          <a:bodyPr wrap="square" rtlCol="0">
            <a:spAutoFit/>
          </a:bodyPr>
          <a:lstStyle/>
          <a:p>
            <a:r>
              <a:rPr lang="en-AU" sz="3600" dirty="0" smtClean="0"/>
              <a:t>+1</a:t>
            </a:r>
            <a:endParaRPr lang="en-AU" sz="3600" dirty="0"/>
          </a:p>
        </p:txBody>
      </p:sp>
    </p:spTree>
    <p:extLst>
      <p:ext uri="{BB962C8B-B14F-4D97-AF65-F5344CB8AC3E}">
        <p14:creationId xmlns:p14="http://schemas.microsoft.com/office/powerpoint/2010/main" val="113867255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a:xfrm>
            <a:off x="120974" y="2313918"/>
            <a:ext cx="658422" cy="65842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7" name="Picture 16"/>
          <p:cNvPicPr>
            <a:picLocks noChangeAspect="1"/>
          </p:cNvPicPr>
          <p:nvPr/>
        </p:nvPicPr>
        <p:blipFill>
          <a:blip r:embed="rId2" cstate="print">
            <a:duotone>
              <a:prstClr val="black"/>
              <a:schemeClr val="tx1">
                <a:tint val="45000"/>
                <a:satMod val="400000"/>
              </a:schemeClr>
            </a:duotone>
            <a:extLst>
              <a:ext uri="{28A0092B-C50C-407E-A947-70E740481C1C}">
                <a14:useLocalDpi xmlns:a14="http://schemas.microsoft.com/office/drawing/2010/main" val="0"/>
              </a:ext>
            </a:extLst>
          </a:blip>
          <a:stretch>
            <a:fillRect/>
          </a:stretch>
        </p:blipFill>
        <p:spPr>
          <a:xfrm>
            <a:off x="120976" y="2313916"/>
            <a:ext cx="658420" cy="658420"/>
          </a:xfrm>
          <a:prstGeom prst="rect">
            <a:avLst/>
          </a:prstGeom>
        </p:spPr>
      </p:pic>
      <p:grpSp>
        <p:nvGrpSpPr>
          <p:cNvPr id="3" name="Group 2"/>
          <p:cNvGrpSpPr/>
          <p:nvPr/>
        </p:nvGrpSpPr>
        <p:grpSpPr>
          <a:xfrm>
            <a:off x="130501" y="763732"/>
            <a:ext cx="639368" cy="733591"/>
            <a:chOff x="130501" y="763732"/>
            <a:chExt cx="639368" cy="733591"/>
          </a:xfrm>
        </p:grpSpPr>
        <p:sp>
          <p:nvSpPr>
            <p:cNvPr id="19" name="Rectangle 18"/>
            <p:cNvSpPr/>
            <p:nvPr/>
          </p:nvSpPr>
          <p:spPr>
            <a:xfrm>
              <a:off x="130501" y="763732"/>
              <a:ext cx="639368" cy="73359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0501" y="854738"/>
              <a:ext cx="639368" cy="542757"/>
            </a:xfrm>
            <a:prstGeom prst="rect">
              <a:avLst/>
            </a:prstGeom>
          </p:spPr>
        </p:pic>
      </p:grpSp>
      <p:sp>
        <p:nvSpPr>
          <p:cNvPr id="26" name="Rectangle 25"/>
          <p:cNvSpPr/>
          <p:nvPr/>
        </p:nvSpPr>
        <p:spPr>
          <a:xfrm>
            <a:off x="133655" y="3140472"/>
            <a:ext cx="633061" cy="63306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4" name="Picture 13"/>
          <p:cNvPicPr>
            <a:picLocks noChangeAspect="1"/>
          </p:cNvPicPr>
          <p:nvPr/>
        </p:nvPicPr>
        <p:blipFill>
          <a:blip r:embed="rId4" cstate="print">
            <a:duotone>
              <a:prstClr val="black"/>
              <a:schemeClr val="tx1">
                <a:tint val="45000"/>
                <a:satMod val="400000"/>
              </a:schemeClr>
            </a:duotone>
            <a:extLst>
              <a:ext uri="{28A0092B-C50C-407E-A947-70E740481C1C}">
                <a14:useLocalDpi xmlns:a14="http://schemas.microsoft.com/office/drawing/2010/main" val="0"/>
              </a:ext>
            </a:extLst>
          </a:blip>
          <a:stretch>
            <a:fillRect/>
          </a:stretch>
        </p:blipFill>
        <p:spPr>
          <a:xfrm flipH="1">
            <a:off x="133655" y="3140472"/>
            <a:ext cx="633061" cy="633061"/>
          </a:xfrm>
          <a:prstGeom prst="rect">
            <a:avLst/>
          </a:prstGeom>
        </p:spPr>
      </p:pic>
      <p:sp>
        <p:nvSpPr>
          <p:cNvPr id="28" name="Rectangle 27"/>
          <p:cNvSpPr/>
          <p:nvPr/>
        </p:nvSpPr>
        <p:spPr>
          <a:xfrm>
            <a:off x="120340" y="3870256"/>
            <a:ext cx="659690" cy="70731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5" name="Picture 14"/>
          <p:cNvPicPr>
            <a:picLocks noChangeAspect="1"/>
          </p:cNvPicPr>
          <p:nvPr/>
        </p:nvPicPr>
        <p:blipFill>
          <a:blip r:embed="rId5" cstate="print">
            <a:duotone>
              <a:prstClr val="black"/>
              <a:schemeClr val="tx1">
                <a:tint val="45000"/>
                <a:satMod val="400000"/>
              </a:schemeClr>
            </a:duotone>
            <a:extLst>
              <a:ext uri="{28A0092B-C50C-407E-A947-70E740481C1C}">
                <a14:useLocalDpi xmlns:a14="http://schemas.microsoft.com/office/drawing/2010/main" val="0"/>
              </a:ext>
            </a:extLst>
          </a:blip>
          <a:stretch>
            <a:fillRect/>
          </a:stretch>
        </p:blipFill>
        <p:spPr>
          <a:xfrm flipH="1">
            <a:off x="120340" y="3917881"/>
            <a:ext cx="659690" cy="659690"/>
          </a:xfrm>
          <a:prstGeom prst="rect">
            <a:avLst/>
          </a:prstGeom>
        </p:spPr>
      </p:pic>
      <p:grpSp>
        <p:nvGrpSpPr>
          <p:cNvPr id="2" name="Group 1"/>
          <p:cNvGrpSpPr/>
          <p:nvPr/>
        </p:nvGrpSpPr>
        <p:grpSpPr>
          <a:xfrm>
            <a:off x="116420" y="1565156"/>
            <a:ext cx="667530" cy="596434"/>
            <a:chOff x="116420" y="1565156"/>
            <a:chExt cx="667530" cy="596434"/>
          </a:xfrm>
        </p:grpSpPr>
        <p:sp>
          <p:nvSpPr>
            <p:cNvPr id="21" name="Rectangle 20"/>
            <p:cNvSpPr/>
            <p:nvPr/>
          </p:nvSpPr>
          <p:spPr>
            <a:xfrm>
              <a:off x="116420" y="1565156"/>
              <a:ext cx="667530" cy="596434"/>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6" name="Picture 15"/>
            <p:cNvPicPr>
              <a:picLocks noChangeAspect="1"/>
            </p:cNvPicPr>
            <p:nvPr/>
          </p:nvPicPr>
          <p:blipFill>
            <a:blip r:embed="rId6" cstate="print">
              <a:duotone>
                <a:prstClr val="black"/>
                <a:schemeClr val="tx1">
                  <a:tint val="45000"/>
                  <a:satMod val="400000"/>
                </a:schemeClr>
              </a:duotone>
              <a:extLst>
                <a:ext uri="{28A0092B-C50C-407E-A947-70E740481C1C}">
                  <a14:useLocalDpi xmlns:a14="http://schemas.microsoft.com/office/drawing/2010/main" val="0"/>
                </a:ext>
              </a:extLst>
            </a:blip>
            <a:stretch>
              <a:fillRect/>
            </a:stretch>
          </p:blipFill>
          <p:spPr>
            <a:xfrm>
              <a:off x="162813" y="1565156"/>
              <a:ext cx="577336" cy="596434"/>
            </a:xfrm>
            <a:prstGeom prst="rect">
              <a:avLst/>
            </a:prstGeom>
          </p:spPr>
        </p:pic>
      </p:grpSp>
      <p:sp>
        <p:nvSpPr>
          <p:cNvPr id="32" name="TextBox 31"/>
          <p:cNvSpPr txBox="1"/>
          <p:nvPr/>
        </p:nvSpPr>
        <p:spPr>
          <a:xfrm>
            <a:off x="8295044" y="814598"/>
            <a:ext cx="691215" cy="584775"/>
          </a:xfrm>
          <a:prstGeom prst="rect">
            <a:avLst/>
          </a:prstGeom>
          <a:noFill/>
        </p:spPr>
        <p:txBody>
          <a:bodyPr wrap="none" rtlCol="0">
            <a:spAutoFit/>
          </a:bodyPr>
          <a:lstStyle/>
          <a:p>
            <a:r>
              <a:rPr lang="en-AU" sz="3200" dirty="0" smtClean="0"/>
              <a:t>≥ 1</a:t>
            </a:r>
            <a:endParaRPr lang="en-AU" sz="3200" dirty="0"/>
          </a:p>
        </p:txBody>
      </p:sp>
      <p:sp>
        <p:nvSpPr>
          <p:cNvPr id="33" name="TextBox 32"/>
          <p:cNvSpPr txBox="1"/>
          <p:nvPr/>
        </p:nvSpPr>
        <p:spPr>
          <a:xfrm>
            <a:off x="8261455" y="1596894"/>
            <a:ext cx="691215" cy="584775"/>
          </a:xfrm>
          <a:prstGeom prst="rect">
            <a:avLst/>
          </a:prstGeom>
          <a:noFill/>
        </p:spPr>
        <p:txBody>
          <a:bodyPr wrap="none" rtlCol="0">
            <a:spAutoFit/>
          </a:bodyPr>
          <a:lstStyle/>
          <a:p>
            <a:r>
              <a:rPr lang="en-AU" sz="3200" dirty="0" smtClean="0"/>
              <a:t>≥ 1</a:t>
            </a:r>
            <a:endParaRPr lang="en-AU" sz="3200" dirty="0"/>
          </a:p>
        </p:txBody>
      </p:sp>
      <p:sp>
        <p:nvSpPr>
          <p:cNvPr id="34" name="TextBox 33"/>
          <p:cNvSpPr txBox="1"/>
          <p:nvPr/>
        </p:nvSpPr>
        <p:spPr>
          <a:xfrm>
            <a:off x="8261455" y="2400806"/>
            <a:ext cx="691215" cy="584775"/>
          </a:xfrm>
          <a:prstGeom prst="rect">
            <a:avLst/>
          </a:prstGeom>
          <a:noFill/>
        </p:spPr>
        <p:txBody>
          <a:bodyPr wrap="none" rtlCol="0">
            <a:spAutoFit/>
          </a:bodyPr>
          <a:lstStyle/>
          <a:p>
            <a:r>
              <a:rPr lang="en-AU" sz="3200" dirty="0" smtClean="0"/>
              <a:t>≥ 1</a:t>
            </a:r>
            <a:endParaRPr lang="en-AU" sz="3200" dirty="0"/>
          </a:p>
        </p:txBody>
      </p:sp>
      <p:sp>
        <p:nvSpPr>
          <p:cNvPr id="35" name="TextBox 34"/>
          <p:cNvSpPr txBox="1"/>
          <p:nvPr/>
        </p:nvSpPr>
        <p:spPr>
          <a:xfrm>
            <a:off x="8218425" y="3153125"/>
            <a:ext cx="691215" cy="584775"/>
          </a:xfrm>
          <a:prstGeom prst="rect">
            <a:avLst/>
          </a:prstGeom>
          <a:noFill/>
        </p:spPr>
        <p:txBody>
          <a:bodyPr wrap="none" rtlCol="0">
            <a:spAutoFit/>
          </a:bodyPr>
          <a:lstStyle/>
          <a:p>
            <a:r>
              <a:rPr lang="en-AU" sz="3200" dirty="0" smtClean="0"/>
              <a:t>≥ 1</a:t>
            </a:r>
            <a:endParaRPr lang="en-AU" sz="3200" dirty="0"/>
          </a:p>
        </p:txBody>
      </p:sp>
      <p:sp>
        <p:nvSpPr>
          <p:cNvPr id="36" name="TextBox 35"/>
          <p:cNvSpPr txBox="1"/>
          <p:nvPr/>
        </p:nvSpPr>
        <p:spPr>
          <a:xfrm>
            <a:off x="8295044" y="3953469"/>
            <a:ext cx="691215" cy="584775"/>
          </a:xfrm>
          <a:prstGeom prst="rect">
            <a:avLst/>
          </a:prstGeom>
          <a:noFill/>
        </p:spPr>
        <p:txBody>
          <a:bodyPr wrap="none" rtlCol="0">
            <a:spAutoFit/>
          </a:bodyPr>
          <a:lstStyle/>
          <a:p>
            <a:r>
              <a:rPr lang="en-AU" sz="3200" dirty="0" smtClean="0"/>
              <a:t>≥ 1</a:t>
            </a:r>
            <a:endParaRPr lang="en-AU" sz="3200" dirty="0"/>
          </a:p>
        </p:txBody>
      </p:sp>
      <p:sp>
        <p:nvSpPr>
          <p:cNvPr id="37" name="TextBox 36"/>
          <p:cNvSpPr txBox="1"/>
          <p:nvPr/>
        </p:nvSpPr>
        <p:spPr>
          <a:xfrm>
            <a:off x="-32409" y="49759"/>
            <a:ext cx="1417937" cy="646331"/>
          </a:xfrm>
          <a:prstGeom prst="rect">
            <a:avLst/>
          </a:prstGeom>
          <a:noFill/>
        </p:spPr>
        <p:txBody>
          <a:bodyPr wrap="square" rtlCol="0">
            <a:spAutoFit/>
          </a:bodyPr>
          <a:lstStyle/>
          <a:p>
            <a:r>
              <a:rPr lang="en-AU" sz="3600" dirty="0" smtClean="0"/>
              <a:t>Min €:</a:t>
            </a:r>
            <a:endParaRPr lang="en-AU" sz="3600" dirty="0"/>
          </a:p>
        </p:txBody>
      </p:sp>
      <p:sp>
        <p:nvSpPr>
          <p:cNvPr id="38" name="TextBox 37"/>
          <p:cNvSpPr txBox="1"/>
          <p:nvPr/>
        </p:nvSpPr>
        <p:spPr>
          <a:xfrm>
            <a:off x="1298180" y="49758"/>
            <a:ext cx="682978" cy="646331"/>
          </a:xfrm>
          <a:prstGeom prst="rect">
            <a:avLst/>
          </a:prstGeom>
          <a:noFill/>
        </p:spPr>
        <p:txBody>
          <a:bodyPr wrap="square" rtlCol="0">
            <a:spAutoFit/>
          </a:bodyPr>
          <a:lstStyle/>
          <a:p>
            <a:r>
              <a:rPr lang="en-AU" sz="3600" dirty="0" smtClean="0"/>
              <a:t>+1</a:t>
            </a:r>
            <a:endParaRPr lang="en-AU" sz="3600" dirty="0"/>
          </a:p>
        </p:txBody>
      </p:sp>
      <p:sp>
        <p:nvSpPr>
          <p:cNvPr id="50" name="TextBox 49"/>
          <p:cNvSpPr txBox="1"/>
          <p:nvPr/>
        </p:nvSpPr>
        <p:spPr>
          <a:xfrm>
            <a:off x="1298180" y="3133837"/>
            <a:ext cx="682978" cy="646331"/>
          </a:xfrm>
          <a:prstGeom prst="rect">
            <a:avLst/>
          </a:prstGeom>
          <a:noFill/>
        </p:spPr>
        <p:txBody>
          <a:bodyPr wrap="square" rtlCol="0">
            <a:spAutoFit/>
          </a:bodyPr>
          <a:lstStyle/>
          <a:p>
            <a:r>
              <a:rPr lang="en-AU" sz="3600" dirty="0" smtClean="0"/>
              <a:t>+1</a:t>
            </a:r>
            <a:endParaRPr lang="en-AU" sz="3600" dirty="0"/>
          </a:p>
        </p:txBody>
      </p:sp>
      <p:sp>
        <p:nvSpPr>
          <p:cNvPr id="51" name="TextBox 50"/>
          <p:cNvSpPr txBox="1"/>
          <p:nvPr/>
        </p:nvSpPr>
        <p:spPr>
          <a:xfrm>
            <a:off x="1298180" y="3900748"/>
            <a:ext cx="682978" cy="646331"/>
          </a:xfrm>
          <a:prstGeom prst="rect">
            <a:avLst/>
          </a:prstGeom>
          <a:noFill/>
        </p:spPr>
        <p:txBody>
          <a:bodyPr wrap="square" rtlCol="0">
            <a:spAutoFit/>
          </a:bodyPr>
          <a:lstStyle/>
          <a:p>
            <a:r>
              <a:rPr lang="en-AU" sz="3600" dirty="0" smtClean="0"/>
              <a:t>+1</a:t>
            </a:r>
            <a:endParaRPr lang="en-AU" sz="3600" dirty="0"/>
          </a:p>
        </p:txBody>
      </p:sp>
      <p:sp>
        <p:nvSpPr>
          <p:cNvPr id="39" name="TextBox 38"/>
          <p:cNvSpPr txBox="1"/>
          <p:nvPr/>
        </p:nvSpPr>
        <p:spPr>
          <a:xfrm>
            <a:off x="2041069" y="49758"/>
            <a:ext cx="656302" cy="646331"/>
          </a:xfrm>
          <a:prstGeom prst="rect">
            <a:avLst/>
          </a:prstGeom>
          <a:noFill/>
        </p:spPr>
        <p:txBody>
          <a:bodyPr wrap="square" rtlCol="0">
            <a:spAutoFit/>
          </a:bodyPr>
          <a:lstStyle/>
          <a:p>
            <a:r>
              <a:rPr lang="en-AU" sz="3600" dirty="0" smtClean="0"/>
              <a:t>+1</a:t>
            </a:r>
            <a:endParaRPr lang="en-AU" sz="3600" dirty="0"/>
          </a:p>
        </p:txBody>
      </p:sp>
      <p:sp>
        <p:nvSpPr>
          <p:cNvPr id="56" name="TextBox 55"/>
          <p:cNvSpPr txBox="1"/>
          <p:nvPr/>
        </p:nvSpPr>
        <p:spPr>
          <a:xfrm>
            <a:off x="2027731" y="3900748"/>
            <a:ext cx="682978" cy="646331"/>
          </a:xfrm>
          <a:prstGeom prst="rect">
            <a:avLst/>
          </a:prstGeom>
          <a:noFill/>
        </p:spPr>
        <p:txBody>
          <a:bodyPr wrap="square" rtlCol="0">
            <a:spAutoFit/>
          </a:bodyPr>
          <a:lstStyle/>
          <a:p>
            <a:r>
              <a:rPr lang="en-AU" sz="3600" dirty="0" smtClean="0"/>
              <a:t>+1</a:t>
            </a:r>
            <a:endParaRPr lang="en-AU" sz="3600" dirty="0"/>
          </a:p>
        </p:txBody>
      </p:sp>
      <p:sp>
        <p:nvSpPr>
          <p:cNvPr id="40" name="TextBox 39"/>
          <p:cNvSpPr txBox="1"/>
          <p:nvPr/>
        </p:nvSpPr>
        <p:spPr>
          <a:xfrm>
            <a:off x="2757282" y="49758"/>
            <a:ext cx="682978" cy="646331"/>
          </a:xfrm>
          <a:prstGeom prst="rect">
            <a:avLst/>
          </a:prstGeom>
          <a:noFill/>
        </p:spPr>
        <p:txBody>
          <a:bodyPr wrap="square" rtlCol="0">
            <a:spAutoFit/>
          </a:bodyPr>
          <a:lstStyle/>
          <a:p>
            <a:r>
              <a:rPr lang="en-AU" sz="3600" dirty="0" smtClean="0"/>
              <a:t>+1</a:t>
            </a:r>
            <a:endParaRPr lang="en-AU" sz="3600" dirty="0"/>
          </a:p>
        </p:txBody>
      </p:sp>
      <p:sp>
        <p:nvSpPr>
          <p:cNvPr id="57" name="TextBox 56"/>
          <p:cNvSpPr txBox="1"/>
          <p:nvPr/>
        </p:nvSpPr>
        <p:spPr>
          <a:xfrm>
            <a:off x="2757282" y="807362"/>
            <a:ext cx="682978" cy="646331"/>
          </a:xfrm>
          <a:prstGeom prst="rect">
            <a:avLst/>
          </a:prstGeom>
          <a:noFill/>
        </p:spPr>
        <p:txBody>
          <a:bodyPr wrap="square" rtlCol="0">
            <a:spAutoFit/>
          </a:bodyPr>
          <a:lstStyle/>
          <a:p>
            <a:r>
              <a:rPr lang="en-AU" sz="3600" dirty="0" smtClean="0"/>
              <a:t>+1</a:t>
            </a:r>
            <a:endParaRPr lang="en-AU" sz="3600" dirty="0"/>
          </a:p>
        </p:txBody>
      </p:sp>
      <p:sp>
        <p:nvSpPr>
          <p:cNvPr id="59" name="TextBox 58"/>
          <p:cNvSpPr txBox="1"/>
          <p:nvPr/>
        </p:nvSpPr>
        <p:spPr>
          <a:xfrm>
            <a:off x="2757282" y="2319962"/>
            <a:ext cx="682978" cy="646331"/>
          </a:xfrm>
          <a:prstGeom prst="rect">
            <a:avLst/>
          </a:prstGeom>
          <a:noFill/>
        </p:spPr>
        <p:txBody>
          <a:bodyPr wrap="square" rtlCol="0">
            <a:spAutoFit/>
          </a:bodyPr>
          <a:lstStyle/>
          <a:p>
            <a:r>
              <a:rPr lang="en-AU" sz="3600" dirty="0" smtClean="0"/>
              <a:t>+1</a:t>
            </a:r>
            <a:endParaRPr lang="en-AU" sz="3600" dirty="0"/>
          </a:p>
        </p:txBody>
      </p:sp>
      <p:sp>
        <p:nvSpPr>
          <p:cNvPr id="44" name="TextBox 43"/>
          <p:cNvSpPr txBox="1"/>
          <p:nvPr/>
        </p:nvSpPr>
        <p:spPr>
          <a:xfrm>
            <a:off x="3486833" y="49758"/>
            <a:ext cx="761634" cy="646331"/>
          </a:xfrm>
          <a:prstGeom prst="rect">
            <a:avLst/>
          </a:prstGeom>
          <a:noFill/>
        </p:spPr>
        <p:txBody>
          <a:bodyPr wrap="square" rtlCol="0">
            <a:spAutoFit/>
          </a:bodyPr>
          <a:lstStyle/>
          <a:p>
            <a:r>
              <a:rPr lang="en-AU" sz="3600" dirty="0" smtClean="0"/>
              <a:t>+1</a:t>
            </a:r>
            <a:endParaRPr lang="en-AU" sz="3600" dirty="0"/>
          </a:p>
        </p:txBody>
      </p:sp>
      <p:sp>
        <p:nvSpPr>
          <p:cNvPr id="64" name="TextBox 63"/>
          <p:cNvSpPr txBox="1"/>
          <p:nvPr/>
        </p:nvSpPr>
        <p:spPr>
          <a:xfrm>
            <a:off x="3526161" y="2319962"/>
            <a:ext cx="682978" cy="646331"/>
          </a:xfrm>
          <a:prstGeom prst="rect">
            <a:avLst/>
          </a:prstGeom>
          <a:noFill/>
        </p:spPr>
        <p:txBody>
          <a:bodyPr wrap="square" rtlCol="0">
            <a:spAutoFit/>
          </a:bodyPr>
          <a:lstStyle/>
          <a:p>
            <a:r>
              <a:rPr lang="en-AU" sz="3600" dirty="0" smtClean="0"/>
              <a:t>+1</a:t>
            </a:r>
            <a:endParaRPr lang="en-AU" sz="3600" dirty="0"/>
          </a:p>
        </p:txBody>
      </p:sp>
      <p:sp>
        <p:nvSpPr>
          <p:cNvPr id="66" name="TextBox 65"/>
          <p:cNvSpPr txBox="1"/>
          <p:nvPr/>
        </p:nvSpPr>
        <p:spPr>
          <a:xfrm>
            <a:off x="3526161" y="3900748"/>
            <a:ext cx="682978" cy="646331"/>
          </a:xfrm>
          <a:prstGeom prst="rect">
            <a:avLst/>
          </a:prstGeom>
          <a:noFill/>
        </p:spPr>
        <p:txBody>
          <a:bodyPr wrap="square" rtlCol="0">
            <a:spAutoFit/>
          </a:bodyPr>
          <a:lstStyle/>
          <a:p>
            <a:r>
              <a:rPr lang="en-AU" sz="3600" dirty="0" smtClean="0"/>
              <a:t>+1</a:t>
            </a:r>
            <a:endParaRPr lang="en-AU" sz="3600" dirty="0"/>
          </a:p>
        </p:txBody>
      </p:sp>
      <p:sp>
        <p:nvSpPr>
          <p:cNvPr id="41" name="TextBox 40"/>
          <p:cNvSpPr txBox="1"/>
          <p:nvPr/>
        </p:nvSpPr>
        <p:spPr>
          <a:xfrm>
            <a:off x="4295040" y="49758"/>
            <a:ext cx="761634" cy="646331"/>
          </a:xfrm>
          <a:prstGeom prst="rect">
            <a:avLst/>
          </a:prstGeom>
          <a:noFill/>
        </p:spPr>
        <p:txBody>
          <a:bodyPr wrap="square" rtlCol="0">
            <a:spAutoFit/>
          </a:bodyPr>
          <a:lstStyle/>
          <a:p>
            <a:r>
              <a:rPr lang="en-AU" sz="3600" dirty="0" smtClean="0"/>
              <a:t>+1</a:t>
            </a:r>
            <a:endParaRPr lang="en-AU" sz="3600" dirty="0"/>
          </a:p>
        </p:txBody>
      </p:sp>
      <p:sp>
        <p:nvSpPr>
          <p:cNvPr id="71" name="TextBox 70"/>
          <p:cNvSpPr txBox="1"/>
          <p:nvPr/>
        </p:nvSpPr>
        <p:spPr>
          <a:xfrm>
            <a:off x="4334368" y="3900748"/>
            <a:ext cx="682978" cy="646331"/>
          </a:xfrm>
          <a:prstGeom prst="rect">
            <a:avLst/>
          </a:prstGeom>
          <a:noFill/>
        </p:spPr>
        <p:txBody>
          <a:bodyPr wrap="square" rtlCol="0">
            <a:spAutoFit/>
          </a:bodyPr>
          <a:lstStyle/>
          <a:p>
            <a:r>
              <a:rPr lang="en-AU" sz="3600" dirty="0" smtClean="0"/>
              <a:t>+1</a:t>
            </a:r>
            <a:endParaRPr lang="en-AU" sz="3600" dirty="0"/>
          </a:p>
        </p:txBody>
      </p:sp>
      <p:sp>
        <p:nvSpPr>
          <p:cNvPr id="42" name="TextBox 41"/>
          <p:cNvSpPr txBox="1"/>
          <p:nvPr/>
        </p:nvSpPr>
        <p:spPr>
          <a:xfrm>
            <a:off x="5116586" y="49758"/>
            <a:ext cx="656301" cy="646331"/>
          </a:xfrm>
          <a:prstGeom prst="rect">
            <a:avLst/>
          </a:prstGeom>
          <a:noFill/>
        </p:spPr>
        <p:txBody>
          <a:bodyPr wrap="square" rtlCol="0">
            <a:spAutoFit/>
          </a:bodyPr>
          <a:lstStyle/>
          <a:p>
            <a:r>
              <a:rPr lang="en-AU" sz="3600" dirty="0"/>
              <a:t>+</a:t>
            </a:r>
            <a:r>
              <a:rPr lang="en-AU" sz="3600" dirty="0" smtClean="0"/>
              <a:t>1</a:t>
            </a:r>
            <a:endParaRPr lang="en-AU" sz="3600" dirty="0"/>
          </a:p>
        </p:txBody>
      </p:sp>
      <p:sp>
        <p:nvSpPr>
          <p:cNvPr id="76" name="TextBox 75"/>
          <p:cNvSpPr txBox="1"/>
          <p:nvPr/>
        </p:nvSpPr>
        <p:spPr>
          <a:xfrm>
            <a:off x="5103247" y="3900748"/>
            <a:ext cx="682978" cy="646331"/>
          </a:xfrm>
          <a:prstGeom prst="rect">
            <a:avLst/>
          </a:prstGeom>
          <a:noFill/>
        </p:spPr>
        <p:txBody>
          <a:bodyPr wrap="square" rtlCol="0">
            <a:spAutoFit/>
          </a:bodyPr>
          <a:lstStyle/>
          <a:p>
            <a:r>
              <a:rPr lang="en-AU" sz="3600" dirty="0" smtClean="0"/>
              <a:t>+1</a:t>
            </a:r>
            <a:endParaRPr lang="en-AU" sz="3600" dirty="0"/>
          </a:p>
        </p:txBody>
      </p:sp>
      <p:sp>
        <p:nvSpPr>
          <p:cNvPr id="43" name="TextBox 42"/>
          <p:cNvSpPr txBox="1"/>
          <p:nvPr/>
        </p:nvSpPr>
        <p:spPr>
          <a:xfrm>
            <a:off x="5832798" y="49758"/>
            <a:ext cx="716566" cy="646331"/>
          </a:xfrm>
          <a:prstGeom prst="rect">
            <a:avLst/>
          </a:prstGeom>
          <a:noFill/>
        </p:spPr>
        <p:txBody>
          <a:bodyPr wrap="square" rtlCol="0">
            <a:spAutoFit/>
          </a:bodyPr>
          <a:lstStyle/>
          <a:p>
            <a:r>
              <a:rPr lang="en-AU" sz="3600" dirty="0" smtClean="0"/>
              <a:t>+1</a:t>
            </a:r>
            <a:endParaRPr lang="en-AU" sz="3600" dirty="0"/>
          </a:p>
        </p:txBody>
      </p:sp>
      <p:sp>
        <p:nvSpPr>
          <p:cNvPr id="78" name="TextBox 77"/>
          <p:cNvSpPr txBox="1"/>
          <p:nvPr/>
        </p:nvSpPr>
        <p:spPr>
          <a:xfrm>
            <a:off x="5849592" y="1540208"/>
            <a:ext cx="682978" cy="646331"/>
          </a:xfrm>
          <a:prstGeom prst="rect">
            <a:avLst/>
          </a:prstGeom>
          <a:noFill/>
        </p:spPr>
        <p:txBody>
          <a:bodyPr wrap="square" rtlCol="0">
            <a:spAutoFit/>
          </a:bodyPr>
          <a:lstStyle/>
          <a:p>
            <a:r>
              <a:rPr lang="en-AU" sz="3600" dirty="0" smtClean="0"/>
              <a:t>+1</a:t>
            </a:r>
            <a:endParaRPr lang="en-AU" sz="3600" dirty="0"/>
          </a:p>
        </p:txBody>
      </p:sp>
      <p:sp>
        <p:nvSpPr>
          <p:cNvPr id="45" name="TextBox 44"/>
          <p:cNvSpPr txBox="1"/>
          <p:nvPr/>
        </p:nvSpPr>
        <p:spPr>
          <a:xfrm>
            <a:off x="6595937" y="49758"/>
            <a:ext cx="759595" cy="646331"/>
          </a:xfrm>
          <a:prstGeom prst="rect">
            <a:avLst/>
          </a:prstGeom>
          <a:noFill/>
        </p:spPr>
        <p:txBody>
          <a:bodyPr wrap="square" rtlCol="0">
            <a:spAutoFit/>
          </a:bodyPr>
          <a:lstStyle/>
          <a:p>
            <a:r>
              <a:rPr lang="en-AU" sz="3600" dirty="0" smtClean="0"/>
              <a:t>+1</a:t>
            </a:r>
            <a:endParaRPr lang="en-AU" sz="3600" dirty="0"/>
          </a:p>
        </p:txBody>
      </p:sp>
      <p:sp>
        <p:nvSpPr>
          <p:cNvPr id="83" name="TextBox 82"/>
          <p:cNvSpPr txBox="1"/>
          <p:nvPr/>
        </p:nvSpPr>
        <p:spPr>
          <a:xfrm>
            <a:off x="6634245" y="1540208"/>
            <a:ext cx="682978" cy="646331"/>
          </a:xfrm>
          <a:prstGeom prst="rect">
            <a:avLst/>
          </a:prstGeom>
          <a:noFill/>
        </p:spPr>
        <p:txBody>
          <a:bodyPr wrap="square" rtlCol="0">
            <a:spAutoFit/>
          </a:bodyPr>
          <a:lstStyle/>
          <a:p>
            <a:r>
              <a:rPr lang="en-AU" sz="3600" dirty="0" smtClean="0"/>
              <a:t>+1</a:t>
            </a:r>
            <a:endParaRPr lang="en-AU" sz="3600" dirty="0"/>
          </a:p>
        </p:txBody>
      </p:sp>
      <p:grpSp>
        <p:nvGrpSpPr>
          <p:cNvPr id="140" name="Group 139"/>
          <p:cNvGrpSpPr/>
          <p:nvPr/>
        </p:nvGrpSpPr>
        <p:grpSpPr>
          <a:xfrm>
            <a:off x="1514722" y="4484496"/>
            <a:ext cx="6360307" cy="659622"/>
            <a:chOff x="1514722" y="4575936"/>
            <a:chExt cx="6360307" cy="659622"/>
          </a:xfrm>
        </p:grpSpPr>
        <p:sp>
          <p:nvSpPr>
            <p:cNvPr id="4" name="TextBox 3"/>
            <p:cNvSpPr txBox="1"/>
            <p:nvPr/>
          </p:nvSpPr>
          <p:spPr>
            <a:xfrm>
              <a:off x="1514722" y="4589227"/>
              <a:ext cx="249894" cy="646331"/>
            </a:xfrm>
            <a:prstGeom prst="rect">
              <a:avLst/>
            </a:prstGeom>
            <a:noFill/>
          </p:spPr>
          <p:txBody>
            <a:bodyPr wrap="square" rtlCol="0">
              <a:spAutoFit/>
            </a:bodyPr>
            <a:lstStyle/>
            <a:p>
              <a:r>
                <a:rPr lang="en-AU" sz="3600" dirty="0" smtClean="0"/>
                <a:t>1</a:t>
              </a:r>
              <a:endParaRPr lang="en-AU" sz="3600" dirty="0"/>
            </a:p>
          </p:txBody>
        </p:sp>
        <p:sp>
          <p:nvSpPr>
            <p:cNvPr id="5" name="TextBox 4"/>
            <p:cNvSpPr txBox="1"/>
            <p:nvPr/>
          </p:nvSpPr>
          <p:spPr>
            <a:xfrm>
              <a:off x="2244273" y="4589227"/>
              <a:ext cx="249894" cy="646331"/>
            </a:xfrm>
            <a:prstGeom prst="rect">
              <a:avLst/>
            </a:prstGeom>
            <a:noFill/>
          </p:spPr>
          <p:txBody>
            <a:bodyPr wrap="square" rtlCol="0">
              <a:spAutoFit/>
            </a:bodyPr>
            <a:lstStyle/>
            <a:p>
              <a:r>
                <a:rPr lang="en-AU" sz="3600" dirty="0" smtClean="0"/>
                <a:t>2</a:t>
              </a:r>
              <a:endParaRPr lang="en-AU" sz="3600" dirty="0"/>
            </a:p>
          </p:txBody>
        </p:sp>
        <p:sp>
          <p:nvSpPr>
            <p:cNvPr id="6" name="TextBox 5"/>
            <p:cNvSpPr txBox="1"/>
            <p:nvPr/>
          </p:nvSpPr>
          <p:spPr>
            <a:xfrm>
              <a:off x="2973824" y="4589227"/>
              <a:ext cx="249894" cy="646331"/>
            </a:xfrm>
            <a:prstGeom prst="rect">
              <a:avLst/>
            </a:prstGeom>
            <a:noFill/>
          </p:spPr>
          <p:txBody>
            <a:bodyPr wrap="square" rtlCol="0">
              <a:spAutoFit/>
            </a:bodyPr>
            <a:lstStyle/>
            <a:p>
              <a:r>
                <a:rPr lang="en-AU" sz="3600" dirty="0" smtClean="0"/>
                <a:t>3</a:t>
              </a:r>
              <a:endParaRPr lang="en-AU" sz="3600" dirty="0"/>
            </a:p>
          </p:txBody>
        </p:sp>
        <p:sp>
          <p:nvSpPr>
            <p:cNvPr id="10" name="TextBox 9"/>
            <p:cNvSpPr txBox="1"/>
            <p:nvPr/>
          </p:nvSpPr>
          <p:spPr>
            <a:xfrm>
              <a:off x="3742703" y="4589227"/>
              <a:ext cx="249894" cy="646331"/>
            </a:xfrm>
            <a:prstGeom prst="rect">
              <a:avLst/>
            </a:prstGeom>
            <a:noFill/>
          </p:spPr>
          <p:txBody>
            <a:bodyPr wrap="square" rtlCol="0">
              <a:spAutoFit/>
            </a:bodyPr>
            <a:lstStyle/>
            <a:p>
              <a:r>
                <a:rPr lang="en-AU" sz="3600" dirty="0" smtClean="0"/>
                <a:t>4</a:t>
              </a:r>
              <a:endParaRPr lang="en-AU" sz="3600" dirty="0"/>
            </a:p>
          </p:txBody>
        </p:sp>
        <p:sp>
          <p:nvSpPr>
            <p:cNvPr id="7" name="TextBox 6"/>
            <p:cNvSpPr txBox="1"/>
            <p:nvPr/>
          </p:nvSpPr>
          <p:spPr>
            <a:xfrm>
              <a:off x="4550910" y="4589227"/>
              <a:ext cx="249894" cy="646331"/>
            </a:xfrm>
            <a:prstGeom prst="rect">
              <a:avLst/>
            </a:prstGeom>
            <a:noFill/>
          </p:spPr>
          <p:txBody>
            <a:bodyPr wrap="square" rtlCol="0">
              <a:spAutoFit/>
            </a:bodyPr>
            <a:lstStyle/>
            <a:p>
              <a:r>
                <a:rPr lang="en-AU" sz="3600" dirty="0" smtClean="0"/>
                <a:t>5</a:t>
              </a:r>
              <a:endParaRPr lang="en-AU" sz="3600" dirty="0"/>
            </a:p>
          </p:txBody>
        </p:sp>
        <p:sp>
          <p:nvSpPr>
            <p:cNvPr id="8" name="TextBox 7"/>
            <p:cNvSpPr txBox="1"/>
            <p:nvPr/>
          </p:nvSpPr>
          <p:spPr>
            <a:xfrm>
              <a:off x="5319789" y="4589227"/>
              <a:ext cx="249894" cy="646331"/>
            </a:xfrm>
            <a:prstGeom prst="rect">
              <a:avLst/>
            </a:prstGeom>
            <a:noFill/>
          </p:spPr>
          <p:txBody>
            <a:bodyPr wrap="square" rtlCol="0">
              <a:spAutoFit/>
            </a:bodyPr>
            <a:lstStyle/>
            <a:p>
              <a:r>
                <a:rPr lang="en-AU" sz="3600" dirty="0"/>
                <a:t>6</a:t>
              </a:r>
            </a:p>
          </p:txBody>
        </p:sp>
        <p:sp>
          <p:nvSpPr>
            <p:cNvPr id="9" name="TextBox 8"/>
            <p:cNvSpPr txBox="1"/>
            <p:nvPr/>
          </p:nvSpPr>
          <p:spPr>
            <a:xfrm>
              <a:off x="6066134" y="4589227"/>
              <a:ext cx="249894" cy="646331"/>
            </a:xfrm>
            <a:prstGeom prst="rect">
              <a:avLst/>
            </a:prstGeom>
            <a:noFill/>
          </p:spPr>
          <p:txBody>
            <a:bodyPr wrap="square" rtlCol="0">
              <a:spAutoFit/>
            </a:bodyPr>
            <a:lstStyle/>
            <a:p>
              <a:r>
                <a:rPr lang="en-AU" sz="3600" dirty="0" smtClean="0"/>
                <a:t>7</a:t>
              </a:r>
              <a:endParaRPr lang="en-AU" sz="3600" dirty="0"/>
            </a:p>
          </p:txBody>
        </p:sp>
        <p:sp>
          <p:nvSpPr>
            <p:cNvPr id="11" name="TextBox 10"/>
            <p:cNvSpPr txBox="1"/>
            <p:nvPr/>
          </p:nvSpPr>
          <p:spPr>
            <a:xfrm>
              <a:off x="6850787" y="4589227"/>
              <a:ext cx="249894" cy="646331"/>
            </a:xfrm>
            <a:prstGeom prst="rect">
              <a:avLst/>
            </a:prstGeom>
            <a:noFill/>
          </p:spPr>
          <p:txBody>
            <a:bodyPr wrap="square" rtlCol="0">
              <a:spAutoFit/>
            </a:bodyPr>
            <a:lstStyle/>
            <a:p>
              <a:r>
                <a:rPr lang="en-AU" sz="3600" dirty="0" smtClean="0"/>
                <a:t>8</a:t>
              </a:r>
              <a:endParaRPr lang="en-AU" sz="3600" dirty="0"/>
            </a:p>
          </p:txBody>
        </p:sp>
        <p:sp>
          <p:nvSpPr>
            <p:cNvPr id="12" name="TextBox 11"/>
            <p:cNvSpPr txBox="1"/>
            <p:nvPr/>
          </p:nvSpPr>
          <p:spPr>
            <a:xfrm>
              <a:off x="7625135" y="4575936"/>
              <a:ext cx="249894" cy="646331"/>
            </a:xfrm>
            <a:prstGeom prst="rect">
              <a:avLst/>
            </a:prstGeom>
            <a:noFill/>
          </p:spPr>
          <p:txBody>
            <a:bodyPr wrap="square" rtlCol="0">
              <a:spAutoFit/>
            </a:bodyPr>
            <a:lstStyle/>
            <a:p>
              <a:r>
                <a:rPr lang="en-AU" sz="3600" dirty="0"/>
                <a:t>9</a:t>
              </a:r>
            </a:p>
          </p:txBody>
        </p:sp>
      </p:grpSp>
      <p:cxnSp>
        <p:nvCxnSpPr>
          <p:cNvPr id="31" name="Straight Connector 30"/>
          <p:cNvCxnSpPr/>
          <p:nvPr/>
        </p:nvCxnSpPr>
        <p:spPr>
          <a:xfrm flipV="1">
            <a:off x="8216386" y="820805"/>
            <a:ext cx="0" cy="395693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TextBox 45"/>
          <p:cNvSpPr txBox="1"/>
          <p:nvPr/>
        </p:nvSpPr>
        <p:spPr>
          <a:xfrm>
            <a:off x="7402108" y="36467"/>
            <a:ext cx="695949" cy="646331"/>
          </a:xfrm>
          <a:prstGeom prst="rect">
            <a:avLst/>
          </a:prstGeom>
          <a:noFill/>
        </p:spPr>
        <p:txBody>
          <a:bodyPr wrap="square" rtlCol="0">
            <a:spAutoFit/>
          </a:bodyPr>
          <a:lstStyle/>
          <a:p>
            <a:r>
              <a:rPr lang="en-AU" sz="3600" dirty="0" smtClean="0"/>
              <a:t>+1</a:t>
            </a:r>
            <a:endParaRPr lang="en-AU" sz="3600" dirty="0"/>
          </a:p>
        </p:txBody>
      </p:sp>
      <p:sp>
        <p:nvSpPr>
          <p:cNvPr id="91" name="TextBox 90"/>
          <p:cNvSpPr txBox="1"/>
          <p:nvPr/>
        </p:nvSpPr>
        <p:spPr>
          <a:xfrm>
            <a:off x="7408593" y="3900748"/>
            <a:ext cx="682978" cy="646331"/>
          </a:xfrm>
          <a:prstGeom prst="rect">
            <a:avLst/>
          </a:prstGeom>
          <a:noFill/>
        </p:spPr>
        <p:txBody>
          <a:bodyPr wrap="square" rtlCol="0">
            <a:spAutoFit/>
          </a:bodyPr>
          <a:lstStyle/>
          <a:p>
            <a:r>
              <a:rPr lang="en-AU" sz="3600" dirty="0" smtClean="0"/>
              <a:t>+1</a:t>
            </a:r>
            <a:endParaRPr lang="en-AU" sz="3600" dirty="0"/>
          </a:p>
        </p:txBody>
      </p:sp>
      <p:sp>
        <p:nvSpPr>
          <p:cNvPr id="87" name="Oval 86"/>
          <p:cNvSpPr/>
          <p:nvPr/>
        </p:nvSpPr>
        <p:spPr>
          <a:xfrm>
            <a:off x="1437258" y="4475112"/>
            <a:ext cx="595630" cy="605256"/>
          </a:xfrm>
          <a:prstGeom prst="ellipse">
            <a:avLst/>
          </a:prstGeom>
          <a:noFill/>
          <a:ln w="1016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9" name="Oval 88"/>
          <p:cNvSpPr/>
          <p:nvPr/>
        </p:nvSpPr>
        <p:spPr>
          <a:xfrm>
            <a:off x="2893284" y="4484496"/>
            <a:ext cx="595630" cy="605256"/>
          </a:xfrm>
          <a:prstGeom prst="ellipse">
            <a:avLst/>
          </a:prstGeom>
          <a:noFill/>
          <a:ln w="1016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0" name="Oval 89"/>
          <p:cNvSpPr/>
          <p:nvPr/>
        </p:nvSpPr>
        <p:spPr>
          <a:xfrm>
            <a:off x="5968866" y="4484496"/>
            <a:ext cx="595630" cy="605256"/>
          </a:xfrm>
          <a:prstGeom prst="ellipse">
            <a:avLst/>
          </a:prstGeom>
          <a:noFill/>
          <a:ln w="1016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370925897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0" name="Group 139"/>
          <p:cNvGrpSpPr/>
          <p:nvPr/>
        </p:nvGrpSpPr>
        <p:grpSpPr>
          <a:xfrm>
            <a:off x="1514722" y="4484496"/>
            <a:ext cx="6360307" cy="659622"/>
            <a:chOff x="1514722" y="4575936"/>
            <a:chExt cx="6360307" cy="659622"/>
          </a:xfrm>
        </p:grpSpPr>
        <p:sp>
          <p:nvSpPr>
            <p:cNvPr id="4" name="TextBox 3"/>
            <p:cNvSpPr txBox="1"/>
            <p:nvPr/>
          </p:nvSpPr>
          <p:spPr>
            <a:xfrm>
              <a:off x="1514722" y="4589227"/>
              <a:ext cx="249894" cy="646331"/>
            </a:xfrm>
            <a:prstGeom prst="rect">
              <a:avLst/>
            </a:prstGeom>
            <a:noFill/>
          </p:spPr>
          <p:txBody>
            <a:bodyPr wrap="square" rtlCol="0">
              <a:spAutoFit/>
            </a:bodyPr>
            <a:lstStyle/>
            <a:p>
              <a:r>
                <a:rPr lang="en-AU" sz="3600" dirty="0" smtClean="0"/>
                <a:t>1</a:t>
              </a:r>
              <a:endParaRPr lang="en-AU" sz="3600" dirty="0"/>
            </a:p>
          </p:txBody>
        </p:sp>
        <p:sp>
          <p:nvSpPr>
            <p:cNvPr id="5" name="TextBox 4"/>
            <p:cNvSpPr txBox="1"/>
            <p:nvPr/>
          </p:nvSpPr>
          <p:spPr>
            <a:xfrm>
              <a:off x="2244273" y="4589227"/>
              <a:ext cx="249894" cy="646331"/>
            </a:xfrm>
            <a:prstGeom prst="rect">
              <a:avLst/>
            </a:prstGeom>
            <a:noFill/>
          </p:spPr>
          <p:txBody>
            <a:bodyPr wrap="square" rtlCol="0">
              <a:spAutoFit/>
            </a:bodyPr>
            <a:lstStyle/>
            <a:p>
              <a:r>
                <a:rPr lang="en-AU" sz="3600" dirty="0" smtClean="0"/>
                <a:t>2</a:t>
              </a:r>
              <a:endParaRPr lang="en-AU" sz="3600" dirty="0"/>
            </a:p>
          </p:txBody>
        </p:sp>
        <p:sp>
          <p:nvSpPr>
            <p:cNvPr id="6" name="TextBox 5"/>
            <p:cNvSpPr txBox="1"/>
            <p:nvPr/>
          </p:nvSpPr>
          <p:spPr>
            <a:xfrm>
              <a:off x="2973824" y="4589227"/>
              <a:ext cx="249894" cy="646331"/>
            </a:xfrm>
            <a:prstGeom prst="rect">
              <a:avLst/>
            </a:prstGeom>
            <a:noFill/>
          </p:spPr>
          <p:txBody>
            <a:bodyPr wrap="square" rtlCol="0">
              <a:spAutoFit/>
            </a:bodyPr>
            <a:lstStyle/>
            <a:p>
              <a:r>
                <a:rPr lang="en-AU" sz="3600" dirty="0" smtClean="0"/>
                <a:t>3</a:t>
              </a:r>
              <a:endParaRPr lang="en-AU" sz="3600" dirty="0"/>
            </a:p>
          </p:txBody>
        </p:sp>
        <p:sp>
          <p:nvSpPr>
            <p:cNvPr id="10" name="TextBox 9"/>
            <p:cNvSpPr txBox="1"/>
            <p:nvPr/>
          </p:nvSpPr>
          <p:spPr>
            <a:xfrm>
              <a:off x="3742703" y="4589227"/>
              <a:ext cx="249894" cy="646331"/>
            </a:xfrm>
            <a:prstGeom prst="rect">
              <a:avLst/>
            </a:prstGeom>
            <a:noFill/>
          </p:spPr>
          <p:txBody>
            <a:bodyPr wrap="square" rtlCol="0">
              <a:spAutoFit/>
            </a:bodyPr>
            <a:lstStyle/>
            <a:p>
              <a:r>
                <a:rPr lang="en-AU" sz="3600" dirty="0" smtClean="0"/>
                <a:t>4</a:t>
              </a:r>
              <a:endParaRPr lang="en-AU" sz="3600" dirty="0"/>
            </a:p>
          </p:txBody>
        </p:sp>
        <p:sp>
          <p:nvSpPr>
            <p:cNvPr id="7" name="TextBox 6"/>
            <p:cNvSpPr txBox="1"/>
            <p:nvPr/>
          </p:nvSpPr>
          <p:spPr>
            <a:xfrm>
              <a:off x="4550910" y="4589227"/>
              <a:ext cx="249894" cy="646331"/>
            </a:xfrm>
            <a:prstGeom prst="rect">
              <a:avLst/>
            </a:prstGeom>
            <a:noFill/>
          </p:spPr>
          <p:txBody>
            <a:bodyPr wrap="square" rtlCol="0">
              <a:spAutoFit/>
            </a:bodyPr>
            <a:lstStyle/>
            <a:p>
              <a:r>
                <a:rPr lang="en-AU" sz="3600" dirty="0" smtClean="0"/>
                <a:t>5</a:t>
              </a:r>
              <a:endParaRPr lang="en-AU" sz="3600" dirty="0"/>
            </a:p>
          </p:txBody>
        </p:sp>
        <p:sp>
          <p:nvSpPr>
            <p:cNvPr id="8" name="TextBox 7"/>
            <p:cNvSpPr txBox="1"/>
            <p:nvPr/>
          </p:nvSpPr>
          <p:spPr>
            <a:xfrm>
              <a:off x="5319789" y="4589227"/>
              <a:ext cx="249894" cy="646331"/>
            </a:xfrm>
            <a:prstGeom prst="rect">
              <a:avLst/>
            </a:prstGeom>
            <a:noFill/>
          </p:spPr>
          <p:txBody>
            <a:bodyPr wrap="square" rtlCol="0">
              <a:spAutoFit/>
            </a:bodyPr>
            <a:lstStyle/>
            <a:p>
              <a:r>
                <a:rPr lang="en-AU" sz="3600" dirty="0"/>
                <a:t>6</a:t>
              </a:r>
            </a:p>
          </p:txBody>
        </p:sp>
        <p:sp>
          <p:nvSpPr>
            <p:cNvPr id="9" name="TextBox 8"/>
            <p:cNvSpPr txBox="1"/>
            <p:nvPr/>
          </p:nvSpPr>
          <p:spPr>
            <a:xfrm>
              <a:off x="6066134" y="4589227"/>
              <a:ext cx="249894" cy="646331"/>
            </a:xfrm>
            <a:prstGeom prst="rect">
              <a:avLst/>
            </a:prstGeom>
            <a:noFill/>
          </p:spPr>
          <p:txBody>
            <a:bodyPr wrap="square" rtlCol="0">
              <a:spAutoFit/>
            </a:bodyPr>
            <a:lstStyle/>
            <a:p>
              <a:r>
                <a:rPr lang="en-AU" sz="3600" dirty="0" smtClean="0"/>
                <a:t>7</a:t>
              </a:r>
              <a:endParaRPr lang="en-AU" sz="3600" dirty="0"/>
            </a:p>
          </p:txBody>
        </p:sp>
        <p:sp>
          <p:nvSpPr>
            <p:cNvPr id="11" name="TextBox 10"/>
            <p:cNvSpPr txBox="1"/>
            <p:nvPr/>
          </p:nvSpPr>
          <p:spPr>
            <a:xfrm>
              <a:off x="6850787" y="4589227"/>
              <a:ext cx="249894" cy="646331"/>
            </a:xfrm>
            <a:prstGeom prst="rect">
              <a:avLst/>
            </a:prstGeom>
            <a:noFill/>
          </p:spPr>
          <p:txBody>
            <a:bodyPr wrap="square" rtlCol="0">
              <a:spAutoFit/>
            </a:bodyPr>
            <a:lstStyle/>
            <a:p>
              <a:r>
                <a:rPr lang="en-AU" sz="3600" dirty="0" smtClean="0"/>
                <a:t>8</a:t>
              </a:r>
              <a:endParaRPr lang="en-AU" sz="3600" dirty="0"/>
            </a:p>
          </p:txBody>
        </p:sp>
        <p:sp>
          <p:nvSpPr>
            <p:cNvPr id="12" name="TextBox 11"/>
            <p:cNvSpPr txBox="1"/>
            <p:nvPr/>
          </p:nvSpPr>
          <p:spPr>
            <a:xfrm>
              <a:off x="7625135" y="4575936"/>
              <a:ext cx="249894" cy="646331"/>
            </a:xfrm>
            <a:prstGeom prst="rect">
              <a:avLst/>
            </a:prstGeom>
            <a:noFill/>
          </p:spPr>
          <p:txBody>
            <a:bodyPr wrap="square" rtlCol="0">
              <a:spAutoFit/>
            </a:bodyPr>
            <a:lstStyle/>
            <a:p>
              <a:r>
                <a:rPr lang="en-AU" sz="3600" dirty="0"/>
                <a:t>9</a:t>
              </a:r>
            </a:p>
          </p:txBody>
        </p:sp>
      </p:grpSp>
      <p:sp>
        <p:nvSpPr>
          <p:cNvPr id="87" name="Oval 86"/>
          <p:cNvSpPr/>
          <p:nvPr/>
        </p:nvSpPr>
        <p:spPr>
          <a:xfrm>
            <a:off x="1437258" y="4475112"/>
            <a:ext cx="595630" cy="605256"/>
          </a:xfrm>
          <a:prstGeom prst="ellipse">
            <a:avLst/>
          </a:prstGeom>
          <a:noFill/>
          <a:ln w="1016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9" name="Oval 88"/>
          <p:cNvSpPr/>
          <p:nvPr/>
        </p:nvSpPr>
        <p:spPr>
          <a:xfrm>
            <a:off x="2893284" y="4484496"/>
            <a:ext cx="595630" cy="605256"/>
          </a:xfrm>
          <a:prstGeom prst="ellipse">
            <a:avLst/>
          </a:prstGeom>
          <a:noFill/>
          <a:ln w="1016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0" name="Oval 89"/>
          <p:cNvSpPr/>
          <p:nvPr/>
        </p:nvSpPr>
        <p:spPr>
          <a:xfrm>
            <a:off x="5968866" y="4484496"/>
            <a:ext cx="595630" cy="605256"/>
          </a:xfrm>
          <a:prstGeom prst="ellipse">
            <a:avLst/>
          </a:prstGeom>
          <a:noFill/>
          <a:ln w="1016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55" name="Group 54"/>
          <p:cNvGrpSpPr/>
          <p:nvPr/>
        </p:nvGrpSpPr>
        <p:grpSpPr>
          <a:xfrm>
            <a:off x="2558791" y="665745"/>
            <a:ext cx="3689940" cy="2947710"/>
            <a:chOff x="4209306" y="1245600"/>
            <a:chExt cx="4380294" cy="3499200"/>
          </a:xfrm>
        </p:grpSpPr>
        <p:sp>
          <p:nvSpPr>
            <p:cNvPr id="58" name="Rectangle 57"/>
            <p:cNvSpPr/>
            <p:nvPr/>
          </p:nvSpPr>
          <p:spPr>
            <a:xfrm>
              <a:off x="4209306" y="1245600"/>
              <a:ext cx="4380294" cy="3499200"/>
            </a:xfrm>
            <a:prstGeom prst="rect">
              <a:avLst/>
            </a:prstGeom>
            <a:solidFill>
              <a:schemeClr val="bg2">
                <a:lumMod val="60000"/>
                <a:lumOff val="4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0" name="Oval 59"/>
            <p:cNvSpPr/>
            <p:nvPr/>
          </p:nvSpPr>
          <p:spPr>
            <a:xfrm>
              <a:off x="7162077" y="1522519"/>
              <a:ext cx="1204677" cy="1011929"/>
            </a:xfrm>
            <a:prstGeom prst="ellipse">
              <a:avLst/>
            </a:prstGeom>
            <a:solidFill>
              <a:srgbClr val="92D050"/>
            </a:solid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61" name="Picture 6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34149" y="1588402"/>
              <a:ext cx="470109" cy="470109"/>
            </a:xfrm>
            <a:prstGeom prst="rect">
              <a:avLst/>
            </a:prstGeom>
          </p:spPr>
        </p:pic>
        <p:pic>
          <p:nvPicPr>
            <p:cNvPr id="62" name="Picture 6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86046" y="1844422"/>
              <a:ext cx="512315" cy="512315"/>
            </a:xfrm>
            <a:prstGeom prst="rect">
              <a:avLst/>
            </a:prstGeom>
          </p:spPr>
        </p:pic>
        <p:grpSp>
          <p:nvGrpSpPr>
            <p:cNvPr id="63" name="Group 62"/>
            <p:cNvGrpSpPr/>
            <p:nvPr/>
          </p:nvGrpSpPr>
          <p:grpSpPr>
            <a:xfrm>
              <a:off x="6257784" y="3791251"/>
              <a:ext cx="785385" cy="659723"/>
              <a:chOff x="6919200" y="3362400"/>
              <a:chExt cx="785385" cy="659723"/>
            </a:xfrm>
          </p:grpSpPr>
          <p:sp>
            <p:nvSpPr>
              <p:cNvPr id="95" name="Oval 94"/>
              <p:cNvSpPr/>
              <p:nvPr/>
            </p:nvSpPr>
            <p:spPr>
              <a:xfrm>
                <a:off x="6919200" y="3362400"/>
                <a:ext cx="785385" cy="659723"/>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96" name="Picture 9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82552" y="3465648"/>
                <a:ext cx="472932" cy="472932"/>
              </a:xfrm>
              <a:prstGeom prst="rect">
                <a:avLst/>
              </a:prstGeom>
            </p:spPr>
          </p:pic>
        </p:grpSp>
        <p:sp>
          <p:nvSpPr>
            <p:cNvPr id="65" name="Oval 64"/>
            <p:cNvSpPr/>
            <p:nvPr/>
          </p:nvSpPr>
          <p:spPr>
            <a:xfrm>
              <a:off x="4426942" y="1508740"/>
              <a:ext cx="1037330" cy="871357"/>
            </a:xfrm>
            <a:prstGeom prst="ellipse">
              <a:avLst/>
            </a:prstGeom>
            <a:solidFill>
              <a:srgbClr val="92D050"/>
            </a:solid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67" name="Picture 6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4871870" y="1568024"/>
              <a:ext cx="449100" cy="449100"/>
            </a:xfrm>
            <a:prstGeom prst="rect">
              <a:avLst/>
            </a:prstGeom>
          </p:spPr>
        </p:pic>
        <p:pic>
          <p:nvPicPr>
            <p:cNvPr id="68" name="Picture 6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4494864" y="1872216"/>
              <a:ext cx="419467" cy="419467"/>
            </a:xfrm>
            <a:prstGeom prst="rect">
              <a:avLst/>
            </a:prstGeom>
          </p:spPr>
        </p:pic>
        <p:sp>
          <p:nvSpPr>
            <p:cNvPr id="69" name="Oval 68"/>
            <p:cNvSpPr/>
            <p:nvPr/>
          </p:nvSpPr>
          <p:spPr>
            <a:xfrm>
              <a:off x="4708749" y="3653556"/>
              <a:ext cx="1098619" cy="935114"/>
            </a:xfrm>
            <a:prstGeom prst="ellipse">
              <a:avLst/>
            </a:prstGeom>
            <a:solidFill>
              <a:srgbClr val="92D050"/>
            </a:solid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70" name="Picture 6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26943" y="3815175"/>
              <a:ext cx="685350" cy="685350"/>
            </a:xfrm>
            <a:prstGeom prst="rect">
              <a:avLst/>
            </a:prstGeom>
          </p:spPr>
        </p:pic>
        <p:grpSp>
          <p:nvGrpSpPr>
            <p:cNvPr id="72" name="Group 71"/>
            <p:cNvGrpSpPr/>
            <p:nvPr/>
          </p:nvGrpSpPr>
          <p:grpSpPr>
            <a:xfrm>
              <a:off x="6032665" y="1320117"/>
              <a:ext cx="919679" cy="772531"/>
              <a:chOff x="6032665" y="1320117"/>
              <a:chExt cx="919679" cy="772531"/>
            </a:xfrm>
          </p:grpSpPr>
          <p:sp>
            <p:nvSpPr>
              <p:cNvPr id="93" name="Oval 92"/>
              <p:cNvSpPr/>
              <p:nvPr/>
            </p:nvSpPr>
            <p:spPr>
              <a:xfrm>
                <a:off x="6032665" y="1320117"/>
                <a:ext cx="919679" cy="772531"/>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94" name="Picture 9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6242912" y="1465805"/>
                <a:ext cx="478614" cy="478614"/>
              </a:xfrm>
              <a:prstGeom prst="rect">
                <a:avLst/>
              </a:prstGeom>
            </p:spPr>
          </p:pic>
        </p:grpSp>
        <p:grpSp>
          <p:nvGrpSpPr>
            <p:cNvPr id="73" name="Group 72"/>
            <p:cNvGrpSpPr/>
            <p:nvPr/>
          </p:nvGrpSpPr>
          <p:grpSpPr>
            <a:xfrm>
              <a:off x="7579737" y="2919013"/>
              <a:ext cx="714664" cy="600318"/>
              <a:chOff x="7579737" y="2919013"/>
              <a:chExt cx="714664" cy="600318"/>
            </a:xfrm>
          </p:grpSpPr>
          <p:sp>
            <p:nvSpPr>
              <p:cNvPr id="88" name="Oval 87"/>
              <p:cNvSpPr/>
              <p:nvPr/>
            </p:nvSpPr>
            <p:spPr>
              <a:xfrm>
                <a:off x="7579737" y="2919013"/>
                <a:ext cx="714664" cy="600318"/>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92" name="Picture 9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7727335" y="3009438"/>
                <a:ext cx="419467" cy="419467"/>
              </a:xfrm>
              <a:prstGeom prst="rect">
                <a:avLst/>
              </a:prstGeom>
            </p:spPr>
          </p:pic>
        </p:grpSp>
        <p:grpSp>
          <p:nvGrpSpPr>
            <p:cNvPr id="74" name="Group 73"/>
            <p:cNvGrpSpPr/>
            <p:nvPr/>
          </p:nvGrpSpPr>
          <p:grpSpPr>
            <a:xfrm>
              <a:off x="6595012" y="2995200"/>
              <a:ext cx="714664" cy="600318"/>
              <a:chOff x="7579737" y="2919013"/>
              <a:chExt cx="714664" cy="600318"/>
            </a:xfrm>
          </p:grpSpPr>
          <p:sp>
            <p:nvSpPr>
              <p:cNvPr id="85" name="Oval 84"/>
              <p:cNvSpPr/>
              <p:nvPr/>
            </p:nvSpPr>
            <p:spPr>
              <a:xfrm>
                <a:off x="7579737" y="2919013"/>
                <a:ext cx="714664" cy="600318"/>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86" name="Picture 8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7727335" y="3009438"/>
                <a:ext cx="419467" cy="419467"/>
              </a:xfrm>
              <a:prstGeom prst="rect">
                <a:avLst/>
              </a:prstGeom>
            </p:spPr>
          </p:pic>
        </p:grpSp>
        <p:grpSp>
          <p:nvGrpSpPr>
            <p:cNvPr id="75" name="Group 74"/>
            <p:cNvGrpSpPr/>
            <p:nvPr/>
          </p:nvGrpSpPr>
          <p:grpSpPr>
            <a:xfrm>
              <a:off x="7625944" y="3780880"/>
              <a:ext cx="714664" cy="600318"/>
              <a:chOff x="7579737" y="2919013"/>
              <a:chExt cx="714664" cy="600318"/>
            </a:xfrm>
          </p:grpSpPr>
          <p:sp>
            <p:nvSpPr>
              <p:cNvPr id="82" name="Oval 81"/>
              <p:cNvSpPr/>
              <p:nvPr/>
            </p:nvSpPr>
            <p:spPr>
              <a:xfrm>
                <a:off x="7579737" y="2919013"/>
                <a:ext cx="714664" cy="600318"/>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84" name="Picture 8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7727335" y="3009438"/>
                <a:ext cx="419467" cy="419467"/>
              </a:xfrm>
              <a:prstGeom prst="rect">
                <a:avLst/>
              </a:prstGeom>
            </p:spPr>
          </p:pic>
        </p:grpSp>
        <p:grpSp>
          <p:nvGrpSpPr>
            <p:cNvPr id="77" name="Group 76"/>
            <p:cNvGrpSpPr/>
            <p:nvPr/>
          </p:nvGrpSpPr>
          <p:grpSpPr>
            <a:xfrm>
              <a:off x="5046843" y="2402034"/>
              <a:ext cx="1222464" cy="1026871"/>
              <a:chOff x="5046843" y="2402034"/>
              <a:chExt cx="1222464" cy="1026871"/>
            </a:xfrm>
          </p:grpSpPr>
          <p:sp>
            <p:nvSpPr>
              <p:cNvPr id="79" name="Oval 78"/>
              <p:cNvSpPr/>
              <p:nvPr/>
            </p:nvSpPr>
            <p:spPr>
              <a:xfrm>
                <a:off x="5046843" y="2402034"/>
                <a:ext cx="1222464" cy="1026871"/>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80" name="Picture 7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64290" y="2499286"/>
                <a:ext cx="493365" cy="493365"/>
              </a:xfrm>
              <a:prstGeom prst="rect">
                <a:avLst/>
              </a:prstGeom>
            </p:spPr>
          </p:pic>
          <p:pic>
            <p:nvPicPr>
              <p:cNvPr id="81" name="Picture 8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5213128" y="2819315"/>
                <a:ext cx="502288" cy="502288"/>
              </a:xfrm>
              <a:prstGeom prst="rect">
                <a:avLst/>
              </a:prstGeom>
            </p:spPr>
          </p:pic>
        </p:grpSp>
      </p:grpSp>
      <p:sp>
        <p:nvSpPr>
          <p:cNvPr id="97" name="TextBox 96"/>
          <p:cNvSpPr txBox="1"/>
          <p:nvPr/>
        </p:nvSpPr>
        <p:spPr>
          <a:xfrm>
            <a:off x="2766740" y="643225"/>
            <a:ext cx="249894" cy="646331"/>
          </a:xfrm>
          <a:prstGeom prst="rect">
            <a:avLst/>
          </a:prstGeom>
          <a:noFill/>
        </p:spPr>
        <p:txBody>
          <a:bodyPr wrap="square" rtlCol="0">
            <a:spAutoFit/>
          </a:bodyPr>
          <a:lstStyle/>
          <a:p>
            <a:r>
              <a:rPr lang="en-AU" sz="3600" dirty="0" smtClean="0"/>
              <a:t>1</a:t>
            </a:r>
            <a:endParaRPr lang="en-AU" sz="3600" dirty="0"/>
          </a:p>
        </p:txBody>
      </p:sp>
      <p:sp>
        <p:nvSpPr>
          <p:cNvPr id="98" name="TextBox 97"/>
          <p:cNvSpPr txBox="1"/>
          <p:nvPr/>
        </p:nvSpPr>
        <p:spPr>
          <a:xfrm>
            <a:off x="5217977" y="2574000"/>
            <a:ext cx="249894" cy="646331"/>
          </a:xfrm>
          <a:prstGeom prst="rect">
            <a:avLst/>
          </a:prstGeom>
          <a:noFill/>
        </p:spPr>
        <p:txBody>
          <a:bodyPr wrap="square" rtlCol="0">
            <a:spAutoFit/>
          </a:bodyPr>
          <a:lstStyle/>
          <a:p>
            <a:r>
              <a:rPr lang="en-AU" sz="3600" dirty="0" smtClean="0"/>
              <a:t>9</a:t>
            </a:r>
            <a:endParaRPr lang="en-AU" sz="3600" dirty="0"/>
          </a:p>
        </p:txBody>
      </p:sp>
      <p:sp>
        <p:nvSpPr>
          <p:cNvPr id="99" name="TextBox 98"/>
          <p:cNvSpPr txBox="1"/>
          <p:nvPr/>
        </p:nvSpPr>
        <p:spPr>
          <a:xfrm>
            <a:off x="4112731" y="2457399"/>
            <a:ext cx="249894" cy="646331"/>
          </a:xfrm>
          <a:prstGeom prst="rect">
            <a:avLst/>
          </a:prstGeom>
          <a:noFill/>
        </p:spPr>
        <p:txBody>
          <a:bodyPr wrap="square" rtlCol="0">
            <a:spAutoFit/>
          </a:bodyPr>
          <a:lstStyle/>
          <a:p>
            <a:r>
              <a:rPr lang="en-AU" sz="3600" dirty="0" smtClean="0"/>
              <a:t>8</a:t>
            </a:r>
            <a:endParaRPr lang="en-AU" sz="3600" dirty="0"/>
          </a:p>
        </p:txBody>
      </p:sp>
      <p:sp>
        <p:nvSpPr>
          <p:cNvPr id="100" name="TextBox 99"/>
          <p:cNvSpPr txBox="1"/>
          <p:nvPr/>
        </p:nvSpPr>
        <p:spPr>
          <a:xfrm>
            <a:off x="2890807" y="2417684"/>
            <a:ext cx="249894" cy="646331"/>
          </a:xfrm>
          <a:prstGeom prst="rect">
            <a:avLst/>
          </a:prstGeom>
          <a:noFill/>
        </p:spPr>
        <p:txBody>
          <a:bodyPr wrap="square" rtlCol="0">
            <a:spAutoFit/>
          </a:bodyPr>
          <a:lstStyle/>
          <a:p>
            <a:r>
              <a:rPr lang="en-AU" sz="3600" dirty="0" smtClean="0"/>
              <a:t>7</a:t>
            </a:r>
            <a:endParaRPr lang="en-AU" sz="3600" dirty="0"/>
          </a:p>
        </p:txBody>
      </p:sp>
      <p:sp>
        <p:nvSpPr>
          <p:cNvPr id="101" name="TextBox 100"/>
          <p:cNvSpPr txBox="1"/>
          <p:nvPr/>
        </p:nvSpPr>
        <p:spPr>
          <a:xfrm>
            <a:off x="5522363" y="1641065"/>
            <a:ext cx="249894" cy="646331"/>
          </a:xfrm>
          <a:prstGeom prst="rect">
            <a:avLst/>
          </a:prstGeom>
          <a:noFill/>
        </p:spPr>
        <p:txBody>
          <a:bodyPr wrap="square" rtlCol="0">
            <a:spAutoFit/>
          </a:bodyPr>
          <a:lstStyle/>
          <a:p>
            <a:r>
              <a:rPr lang="en-AU" sz="3600" dirty="0"/>
              <a:t>6</a:t>
            </a:r>
          </a:p>
        </p:txBody>
      </p:sp>
      <p:sp>
        <p:nvSpPr>
          <p:cNvPr id="102" name="TextBox 101"/>
          <p:cNvSpPr txBox="1"/>
          <p:nvPr/>
        </p:nvSpPr>
        <p:spPr>
          <a:xfrm>
            <a:off x="3367527" y="1441956"/>
            <a:ext cx="249894" cy="646331"/>
          </a:xfrm>
          <a:prstGeom prst="rect">
            <a:avLst/>
          </a:prstGeom>
          <a:noFill/>
        </p:spPr>
        <p:txBody>
          <a:bodyPr wrap="square" rtlCol="0">
            <a:spAutoFit/>
          </a:bodyPr>
          <a:lstStyle/>
          <a:p>
            <a:r>
              <a:rPr lang="en-AU" sz="3600" dirty="0" smtClean="0"/>
              <a:t>4</a:t>
            </a:r>
            <a:endParaRPr lang="en-AU" sz="3600" dirty="0"/>
          </a:p>
        </p:txBody>
      </p:sp>
      <p:sp>
        <p:nvSpPr>
          <p:cNvPr id="103" name="TextBox 102"/>
          <p:cNvSpPr txBox="1"/>
          <p:nvPr/>
        </p:nvSpPr>
        <p:spPr>
          <a:xfrm>
            <a:off x="5217977" y="621119"/>
            <a:ext cx="249894" cy="646331"/>
          </a:xfrm>
          <a:prstGeom prst="rect">
            <a:avLst/>
          </a:prstGeom>
          <a:noFill/>
        </p:spPr>
        <p:txBody>
          <a:bodyPr wrap="square" rtlCol="0">
            <a:spAutoFit/>
          </a:bodyPr>
          <a:lstStyle/>
          <a:p>
            <a:r>
              <a:rPr lang="en-AU" sz="3600" dirty="0" smtClean="0"/>
              <a:t>3</a:t>
            </a:r>
            <a:endParaRPr lang="en-AU" sz="3600" dirty="0"/>
          </a:p>
        </p:txBody>
      </p:sp>
      <p:sp>
        <p:nvSpPr>
          <p:cNvPr id="104" name="TextBox 103"/>
          <p:cNvSpPr txBox="1"/>
          <p:nvPr/>
        </p:nvSpPr>
        <p:spPr>
          <a:xfrm>
            <a:off x="3905148" y="606494"/>
            <a:ext cx="249894" cy="646331"/>
          </a:xfrm>
          <a:prstGeom prst="rect">
            <a:avLst/>
          </a:prstGeom>
          <a:noFill/>
        </p:spPr>
        <p:txBody>
          <a:bodyPr wrap="square" rtlCol="0">
            <a:spAutoFit/>
          </a:bodyPr>
          <a:lstStyle/>
          <a:p>
            <a:r>
              <a:rPr lang="en-AU" sz="3600" dirty="0"/>
              <a:t>2</a:t>
            </a:r>
          </a:p>
        </p:txBody>
      </p:sp>
      <p:sp>
        <p:nvSpPr>
          <p:cNvPr id="105" name="TextBox 104"/>
          <p:cNvSpPr txBox="1"/>
          <p:nvPr/>
        </p:nvSpPr>
        <p:spPr>
          <a:xfrm>
            <a:off x="4659112" y="1723393"/>
            <a:ext cx="249894" cy="646331"/>
          </a:xfrm>
          <a:prstGeom prst="rect">
            <a:avLst/>
          </a:prstGeom>
          <a:noFill/>
        </p:spPr>
        <p:txBody>
          <a:bodyPr wrap="square" rtlCol="0">
            <a:spAutoFit/>
          </a:bodyPr>
          <a:lstStyle/>
          <a:p>
            <a:r>
              <a:rPr lang="en-AU" sz="3600" dirty="0" smtClean="0"/>
              <a:t>5</a:t>
            </a:r>
            <a:endParaRPr lang="en-AU" sz="3600" dirty="0"/>
          </a:p>
        </p:txBody>
      </p:sp>
      <p:cxnSp>
        <p:nvCxnSpPr>
          <p:cNvPr id="20" name="Straight Arrow Connector 19"/>
          <p:cNvCxnSpPr>
            <a:stCxn id="87" idx="0"/>
            <a:endCxn id="65" idx="4"/>
          </p:cNvCxnSpPr>
          <p:nvPr/>
        </p:nvCxnSpPr>
        <p:spPr>
          <a:xfrm flipV="1">
            <a:off x="1735073" y="1621440"/>
            <a:ext cx="1443975" cy="2853672"/>
          </a:xfrm>
          <a:prstGeom prst="straightConnector1">
            <a:avLst/>
          </a:prstGeom>
          <a:ln w="762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90" idx="1"/>
            <a:endCxn id="69" idx="6"/>
          </p:cNvCxnSpPr>
          <p:nvPr/>
        </p:nvCxnSpPr>
        <p:spPr>
          <a:xfrm flipH="1" flipV="1">
            <a:off x="3904992" y="3088064"/>
            <a:ext cx="2151102" cy="1485070"/>
          </a:xfrm>
          <a:prstGeom prst="straightConnector1">
            <a:avLst/>
          </a:prstGeom>
          <a:ln w="762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89" idx="0"/>
            <a:endCxn id="60" idx="4"/>
          </p:cNvCxnSpPr>
          <p:nvPr/>
        </p:nvCxnSpPr>
        <p:spPr>
          <a:xfrm flipV="1">
            <a:off x="3191099" y="1751464"/>
            <a:ext cx="2362500" cy="2733032"/>
          </a:xfrm>
          <a:prstGeom prst="straightConnector1">
            <a:avLst/>
          </a:prstGeom>
          <a:ln w="76200">
            <a:solidFill>
              <a:srgbClr val="FFFF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0268537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8" name="Group 67"/>
          <p:cNvGrpSpPr/>
          <p:nvPr/>
        </p:nvGrpSpPr>
        <p:grpSpPr>
          <a:xfrm>
            <a:off x="1192477" y="752013"/>
            <a:ext cx="6759047" cy="4316493"/>
            <a:chOff x="1869880" y="752013"/>
            <a:chExt cx="6759047" cy="4316493"/>
          </a:xfrm>
        </p:grpSpPr>
        <p:sp>
          <p:nvSpPr>
            <p:cNvPr id="5" name="TextBox 4"/>
            <p:cNvSpPr txBox="1"/>
            <p:nvPr/>
          </p:nvSpPr>
          <p:spPr>
            <a:xfrm>
              <a:off x="4715699" y="4422175"/>
              <a:ext cx="418704" cy="646331"/>
            </a:xfrm>
            <a:prstGeom prst="rect">
              <a:avLst/>
            </a:prstGeom>
            <a:noFill/>
          </p:spPr>
          <p:txBody>
            <a:bodyPr wrap="none" rtlCol="0">
              <a:spAutoFit/>
            </a:bodyPr>
            <a:lstStyle/>
            <a:p>
              <a:r>
                <a:rPr lang="en-AU" sz="3600" dirty="0" smtClean="0"/>
                <a:t>0</a:t>
              </a:r>
              <a:endParaRPr lang="en-AU" sz="3600" dirty="0"/>
            </a:p>
          </p:txBody>
        </p:sp>
        <p:sp>
          <p:nvSpPr>
            <p:cNvPr id="7" name="TextBox 6"/>
            <p:cNvSpPr txBox="1"/>
            <p:nvPr/>
          </p:nvSpPr>
          <p:spPr>
            <a:xfrm>
              <a:off x="5337045" y="4422175"/>
              <a:ext cx="418704" cy="646331"/>
            </a:xfrm>
            <a:prstGeom prst="rect">
              <a:avLst/>
            </a:prstGeom>
            <a:noFill/>
          </p:spPr>
          <p:txBody>
            <a:bodyPr wrap="none" rtlCol="0">
              <a:spAutoFit/>
            </a:bodyPr>
            <a:lstStyle/>
            <a:p>
              <a:r>
                <a:rPr lang="en-AU" sz="3600" dirty="0"/>
                <a:t>1</a:t>
              </a:r>
            </a:p>
          </p:txBody>
        </p:sp>
        <p:sp>
          <p:nvSpPr>
            <p:cNvPr id="8" name="TextBox 7"/>
            <p:cNvSpPr txBox="1"/>
            <p:nvPr/>
          </p:nvSpPr>
          <p:spPr>
            <a:xfrm>
              <a:off x="6012161" y="4422175"/>
              <a:ext cx="418704" cy="646331"/>
            </a:xfrm>
            <a:prstGeom prst="rect">
              <a:avLst/>
            </a:prstGeom>
            <a:noFill/>
          </p:spPr>
          <p:txBody>
            <a:bodyPr wrap="none" rtlCol="0">
              <a:spAutoFit/>
            </a:bodyPr>
            <a:lstStyle/>
            <a:p>
              <a:r>
                <a:rPr lang="en-AU" sz="3600" dirty="0" smtClean="0"/>
                <a:t>1</a:t>
              </a:r>
              <a:endParaRPr lang="en-AU" sz="3600" dirty="0"/>
            </a:p>
          </p:txBody>
        </p:sp>
        <p:sp>
          <p:nvSpPr>
            <p:cNvPr id="10" name="TextBox 9"/>
            <p:cNvSpPr txBox="1"/>
            <p:nvPr/>
          </p:nvSpPr>
          <p:spPr>
            <a:xfrm>
              <a:off x="6754658" y="4422175"/>
              <a:ext cx="418704" cy="646331"/>
            </a:xfrm>
            <a:prstGeom prst="rect">
              <a:avLst/>
            </a:prstGeom>
            <a:noFill/>
          </p:spPr>
          <p:txBody>
            <a:bodyPr wrap="none" rtlCol="0">
              <a:spAutoFit/>
            </a:bodyPr>
            <a:lstStyle/>
            <a:p>
              <a:r>
                <a:rPr lang="en-AU" sz="3600" dirty="0" smtClean="0"/>
                <a:t>0</a:t>
              </a:r>
              <a:endParaRPr lang="en-AU" sz="3600" dirty="0"/>
            </a:p>
          </p:txBody>
        </p:sp>
        <p:sp>
          <p:nvSpPr>
            <p:cNvPr id="20" name="TextBox 19"/>
            <p:cNvSpPr txBox="1"/>
            <p:nvPr/>
          </p:nvSpPr>
          <p:spPr>
            <a:xfrm>
              <a:off x="4441872" y="1224227"/>
              <a:ext cx="682978" cy="646331"/>
            </a:xfrm>
            <a:prstGeom prst="rect">
              <a:avLst/>
            </a:prstGeom>
            <a:noFill/>
          </p:spPr>
          <p:txBody>
            <a:bodyPr wrap="square" rtlCol="0">
              <a:spAutoFit/>
            </a:bodyPr>
            <a:lstStyle/>
            <a:p>
              <a:r>
                <a:rPr lang="en-AU" sz="3600" dirty="0" smtClean="0"/>
                <a:t>+1</a:t>
              </a:r>
              <a:endParaRPr lang="en-AU" sz="3600" dirty="0"/>
            </a:p>
          </p:txBody>
        </p:sp>
        <p:sp>
          <p:nvSpPr>
            <p:cNvPr id="21" name="TextBox 20"/>
            <p:cNvSpPr txBox="1"/>
            <p:nvPr/>
          </p:nvSpPr>
          <p:spPr>
            <a:xfrm>
              <a:off x="4441872" y="1816910"/>
              <a:ext cx="682978" cy="646331"/>
            </a:xfrm>
            <a:prstGeom prst="rect">
              <a:avLst/>
            </a:prstGeom>
            <a:noFill/>
          </p:spPr>
          <p:txBody>
            <a:bodyPr wrap="square" rtlCol="0">
              <a:spAutoFit/>
            </a:bodyPr>
            <a:lstStyle/>
            <a:p>
              <a:r>
                <a:rPr lang="en-AU" sz="3600" dirty="0" smtClean="0"/>
                <a:t>+1</a:t>
              </a:r>
              <a:endParaRPr lang="en-AU" sz="3600" dirty="0"/>
            </a:p>
          </p:txBody>
        </p:sp>
        <p:sp>
          <p:nvSpPr>
            <p:cNvPr id="22" name="TextBox 21"/>
            <p:cNvSpPr txBox="1"/>
            <p:nvPr/>
          </p:nvSpPr>
          <p:spPr>
            <a:xfrm>
              <a:off x="5738334" y="1255041"/>
              <a:ext cx="682978" cy="646331"/>
            </a:xfrm>
            <a:prstGeom prst="rect">
              <a:avLst/>
            </a:prstGeom>
            <a:noFill/>
          </p:spPr>
          <p:txBody>
            <a:bodyPr wrap="square" rtlCol="0">
              <a:spAutoFit/>
            </a:bodyPr>
            <a:lstStyle/>
            <a:p>
              <a:r>
                <a:rPr lang="en-AU" sz="3600" dirty="0" smtClean="0"/>
                <a:t>+1</a:t>
              </a:r>
              <a:endParaRPr lang="en-AU" sz="3600" dirty="0"/>
            </a:p>
          </p:txBody>
        </p:sp>
        <p:sp>
          <p:nvSpPr>
            <p:cNvPr id="23" name="TextBox 22"/>
            <p:cNvSpPr txBox="1"/>
            <p:nvPr/>
          </p:nvSpPr>
          <p:spPr>
            <a:xfrm>
              <a:off x="5063218" y="1823385"/>
              <a:ext cx="682978" cy="646331"/>
            </a:xfrm>
            <a:prstGeom prst="rect">
              <a:avLst/>
            </a:prstGeom>
            <a:noFill/>
          </p:spPr>
          <p:txBody>
            <a:bodyPr wrap="square" rtlCol="0">
              <a:spAutoFit/>
            </a:bodyPr>
            <a:lstStyle/>
            <a:p>
              <a:r>
                <a:rPr lang="en-AU" sz="3600" dirty="0" smtClean="0"/>
                <a:t>+1</a:t>
              </a:r>
              <a:endParaRPr lang="en-AU" sz="3600" dirty="0"/>
            </a:p>
          </p:txBody>
        </p:sp>
        <p:sp>
          <p:nvSpPr>
            <p:cNvPr id="24" name="TextBox 23"/>
            <p:cNvSpPr txBox="1"/>
            <p:nvPr/>
          </p:nvSpPr>
          <p:spPr>
            <a:xfrm>
              <a:off x="6480831" y="1831655"/>
              <a:ext cx="682978" cy="646331"/>
            </a:xfrm>
            <a:prstGeom prst="rect">
              <a:avLst/>
            </a:prstGeom>
            <a:noFill/>
          </p:spPr>
          <p:txBody>
            <a:bodyPr wrap="square" rtlCol="0">
              <a:spAutoFit/>
            </a:bodyPr>
            <a:lstStyle/>
            <a:p>
              <a:r>
                <a:rPr lang="en-AU" sz="3600" dirty="0" smtClean="0"/>
                <a:t>+1</a:t>
              </a:r>
              <a:endParaRPr lang="en-AU" sz="3600" dirty="0"/>
            </a:p>
          </p:txBody>
        </p:sp>
        <p:sp>
          <p:nvSpPr>
            <p:cNvPr id="25" name="TextBox 24"/>
            <p:cNvSpPr txBox="1"/>
            <p:nvPr/>
          </p:nvSpPr>
          <p:spPr>
            <a:xfrm>
              <a:off x="2865536" y="787236"/>
              <a:ext cx="1154483" cy="646331"/>
            </a:xfrm>
            <a:prstGeom prst="rect">
              <a:avLst/>
            </a:prstGeom>
            <a:noFill/>
          </p:spPr>
          <p:txBody>
            <a:bodyPr wrap="none" rtlCol="0">
              <a:spAutoFit/>
            </a:bodyPr>
            <a:lstStyle/>
            <a:p>
              <a:r>
                <a:rPr lang="en-AU" sz="3600" dirty="0" smtClean="0"/>
                <a:t>Min: </a:t>
              </a:r>
              <a:endParaRPr lang="en-AU" sz="3600" dirty="0"/>
            </a:p>
          </p:txBody>
        </p:sp>
        <p:sp>
          <p:nvSpPr>
            <p:cNvPr id="27" name="TextBox 26"/>
            <p:cNvSpPr txBox="1"/>
            <p:nvPr/>
          </p:nvSpPr>
          <p:spPr>
            <a:xfrm>
              <a:off x="1949164" y="2592816"/>
              <a:ext cx="1635641" cy="646331"/>
            </a:xfrm>
            <a:prstGeom prst="rect">
              <a:avLst/>
            </a:prstGeom>
            <a:noFill/>
          </p:spPr>
          <p:txBody>
            <a:bodyPr wrap="none" rtlCol="0">
              <a:spAutoFit/>
            </a:bodyPr>
            <a:lstStyle/>
            <a:p>
              <a:r>
                <a:rPr lang="en-AU" sz="3600" dirty="0" smtClean="0"/>
                <a:t>V. types</a:t>
              </a:r>
              <a:endParaRPr lang="en-AU" sz="3600" dirty="0"/>
            </a:p>
          </p:txBody>
        </p:sp>
        <p:sp>
          <p:nvSpPr>
            <p:cNvPr id="33" name="TextBox 32"/>
            <p:cNvSpPr txBox="1"/>
            <p:nvPr/>
          </p:nvSpPr>
          <p:spPr>
            <a:xfrm>
              <a:off x="4441872" y="752013"/>
              <a:ext cx="682978" cy="646331"/>
            </a:xfrm>
            <a:prstGeom prst="rect">
              <a:avLst/>
            </a:prstGeom>
            <a:noFill/>
          </p:spPr>
          <p:txBody>
            <a:bodyPr wrap="square" rtlCol="0">
              <a:spAutoFit/>
            </a:bodyPr>
            <a:lstStyle/>
            <a:p>
              <a:r>
                <a:rPr lang="en-AU" sz="3600" dirty="0" smtClean="0"/>
                <a:t>+7</a:t>
              </a:r>
              <a:endParaRPr lang="en-AU" sz="3600" dirty="0"/>
            </a:p>
          </p:txBody>
        </p:sp>
        <p:sp>
          <p:nvSpPr>
            <p:cNvPr id="34" name="TextBox 33"/>
            <p:cNvSpPr txBox="1"/>
            <p:nvPr/>
          </p:nvSpPr>
          <p:spPr>
            <a:xfrm>
              <a:off x="5063218" y="1234613"/>
              <a:ext cx="682978" cy="646331"/>
            </a:xfrm>
            <a:prstGeom prst="rect">
              <a:avLst/>
            </a:prstGeom>
            <a:noFill/>
          </p:spPr>
          <p:txBody>
            <a:bodyPr wrap="square" rtlCol="0">
              <a:spAutoFit/>
            </a:bodyPr>
            <a:lstStyle/>
            <a:p>
              <a:r>
                <a:rPr lang="en-AU" sz="3600" dirty="0" smtClean="0"/>
                <a:t>+0</a:t>
              </a:r>
              <a:endParaRPr lang="en-AU" sz="3600" dirty="0"/>
            </a:p>
          </p:txBody>
        </p:sp>
        <p:sp>
          <p:nvSpPr>
            <p:cNvPr id="35" name="TextBox 34"/>
            <p:cNvSpPr txBox="1"/>
            <p:nvPr/>
          </p:nvSpPr>
          <p:spPr>
            <a:xfrm>
              <a:off x="5063218" y="776125"/>
              <a:ext cx="682978" cy="646331"/>
            </a:xfrm>
            <a:prstGeom prst="rect">
              <a:avLst/>
            </a:prstGeom>
            <a:noFill/>
          </p:spPr>
          <p:txBody>
            <a:bodyPr wrap="square" rtlCol="0">
              <a:spAutoFit/>
            </a:bodyPr>
            <a:lstStyle/>
            <a:p>
              <a:r>
                <a:rPr lang="en-AU" sz="3600" dirty="0" smtClean="0"/>
                <a:t>+2</a:t>
              </a:r>
              <a:endParaRPr lang="en-AU" sz="3600" dirty="0"/>
            </a:p>
          </p:txBody>
        </p:sp>
        <p:sp>
          <p:nvSpPr>
            <p:cNvPr id="36" name="TextBox 35"/>
            <p:cNvSpPr txBox="1"/>
            <p:nvPr/>
          </p:nvSpPr>
          <p:spPr>
            <a:xfrm>
              <a:off x="5738334" y="776125"/>
              <a:ext cx="682978" cy="646331"/>
            </a:xfrm>
            <a:prstGeom prst="rect">
              <a:avLst/>
            </a:prstGeom>
            <a:noFill/>
          </p:spPr>
          <p:txBody>
            <a:bodyPr wrap="square" rtlCol="0">
              <a:spAutoFit/>
            </a:bodyPr>
            <a:lstStyle/>
            <a:p>
              <a:r>
                <a:rPr lang="en-AU" sz="3600" dirty="0" smtClean="0"/>
                <a:t>+5</a:t>
              </a:r>
              <a:endParaRPr lang="en-AU" sz="3600" dirty="0"/>
            </a:p>
          </p:txBody>
        </p:sp>
        <p:sp>
          <p:nvSpPr>
            <p:cNvPr id="37" name="TextBox 36"/>
            <p:cNvSpPr txBox="1"/>
            <p:nvPr/>
          </p:nvSpPr>
          <p:spPr>
            <a:xfrm>
              <a:off x="5738334" y="1827520"/>
              <a:ext cx="682978" cy="646331"/>
            </a:xfrm>
            <a:prstGeom prst="rect">
              <a:avLst/>
            </a:prstGeom>
            <a:noFill/>
          </p:spPr>
          <p:txBody>
            <a:bodyPr wrap="square" rtlCol="0">
              <a:spAutoFit/>
            </a:bodyPr>
            <a:lstStyle/>
            <a:p>
              <a:r>
                <a:rPr lang="en-AU" sz="3600" dirty="0" smtClean="0"/>
                <a:t>+0</a:t>
              </a:r>
              <a:endParaRPr lang="en-AU" sz="3600" dirty="0"/>
            </a:p>
          </p:txBody>
        </p:sp>
        <p:sp>
          <p:nvSpPr>
            <p:cNvPr id="38" name="TextBox 37"/>
            <p:cNvSpPr txBox="1"/>
            <p:nvPr/>
          </p:nvSpPr>
          <p:spPr>
            <a:xfrm>
              <a:off x="6480831" y="1271815"/>
              <a:ext cx="682978" cy="646331"/>
            </a:xfrm>
            <a:prstGeom prst="rect">
              <a:avLst/>
            </a:prstGeom>
            <a:noFill/>
          </p:spPr>
          <p:txBody>
            <a:bodyPr wrap="square" rtlCol="0">
              <a:spAutoFit/>
            </a:bodyPr>
            <a:lstStyle/>
            <a:p>
              <a:r>
                <a:rPr lang="en-AU" sz="3600" dirty="0" smtClean="0"/>
                <a:t>+1</a:t>
              </a:r>
              <a:endParaRPr lang="en-AU" sz="3600" dirty="0"/>
            </a:p>
          </p:txBody>
        </p:sp>
        <p:sp>
          <p:nvSpPr>
            <p:cNvPr id="39" name="TextBox 38"/>
            <p:cNvSpPr txBox="1"/>
            <p:nvPr/>
          </p:nvSpPr>
          <p:spPr>
            <a:xfrm>
              <a:off x="6480831" y="792899"/>
              <a:ext cx="682978" cy="646331"/>
            </a:xfrm>
            <a:prstGeom prst="rect">
              <a:avLst/>
            </a:prstGeom>
            <a:noFill/>
          </p:spPr>
          <p:txBody>
            <a:bodyPr wrap="square" rtlCol="0">
              <a:spAutoFit/>
            </a:bodyPr>
            <a:lstStyle/>
            <a:p>
              <a:r>
                <a:rPr lang="en-AU" sz="3600" dirty="0" smtClean="0"/>
                <a:t>+9</a:t>
              </a:r>
              <a:endParaRPr lang="en-AU" sz="3600" dirty="0"/>
            </a:p>
          </p:txBody>
        </p:sp>
        <p:cxnSp>
          <p:nvCxnSpPr>
            <p:cNvPr id="40" name="Straight Connector 39"/>
            <p:cNvCxnSpPr/>
            <p:nvPr/>
          </p:nvCxnSpPr>
          <p:spPr>
            <a:xfrm flipV="1">
              <a:off x="7332466" y="1271815"/>
              <a:ext cx="0" cy="134946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2133028" y="4422175"/>
              <a:ext cx="1733167" cy="646331"/>
            </a:xfrm>
            <a:prstGeom prst="rect">
              <a:avLst/>
            </a:prstGeom>
            <a:noFill/>
          </p:spPr>
          <p:txBody>
            <a:bodyPr wrap="none" rtlCol="0">
              <a:spAutoFit/>
            </a:bodyPr>
            <a:lstStyle/>
            <a:p>
              <a:r>
                <a:rPr lang="en-AU" sz="3600" dirty="0" smtClean="0"/>
                <a:t>Solution</a:t>
              </a:r>
              <a:endParaRPr lang="en-AU" sz="3600" dirty="0"/>
            </a:p>
          </p:txBody>
        </p:sp>
        <p:sp>
          <p:nvSpPr>
            <p:cNvPr id="44" name="TextBox 43"/>
            <p:cNvSpPr txBox="1"/>
            <p:nvPr/>
          </p:nvSpPr>
          <p:spPr>
            <a:xfrm>
              <a:off x="4715699" y="2575837"/>
              <a:ext cx="436338" cy="646331"/>
            </a:xfrm>
            <a:prstGeom prst="rect">
              <a:avLst/>
            </a:prstGeom>
            <a:noFill/>
          </p:spPr>
          <p:txBody>
            <a:bodyPr wrap="none" rtlCol="0">
              <a:spAutoFit/>
            </a:bodyPr>
            <a:lstStyle/>
            <a:p>
              <a:r>
                <a:rPr lang="en-AU" sz="3600" dirty="0"/>
                <a:t>B</a:t>
              </a:r>
            </a:p>
          </p:txBody>
        </p:sp>
        <p:sp>
          <p:nvSpPr>
            <p:cNvPr id="45" name="TextBox 44"/>
            <p:cNvSpPr txBox="1"/>
            <p:nvPr/>
          </p:nvSpPr>
          <p:spPr>
            <a:xfrm>
              <a:off x="5337045" y="2575837"/>
              <a:ext cx="436338" cy="646331"/>
            </a:xfrm>
            <a:prstGeom prst="rect">
              <a:avLst/>
            </a:prstGeom>
            <a:noFill/>
          </p:spPr>
          <p:txBody>
            <a:bodyPr wrap="none" rtlCol="0">
              <a:spAutoFit/>
            </a:bodyPr>
            <a:lstStyle/>
            <a:p>
              <a:r>
                <a:rPr lang="en-AU" sz="3600" dirty="0" smtClean="0"/>
                <a:t>B</a:t>
              </a:r>
              <a:endParaRPr lang="en-AU" sz="3600" dirty="0"/>
            </a:p>
          </p:txBody>
        </p:sp>
        <p:sp>
          <p:nvSpPr>
            <p:cNvPr id="46" name="TextBox 45"/>
            <p:cNvSpPr txBox="1"/>
            <p:nvPr/>
          </p:nvSpPr>
          <p:spPr>
            <a:xfrm>
              <a:off x="6012161" y="2575837"/>
              <a:ext cx="436338" cy="646331"/>
            </a:xfrm>
            <a:prstGeom prst="rect">
              <a:avLst/>
            </a:prstGeom>
            <a:noFill/>
          </p:spPr>
          <p:txBody>
            <a:bodyPr wrap="none" rtlCol="0">
              <a:spAutoFit/>
            </a:bodyPr>
            <a:lstStyle/>
            <a:p>
              <a:r>
                <a:rPr lang="en-AU" sz="3600" dirty="0"/>
                <a:t>B</a:t>
              </a:r>
            </a:p>
          </p:txBody>
        </p:sp>
        <p:sp>
          <p:nvSpPr>
            <p:cNvPr id="47" name="TextBox 46"/>
            <p:cNvSpPr txBox="1"/>
            <p:nvPr/>
          </p:nvSpPr>
          <p:spPr>
            <a:xfrm>
              <a:off x="6754658" y="2575837"/>
              <a:ext cx="436338" cy="646331"/>
            </a:xfrm>
            <a:prstGeom prst="rect">
              <a:avLst/>
            </a:prstGeom>
            <a:noFill/>
          </p:spPr>
          <p:txBody>
            <a:bodyPr wrap="none" rtlCol="0">
              <a:spAutoFit/>
            </a:bodyPr>
            <a:lstStyle/>
            <a:p>
              <a:r>
                <a:rPr lang="en-AU" sz="3600" dirty="0" smtClean="0"/>
                <a:t>B</a:t>
              </a:r>
              <a:endParaRPr lang="en-AU" sz="3600" dirty="0"/>
            </a:p>
          </p:txBody>
        </p:sp>
        <p:sp>
          <p:nvSpPr>
            <p:cNvPr id="48" name="TextBox 47"/>
            <p:cNvSpPr txBox="1"/>
            <p:nvPr/>
          </p:nvSpPr>
          <p:spPr>
            <a:xfrm>
              <a:off x="1881508" y="3135593"/>
              <a:ext cx="2670924" cy="646331"/>
            </a:xfrm>
            <a:prstGeom prst="rect">
              <a:avLst/>
            </a:prstGeom>
            <a:noFill/>
          </p:spPr>
          <p:txBody>
            <a:bodyPr wrap="none" rtlCol="0">
              <a:spAutoFit/>
            </a:bodyPr>
            <a:lstStyle/>
            <a:p>
              <a:r>
                <a:rPr lang="en-AU" sz="3600" dirty="0" smtClean="0"/>
                <a:t>Upper bound</a:t>
              </a:r>
              <a:endParaRPr lang="en-AU" sz="3600" dirty="0"/>
            </a:p>
          </p:txBody>
        </p:sp>
        <p:sp>
          <p:nvSpPr>
            <p:cNvPr id="50" name="TextBox 49"/>
            <p:cNvSpPr txBox="1"/>
            <p:nvPr/>
          </p:nvSpPr>
          <p:spPr>
            <a:xfrm>
              <a:off x="1881508" y="3748959"/>
              <a:ext cx="2652265" cy="646331"/>
            </a:xfrm>
            <a:prstGeom prst="rect">
              <a:avLst/>
            </a:prstGeom>
            <a:noFill/>
          </p:spPr>
          <p:txBody>
            <a:bodyPr wrap="none" rtlCol="0">
              <a:spAutoFit/>
            </a:bodyPr>
            <a:lstStyle/>
            <a:p>
              <a:r>
                <a:rPr lang="en-AU" sz="3600" dirty="0" smtClean="0"/>
                <a:t>Lower bound</a:t>
              </a:r>
              <a:endParaRPr lang="en-AU" sz="3600" dirty="0"/>
            </a:p>
          </p:txBody>
        </p:sp>
        <p:sp>
          <p:nvSpPr>
            <p:cNvPr id="51" name="TextBox 50"/>
            <p:cNvSpPr txBox="1"/>
            <p:nvPr/>
          </p:nvSpPr>
          <p:spPr>
            <a:xfrm>
              <a:off x="4732965" y="3144181"/>
              <a:ext cx="418704" cy="646331"/>
            </a:xfrm>
            <a:prstGeom prst="rect">
              <a:avLst/>
            </a:prstGeom>
            <a:noFill/>
          </p:spPr>
          <p:txBody>
            <a:bodyPr wrap="none" rtlCol="0">
              <a:spAutoFit/>
            </a:bodyPr>
            <a:lstStyle/>
            <a:p>
              <a:r>
                <a:rPr lang="en-AU" sz="3600" dirty="0" smtClean="0"/>
                <a:t>1</a:t>
              </a:r>
              <a:endParaRPr lang="en-AU" sz="3600" dirty="0"/>
            </a:p>
          </p:txBody>
        </p:sp>
        <p:sp>
          <p:nvSpPr>
            <p:cNvPr id="52" name="TextBox 51"/>
            <p:cNvSpPr txBox="1"/>
            <p:nvPr/>
          </p:nvSpPr>
          <p:spPr>
            <a:xfrm>
              <a:off x="5354311" y="3144181"/>
              <a:ext cx="418704" cy="646331"/>
            </a:xfrm>
            <a:prstGeom prst="rect">
              <a:avLst/>
            </a:prstGeom>
            <a:noFill/>
          </p:spPr>
          <p:txBody>
            <a:bodyPr wrap="none" rtlCol="0">
              <a:spAutoFit/>
            </a:bodyPr>
            <a:lstStyle/>
            <a:p>
              <a:r>
                <a:rPr lang="en-AU" sz="3600" dirty="0" smtClean="0"/>
                <a:t>1</a:t>
              </a:r>
              <a:endParaRPr lang="en-AU" sz="3600" dirty="0"/>
            </a:p>
          </p:txBody>
        </p:sp>
        <p:sp>
          <p:nvSpPr>
            <p:cNvPr id="53" name="TextBox 52"/>
            <p:cNvSpPr txBox="1"/>
            <p:nvPr/>
          </p:nvSpPr>
          <p:spPr>
            <a:xfrm>
              <a:off x="6029427" y="3144181"/>
              <a:ext cx="418704" cy="646331"/>
            </a:xfrm>
            <a:prstGeom prst="rect">
              <a:avLst/>
            </a:prstGeom>
            <a:noFill/>
          </p:spPr>
          <p:txBody>
            <a:bodyPr wrap="none" rtlCol="0">
              <a:spAutoFit/>
            </a:bodyPr>
            <a:lstStyle/>
            <a:p>
              <a:r>
                <a:rPr lang="en-AU" sz="3600" dirty="0" smtClean="0"/>
                <a:t>1</a:t>
              </a:r>
              <a:endParaRPr lang="en-AU" sz="3600" dirty="0"/>
            </a:p>
          </p:txBody>
        </p:sp>
        <p:sp>
          <p:nvSpPr>
            <p:cNvPr id="54" name="TextBox 53"/>
            <p:cNvSpPr txBox="1"/>
            <p:nvPr/>
          </p:nvSpPr>
          <p:spPr>
            <a:xfrm>
              <a:off x="6771924" y="3144181"/>
              <a:ext cx="418704" cy="646331"/>
            </a:xfrm>
            <a:prstGeom prst="rect">
              <a:avLst/>
            </a:prstGeom>
            <a:noFill/>
          </p:spPr>
          <p:txBody>
            <a:bodyPr wrap="none" rtlCol="0">
              <a:spAutoFit/>
            </a:bodyPr>
            <a:lstStyle/>
            <a:p>
              <a:r>
                <a:rPr lang="en-AU" sz="3600" dirty="0" smtClean="0"/>
                <a:t>1</a:t>
              </a:r>
              <a:endParaRPr lang="en-AU" sz="3600" dirty="0"/>
            </a:p>
          </p:txBody>
        </p:sp>
        <p:sp>
          <p:nvSpPr>
            <p:cNvPr id="55" name="TextBox 54"/>
            <p:cNvSpPr txBox="1"/>
            <p:nvPr/>
          </p:nvSpPr>
          <p:spPr>
            <a:xfrm>
              <a:off x="4732965" y="3657333"/>
              <a:ext cx="418704" cy="646331"/>
            </a:xfrm>
            <a:prstGeom prst="rect">
              <a:avLst/>
            </a:prstGeom>
            <a:noFill/>
          </p:spPr>
          <p:txBody>
            <a:bodyPr wrap="none" rtlCol="0">
              <a:spAutoFit/>
            </a:bodyPr>
            <a:lstStyle/>
            <a:p>
              <a:r>
                <a:rPr lang="en-AU" sz="3600" dirty="0" smtClean="0"/>
                <a:t>0</a:t>
              </a:r>
              <a:endParaRPr lang="en-AU" sz="3600" dirty="0"/>
            </a:p>
          </p:txBody>
        </p:sp>
        <p:sp>
          <p:nvSpPr>
            <p:cNvPr id="56" name="TextBox 55"/>
            <p:cNvSpPr txBox="1"/>
            <p:nvPr/>
          </p:nvSpPr>
          <p:spPr>
            <a:xfrm>
              <a:off x="5354311" y="3657333"/>
              <a:ext cx="418704" cy="646331"/>
            </a:xfrm>
            <a:prstGeom prst="rect">
              <a:avLst/>
            </a:prstGeom>
            <a:noFill/>
          </p:spPr>
          <p:txBody>
            <a:bodyPr wrap="none" rtlCol="0">
              <a:spAutoFit/>
            </a:bodyPr>
            <a:lstStyle/>
            <a:p>
              <a:r>
                <a:rPr lang="en-AU" sz="3600" dirty="0" smtClean="0"/>
                <a:t>0</a:t>
              </a:r>
              <a:endParaRPr lang="en-AU" sz="3600" dirty="0"/>
            </a:p>
          </p:txBody>
        </p:sp>
        <p:sp>
          <p:nvSpPr>
            <p:cNvPr id="57" name="TextBox 56"/>
            <p:cNvSpPr txBox="1"/>
            <p:nvPr/>
          </p:nvSpPr>
          <p:spPr>
            <a:xfrm>
              <a:off x="6029427" y="3657333"/>
              <a:ext cx="418704" cy="646331"/>
            </a:xfrm>
            <a:prstGeom prst="rect">
              <a:avLst/>
            </a:prstGeom>
            <a:noFill/>
          </p:spPr>
          <p:txBody>
            <a:bodyPr wrap="none" rtlCol="0">
              <a:spAutoFit/>
            </a:bodyPr>
            <a:lstStyle/>
            <a:p>
              <a:r>
                <a:rPr lang="en-AU" sz="3600" dirty="0" smtClean="0"/>
                <a:t>0</a:t>
              </a:r>
              <a:endParaRPr lang="en-AU" sz="3600" dirty="0"/>
            </a:p>
          </p:txBody>
        </p:sp>
        <p:sp>
          <p:nvSpPr>
            <p:cNvPr id="58" name="TextBox 57"/>
            <p:cNvSpPr txBox="1"/>
            <p:nvPr/>
          </p:nvSpPr>
          <p:spPr>
            <a:xfrm>
              <a:off x="6771924" y="3657333"/>
              <a:ext cx="418704" cy="646331"/>
            </a:xfrm>
            <a:prstGeom prst="rect">
              <a:avLst/>
            </a:prstGeom>
            <a:noFill/>
          </p:spPr>
          <p:txBody>
            <a:bodyPr wrap="none" rtlCol="0">
              <a:spAutoFit/>
            </a:bodyPr>
            <a:lstStyle/>
            <a:p>
              <a:r>
                <a:rPr lang="en-AU" sz="3600" dirty="0" smtClean="0"/>
                <a:t>0</a:t>
              </a:r>
              <a:endParaRPr lang="en-AU" sz="3600" dirty="0"/>
            </a:p>
          </p:txBody>
        </p:sp>
        <p:sp>
          <p:nvSpPr>
            <p:cNvPr id="59" name="TextBox 58"/>
            <p:cNvSpPr txBox="1"/>
            <p:nvPr/>
          </p:nvSpPr>
          <p:spPr>
            <a:xfrm>
              <a:off x="7414824" y="1271814"/>
              <a:ext cx="1214103" cy="646331"/>
            </a:xfrm>
            <a:prstGeom prst="rect">
              <a:avLst/>
            </a:prstGeom>
            <a:noFill/>
          </p:spPr>
          <p:txBody>
            <a:bodyPr wrap="square" rtlCol="0">
              <a:spAutoFit/>
            </a:bodyPr>
            <a:lstStyle/>
            <a:p>
              <a:r>
                <a:rPr lang="en-AU" sz="3600" dirty="0" smtClean="0"/>
                <a:t>≥    1</a:t>
              </a:r>
              <a:endParaRPr lang="en-AU" sz="3600" dirty="0"/>
            </a:p>
          </p:txBody>
        </p:sp>
        <p:sp>
          <p:nvSpPr>
            <p:cNvPr id="60" name="TextBox 59"/>
            <p:cNvSpPr txBox="1"/>
            <p:nvPr/>
          </p:nvSpPr>
          <p:spPr>
            <a:xfrm>
              <a:off x="7394788" y="1813169"/>
              <a:ext cx="1118264" cy="646331"/>
            </a:xfrm>
            <a:prstGeom prst="rect">
              <a:avLst/>
            </a:prstGeom>
            <a:noFill/>
          </p:spPr>
          <p:txBody>
            <a:bodyPr wrap="square" rtlCol="0">
              <a:spAutoFit/>
            </a:bodyPr>
            <a:lstStyle/>
            <a:p>
              <a:r>
                <a:rPr lang="en-AU" sz="3600" dirty="0" smtClean="0"/>
                <a:t>≥    1</a:t>
              </a:r>
              <a:endParaRPr lang="en-AU" sz="3600" dirty="0"/>
            </a:p>
          </p:txBody>
        </p:sp>
        <p:cxnSp>
          <p:nvCxnSpPr>
            <p:cNvPr id="65" name="Straight Connector 64"/>
            <p:cNvCxnSpPr/>
            <p:nvPr/>
          </p:nvCxnSpPr>
          <p:spPr>
            <a:xfrm>
              <a:off x="1869880" y="4422175"/>
              <a:ext cx="5320748"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7" name="TextBox 66"/>
          <p:cNvSpPr txBox="1"/>
          <p:nvPr/>
        </p:nvSpPr>
        <p:spPr>
          <a:xfrm>
            <a:off x="1328324" y="-71465"/>
            <a:ext cx="6487353" cy="923330"/>
          </a:xfrm>
          <a:prstGeom prst="rect">
            <a:avLst/>
          </a:prstGeom>
          <a:noFill/>
        </p:spPr>
        <p:txBody>
          <a:bodyPr wrap="none" rtlCol="0">
            <a:spAutoFit/>
          </a:bodyPr>
          <a:lstStyle/>
          <a:p>
            <a:r>
              <a:rPr lang="en-AU" sz="5400" dirty="0" smtClean="0"/>
              <a:t>Integer </a:t>
            </a:r>
            <a:r>
              <a:rPr lang="en-AU" sz="5400" dirty="0" smtClean="0"/>
              <a:t>linear problem</a:t>
            </a:r>
            <a:endParaRPr lang="en-AU" sz="5400" dirty="0"/>
          </a:p>
        </p:txBody>
      </p:sp>
    </p:spTree>
    <p:extLst>
      <p:ext uri="{BB962C8B-B14F-4D97-AF65-F5344CB8AC3E}">
        <p14:creationId xmlns:p14="http://schemas.microsoft.com/office/powerpoint/2010/main" val="182263889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8" name="Group 67"/>
          <p:cNvGrpSpPr/>
          <p:nvPr/>
        </p:nvGrpSpPr>
        <p:grpSpPr>
          <a:xfrm>
            <a:off x="1192477" y="752013"/>
            <a:ext cx="6759047" cy="4316493"/>
            <a:chOff x="1869880" y="752013"/>
            <a:chExt cx="6759047" cy="4316493"/>
          </a:xfrm>
        </p:grpSpPr>
        <p:sp>
          <p:nvSpPr>
            <p:cNvPr id="5" name="TextBox 4"/>
            <p:cNvSpPr txBox="1"/>
            <p:nvPr/>
          </p:nvSpPr>
          <p:spPr>
            <a:xfrm>
              <a:off x="4715699" y="4422175"/>
              <a:ext cx="418704" cy="646331"/>
            </a:xfrm>
            <a:prstGeom prst="rect">
              <a:avLst/>
            </a:prstGeom>
            <a:noFill/>
          </p:spPr>
          <p:txBody>
            <a:bodyPr wrap="none" rtlCol="0">
              <a:spAutoFit/>
            </a:bodyPr>
            <a:lstStyle/>
            <a:p>
              <a:r>
                <a:rPr lang="en-AU" sz="3600" dirty="0" smtClean="0"/>
                <a:t>0</a:t>
              </a:r>
              <a:endParaRPr lang="en-AU" sz="3600" dirty="0"/>
            </a:p>
          </p:txBody>
        </p:sp>
        <p:sp>
          <p:nvSpPr>
            <p:cNvPr id="7" name="TextBox 6"/>
            <p:cNvSpPr txBox="1"/>
            <p:nvPr/>
          </p:nvSpPr>
          <p:spPr>
            <a:xfrm>
              <a:off x="5337045" y="4422175"/>
              <a:ext cx="418704" cy="646331"/>
            </a:xfrm>
            <a:prstGeom prst="rect">
              <a:avLst/>
            </a:prstGeom>
            <a:noFill/>
          </p:spPr>
          <p:txBody>
            <a:bodyPr wrap="none" rtlCol="0">
              <a:spAutoFit/>
            </a:bodyPr>
            <a:lstStyle/>
            <a:p>
              <a:r>
                <a:rPr lang="en-AU" sz="3600" dirty="0"/>
                <a:t>1</a:t>
              </a:r>
            </a:p>
          </p:txBody>
        </p:sp>
        <p:sp>
          <p:nvSpPr>
            <p:cNvPr id="8" name="TextBox 7"/>
            <p:cNvSpPr txBox="1"/>
            <p:nvPr/>
          </p:nvSpPr>
          <p:spPr>
            <a:xfrm>
              <a:off x="6012161" y="4422175"/>
              <a:ext cx="418704" cy="646331"/>
            </a:xfrm>
            <a:prstGeom prst="rect">
              <a:avLst/>
            </a:prstGeom>
            <a:noFill/>
          </p:spPr>
          <p:txBody>
            <a:bodyPr wrap="none" rtlCol="0">
              <a:spAutoFit/>
            </a:bodyPr>
            <a:lstStyle/>
            <a:p>
              <a:r>
                <a:rPr lang="en-AU" sz="3600" dirty="0" smtClean="0"/>
                <a:t>1</a:t>
              </a:r>
              <a:endParaRPr lang="en-AU" sz="3600" dirty="0"/>
            </a:p>
          </p:txBody>
        </p:sp>
        <p:sp>
          <p:nvSpPr>
            <p:cNvPr id="10" name="TextBox 9"/>
            <p:cNvSpPr txBox="1"/>
            <p:nvPr/>
          </p:nvSpPr>
          <p:spPr>
            <a:xfrm>
              <a:off x="6754658" y="4422175"/>
              <a:ext cx="418704" cy="646331"/>
            </a:xfrm>
            <a:prstGeom prst="rect">
              <a:avLst/>
            </a:prstGeom>
            <a:noFill/>
          </p:spPr>
          <p:txBody>
            <a:bodyPr wrap="none" rtlCol="0">
              <a:spAutoFit/>
            </a:bodyPr>
            <a:lstStyle/>
            <a:p>
              <a:r>
                <a:rPr lang="en-AU" sz="3600" dirty="0" smtClean="0"/>
                <a:t>0</a:t>
              </a:r>
              <a:endParaRPr lang="en-AU" sz="3600" dirty="0"/>
            </a:p>
          </p:txBody>
        </p:sp>
        <p:sp>
          <p:nvSpPr>
            <p:cNvPr id="20" name="TextBox 19"/>
            <p:cNvSpPr txBox="1"/>
            <p:nvPr/>
          </p:nvSpPr>
          <p:spPr>
            <a:xfrm>
              <a:off x="4441872" y="1224227"/>
              <a:ext cx="682978" cy="646331"/>
            </a:xfrm>
            <a:prstGeom prst="rect">
              <a:avLst/>
            </a:prstGeom>
            <a:noFill/>
          </p:spPr>
          <p:txBody>
            <a:bodyPr wrap="square" rtlCol="0">
              <a:spAutoFit/>
            </a:bodyPr>
            <a:lstStyle/>
            <a:p>
              <a:r>
                <a:rPr lang="en-AU" sz="3600" dirty="0" smtClean="0"/>
                <a:t>+1</a:t>
              </a:r>
              <a:endParaRPr lang="en-AU" sz="3600" dirty="0"/>
            </a:p>
          </p:txBody>
        </p:sp>
        <p:sp>
          <p:nvSpPr>
            <p:cNvPr id="21" name="TextBox 20"/>
            <p:cNvSpPr txBox="1"/>
            <p:nvPr/>
          </p:nvSpPr>
          <p:spPr>
            <a:xfrm>
              <a:off x="4441872" y="1816910"/>
              <a:ext cx="682978" cy="646331"/>
            </a:xfrm>
            <a:prstGeom prst="rect">
              <a:avLst/>
            </a:prstGeom>
            <a:noFill/>
          </p:spPr>
          <p:txBody>
            <a:bodyPr wrap="square" rtlCol="0">
              <a:spAutoFit/>
            </a:bodyPr>
            <a:lstStyle/>
            <a:p>
              <a:r>
                <a:rPr lang="en-AU" sz="3600" dirty="0" smtClean="0"/>
                <a:t>+1</a:t>
              </a:r>
              <a:endParaRPr lang="en-AU" sz="3600" dirty="0"/>
            </a:p>
          </p:txBody>
        </p:sp>
        <p:sp>
          <p:nvSpPr>
            <p:cNvPr id="22" name="TextBox 21"/>
            <p:cNvSpPr txBox="1"/>
            <p:nvPr/>
          </p:nvSpPr>
          <p:spPr>
            <a:xfrm>
              <a:off x="5738334" y="1255041"/>
              <a:ext cx="682978" cy="646331"/>
            </a:xfrm>
            <a:prstGeom prst="rect">
              <a:avLst/>
            </a:prstGeom>
            <a:noFill/>
          </p:spPr>
          <p:txBody>
            <a:bodyPr wrap="square" rtlCol="0">
              <a:spAutoFit/>
            </a:bodyPr>
            <a:lstStyle/>
            <a:p>
              <a:r>
                <a:rPr lang="en-AU" sz="3600" dirty="0" smtClean="0"/>
                <a:t>+1</a:t>
              </a:r>
              <a:endParaRPr lang="en-AU" sz="3600" dirty="0"/>
            </a:p>
          </p:txBody>
        </p:sp>
        <p:sp>
          <p:nvSpPr>
            <p:cNvPr id="23" name="TextBox 22"/>
            <p:cNvSpPr txBox="1"/>
            <p:nvPr/>
          </p:nvSpPr>
          <p:spPr>
            <a:xfrm>
              <a:off x="5063218" y="1823385"/>
              <a:ext cx="682978" cy="646331"/>
            </a:xfrm>
            <a:prstGeom prst="rect">
              <a:avLst/>
            </a:prstGeom>
            <a:noFill/>
          </p:spPr>
          <p:txBody>
            <a:bodyPr wrap="square" rtlCol="0">
              <a:spAutoFit/>
            </a:bodyPr>
            <a:lstStyle/>
            <a:p>
              <a:r>
                <a:rPr lang="en-AU" sz="3600" dirty="0" smtClean="0"/>
                <a:t>+1</a:t>
              </a:r>
              <a:endParaRPr lang="en-AU" sz="3600" dirty="0"/>
            </a:p>
          </p:txBody>
        </p:sp>
        <p:sp>
          <p:nvSpPr>
            <p:cNvPr id="24" name="TextBox 23"/>
            <p:cNvSpPr txBox="1"/>
            <p:nvPr/>
          </p:nvSpPr>
          <p:spPr>
            <a:xfrm>
              <a:off x="6480831" y="1831655"/>
              <a:ext cx="682978" cy="646331"/>
            </a:xfrm>
            <a:prstGeom prst="rect">
              <a:avLst/>
            </a:prstGeom>
            <a:noFill/>
          </p:spPr>
          <p:txBody>
            <a:bodyPr wrap="square" rtlCol="0">
              <a:spAutoFit/>
            </a:bodyPr>
            <a:lstStyle/>
            <a:p>
              <a:r>
                <a:rPr lang="en-AU" sz="3600" dirty="0" smtClean="0"/>
                <a:t>+1</a:t>
              </a:r>
              <a:endParaRPr lang="en-AU" sz="3600" dirty="0"/>
            </a:p>
          </p:txBody>
        </p:sp>
        <p:sp>
          <p:nvSpPr>
            <p:cNvPr id="25" name="TextBox 24"/>
            <p:cNvSpPr txBox="1"/>
            <p:nvPr/>
          </p:nvSpPr>
          <p:spPr>
            <a:xfrm>
              <a:off x="2865536" y="787236"/>
              <a:ext cx="1154483" cy="646331"/>
            </a:xfrm>
            <a:prstGeom prst="rect">
              <a:avLst/>
            </a:prstGeom>
            <a:noFill/>
          </p:spPr>
          <p:txBody>
            <a:bodyPr wrap="none" rtlCol="0">
              <a:spAutoFit/>
            </a:bodyPr>
            <a:lstStyle/>
            <a:p>
              <a:r>
                <a:rPr lang="en-AU" sz="3600" dirty="0" smtClean="0">
                  <a:solidFill>
                    <a:srgbClr val="FFFF00"/>
                  </a:solidFill>
                </a:rPr>
                <a:t>Min</a:t>
              </a:r>
              <a:r>
                <a:rPr lang="en-AU" sz="3600" dirty="0" smtClean="0"/>
                <a:t>: </a:t>
              </a:r>
              <a:endParaRPr lang="en-AU" sz="3600" dirty="0"/>
            </a:p>
          </p:txBody>
        </p:sp>
        <p:sp>
          <p:nvSpPr>
            <p:cNvPr id="27" name="TextBox 26"/>
            <p:cNvSpPr txBox="1"/>
            <p:nvPr/>
          </p:nvSpPr>
          <p:spPr>
            <a:xfrm>
              <a:off x="1949164" y="2592816"/>
              <a:ext cx="1635641" cy="646331"/>
            </a:xfrm>
            <a:prstGeom prst="rect">
              <a:avLst/>
            </a:prstGeom>
            <a:noFill/>
          </p:spPr>
          <p:txBody>
            <a:bodyPr wrap="none" rtlCol="0">
              <a:spAutoFit/>
            </a:bodyPr>
            <a:lstStyle/>
            <a:p>
              <a:r>
                <a:rPr lang="en-AU" sz="3600" dirty="0" smtClean="0"/>
                <a:t>V. types</a:t>
              </a:r>
              <a:endParaRPr lang="en-AU" sz="3600" dirty="0"/>
            </a:p>
          </p:txBody>
        </p:sp>
        <p:sp>
          <p:nvSpPr>
            <p:cNvPr id="33" name="TextBox 32"/>
            <p:cNvSpPr txBox="1"/>
            <p:nvPr/>
          </p:nvSpPr>
          <p:spPr>
            <a:xfrm>
              <a:off x="4441872" y="752013"/>
              <a:ext cx="682978" cy="646331"/>
            </a:xfrm>
            <a:prstGeom prst="rect">
              <a:avLst/>
            </a:prstGeom>
            <a:noFill/>
          </p:spPr>
          <p:txBody>
            <a:bodyPr wrap="square" rtlCol="0">
              <a:spAutoFit/>
            </a:bodyPr>
            <a:lstStyle/>
            <a:p>
              <a:r>
                <a:rPr lang="en-AU" sz="3600" dirty="0" smtClean="0"/>
                <a:t>+7</a:t>
              </a:r>
              <a:endParaRPr lang="en-AU" sz="3600" dirty="0"/>
            </a:p>
          </p:txBody>
        </p:sp>
        <p:sp>
          <p:nvSpPr>
            <p:cNvPr id="34" name="TextBox 33"/>
            <p:cNvSpPr txBox="1"/>
            <p:nvPr/>
          </p:nvSpPr>
          <p:spPr>
            <a:xfrm>
              <a:off x="5063218" y="1234613"/>
              <a:ext cx="682978" cy="646331"/>
            </a:xfrm>
            <a:prstGeom prst="rect">
              <a:avLst/>
            </a:prstGeom>
            <a:noFill/>
          </p:spPr>
          <p:txBody>
            <a:bodyPr wrap="square" rtlCol="0">
              <a:spAutoFit/>
            </a:bodyPr>
            <a:lstStyle/>
            <a:p>
              <a:r>
                <a:rPr lang="en-AU" sz="3600" dirty="0" smtClean="0"/>
                <a:t>+0</a:t>
              </a:r>
              <a:endParaRPr lang="en-AU" sz="3600" dirty="0"/>
            </a:p>
          </p:txBody>
        </p:sp>
        <p:sp>
          <p:nvSpPr>
            <p:cNvPr id="35" name="TextBox 34"/>
            <p:cNvSpPr txBox="1"/>
            <p:nvPr/>
          </p:nvSpPr>
          <p:spPr>
            <a:xfrm>
              <a:off x="5063218" y="776125"/>
              <a:ext cx="682978" cy="646331"/>
            </a:xfrm>
            <a:prstGeom prst="rect">
              <a:avLst/>
            </a:prstGeom>
            <a:noFill/>
          </p:spPr>
          <p:txBody>
            <a:bodyPr wrap="square" rtlCol="0">
              <a:spAutoFit/>
            </a:bodyPr>
            <a:lstStyle/>
            <a:p>
              <a:r>
                <a:rPr lang="en-AU" sz="3600" dirty="0" smtClean="0"/>
                <a:t>+2</a:t>
              </a:r>
              <a:endParaRPr lang="en-AU" sz="3600" dirty="0"/>
            </a:p>
          </p:txBody>
        </p:sp>
        <p:sp>
          <p:nvSpPr>
            <p:cNvPr id="36" name="TextBox 35"/>
            <p:cNvSpPr txBox="1"/>
            <p:nvPr/>
          </p:nvSpPr>
          <p:spPr>
            <a:xfrm>
              <a:off x="5738334" y="776125"/>
              <a:ext cx="682978" cy="646331"/>
            </a:xfrm>
            <a:prstGeom prst="rect">
              <a:avLst/>
            </a:prstGeom>
            <a:noFill/>
          </p:spPr>
          <p:txBody>
            <a:bodyPr wrap="square" rtlCol="0">
              <a:spAutoFit/>
            </a:bodyPr>
            <a:lstStyle/>
            <a:p>
              <a:r>
                <a:rPr lang="en-AU" sz="3600" dirty="0" smtClean="0"/>
                <a:t>+5</a:t>
              </a:r>
              <a:endParaRPr lang="en-AU" sz="3600" dirty="0"/>
            </a:p>
          </p:txBody>
        </p:sp>
        <p:sp>
          <p:nvSpPr>
            <p:cNvPr id="37" name="TextBox 36"/>
            <p:cNvSpPr txBox="1"/>
            <p:nvPr/>
          </p:nvSpPr>
          <p:spPr>
            <a:xfrm>
              <a:off x="5738334" y="1827520"/>
              <a:ext cx="682978" cy="646331"/>
            </a:xfrm>
            <a:prstGeom prst="rect">
              <a:avLst/>
            </a:prstGeom>
            <a:noFill/>
          </p:spPr>
          <p:txBody>
            <a:bodyPr wrap="square" rtlCol="0">
              <a:spAutoFit/>
            </a:bodyPr>
            <a:lstStyle/>
            <a:p>
              <a:r>
                <a:rPr lang="en-AU" sz="3600" dirty="0" smtClean="0"/>
                <a:t>+0</a:t>
              </a:r>
              <a:endParaRPr lang="en-AU" sz="3600" dirty="0"/>
            </a:p>
          </p:txBody>
        </p:sp>
        <p:sp>
          <p:nvSpPr>
            <p:cNvPr id="38" name="TextBox 37"/>
            <p:cNvSpPr txBox="1"/>
            <p:nvPr/>
          </p:nvSpPr>
          <p:spPr>
            <a:xfrm>
              <a:off x="6480831" y="1271815"/>
              <a:ext cx="682978" cy="646331"/>
            </a:xfrm>
            <a:prstGeom prst="rect">
              <a:avLst/>
            </a:prstGeom>
            <a:noFill/>
          </p:spPr>
          <p:txBody>
            <a:bodyPr wrap="square" rtlCol="0">
              <a:spAutoFit/>
            </a:bodyPr>
            <a:lstStyle/>
            <a:p>
              <a:r>
                <a:rPr lang="en-AU" sz="3600" dirty="0" smtClean="0"/>
                <a:t>+1</a:t>
              </a:r>
              <a:endParaRPr lang="en-AU" sz="3600" dirty="0"/>
            </a:p>
          </p:txBody>
        </p:sp>
        <p:sp>
          <p:nvSpPr>
            <p:cNvPr id="39" name="TextBox 38"/>
            <p:cNvSpPr txBox="1"/>
            <p:nvPr/>
          </p:nvSpPr>
          <p:spPr>
            <a:xfrm>
              <a:off x="6480831" y="792899"/>
              <a:ext cx="682978" cy="646331"/>
            </a:xfrm>
            <a:prstGeom prst="rect">
              <a:avLst/>
            </a:prstGeom>
            <a:noFill/>
          </p:spPr>
          <p:txBody>
            <a:bodyPr wrap="square" rtlCol="0">
              <a:spAutoFit/>
            </a:bodyPr>
            <a:lstStyle/>
            <a:p>
              <a:r>
                <a:rPr lang="en-AU" sz="3600" dirty="0" smtClean="0"/>
                <a:t>+9</a:t>
              </a:r>
              <a:endParaRPr lang="en-AU" sz="3600" dirty="0"/>
            </a:p>
          </p:txBody>
        </p:sp>
        <p:cxnSp>
          <p:nvCxnSpPr>
            <p:cNvPr id="40" name="Straight Connector 39"/>
            <p:cNvCxnSpPr/>
            <p:nvPr/>
          </p:nvCxnSpPr>
          <p:spPr>
            <a:xfrm flipV="1">
              <a:off x="7332466" y="1271815"/>
              <a:ext cx="0" cy="134946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2133028" y="4422175"/>
              <a:ext cx="1733167" cy="646331"/>
            </a:xfrm>
            <a:prstGeom prst="rect">
              <a:avLst/>
            </a:prstGeom>
            <a:noFill/>
          </p:spPr>
          <p:txBody>
            <a:bodyPr wrap="none" rtlCol="0">
              <a:spAutoFit/>
            </a:bodyPr>
            <a:lstStyle/>
            <a:p>
              <a:r>
                <a:rPr lang="en-AU" sz="3600" dirty="0" smtClean="0"/>
                <a:t>Solution</a:t>
              </a:r>
              <a:endParaRPr lang="en-AU" sz="3600" dirty="0"/>
            </a:p>
          </p:txBody>
        </p:sp>
        <p:sp>
          <p:nvSpPr>
            <p:cNvPr id="44" name="TextBox 43"/>
            <p:cNvSpPr txBox="1"/>
            <p:nvPr/>
          </p:nvSpPr>
          <p:spPr>
            <a:xfrm>
              <a:off x="4715699" y="2575837"/>
              <a:ext cx="436338" cy="646331"/>
            </a:xfrm>
            <a:prstGeom prst="rect">
              <a:avLst/>
            </a:prstGeom>
            <a:noFill/>
          </p:spPr>
          <p:txBody>
            <a:bodyPr wrap="none" rtlCol="0">
              <a:spAutoFit/>
            </a:bodyPr>
            <a:lstStyle/>
            <a:p>
              <a:r>
                <a:rPr lang="en-AU" sz="3600" dirty="0"/>
                <a:t>B</a:t>
              </a:r>
            </a:p>
          </p:txBody>
        </p:sp>
        <p:sp>
          <p:nvSpPr>
            <p:cNvPr id="45" name="TextBox 44"/>
            <p:cNvSpPr txBox="1"/>
            <p:nvPr/>
          </p:nvSpPr>
          <p:spPr>
            <a:xfrm>
              <a:off x="5337045" y="2575837"/>
              <a:ext cx="436338" cy="646331"/>
            </a:xfrm>
            <a:prstGeom prst="rect">
              <a:avLst/>
            </a:prstGeom>
            <a:noFill/>
          </p:spPr>
          <p:txBody>
            <a:bodyPr wrap="none" rtlCol="0">
              <a:spAutoFit/>
            </a:bodyPr>
            <a:lstStyle/>
            <a:p>
              <a:r>
                <a:rPr lang="en-AU" sz="3600" dirty="0" smtClean="0"/>
                <a:t>B</a:t>
              </a:r>
              <a:endParaRPr lang="en-AU" sz="3600" dirty="0"/>
            </a:p>
          </p:txBody>
        </p:sp>
        <p:sp>
          <p:nvSpPr>
            <p:cNvPr id="46" name="TextBox 45"/>
            <p:cNvSpPr txBox="1"/>
            <p:nvPr/>
          </p:nvSpPr>
          <p:spPr>
            <a:xfrm>
              <a:off x="6012161" y="2575837"/>
              <a:ext cx="436338" cy="646331"/>
            </a:xfrm>
            <a:prstGeom prst="rect">
              <a:avLst/>
            </a:prstGeom>
            <a:noFill/>
          </p:spPr>
          <p:txBody>
            <a:bodyPr wrap="none" rtlCol="0">
              <a:spAutoFit/>
            </a:bodyPr>
            <a:lstStyle/>
            <a:p>
              <a:r>
                <a:rPr lang="en-AU" sz="3600" dirty="0"/>
                <a:t>B</a:t>
              </a:r>
            </a:p>
          </p:txBody>
        </p:sp>
        <p:sp>
          <p:nvSpPr>
            <p:cNvPr id="47" name="TextBox 46"/>
            <p:cNvSpPr txBox="1"/>
            <p:nvPr/>
          </p:nvSpPr>
          <p:spPr>
            <a:xfrm>
              <a:off x="6754658" y="2575837"/>
              <a:ext cx="436338" cy="646331"/>
            </a:xfrm>
            <a:prstGeom prst="rect">
              <a:avLst/>
            </a:prstGeom>
            <a:noFill/>
          </p:spPr>
          <p:txBody>
            <a:bodyPr wrap="none" rtlCol="0">
              <a:spAutoFit/>
            </a:bodyPr>
            <a:lstStyle/>
            <a:p>
              <a:r>
                <a:rPr lang="en-AU" sz="3600" dirty="0" smtClean="0"/>
                <a:t>B</a:t>
              </a:r>
              <a:endParaRPr lang="en-AU" sz="3600" dirty="0"/>
            </a:p>
          </p:txBody>
        </p:sp>
        <p:sp>
          <p:nvSpPr>
            <p:cNvPr id="48" name="TextBox 47"/>
            <p:cNvSpPr txBox="1"/>
            <p:nvPr/>
          </p:nvSpPr>
          <p:spPr>
            <a:xfrm>
              <a:off x="1881508" y="3135593"/>
              <a:ext cx="2670924" cy="646331"/>
            </a:xfrm>
            <a:prstGeom prst="rect">
              <a:avLst/>
            </a:prstGeom>
            <a:noFill/>
          </p:spPr>
          <p:txBody>
            <a:bodyPr wrap="none" rtlCol="0">
              <a:spAutoFit/>
            </a:bodyPr>
            <a:lstStyle/>
            <a:p>
              <a:r>
                <a:rPr lang="en-AU" sz="3600" dirty="0" smtClean="0"/>
                <a:t>Upper bound</a:t>
              </a:r>
              <a:endParaRPr lang="en-AU" sz="3600" dirty="0"/>
            </a:p>
          </p:txBody>
        </p:sp>
        <p:sp>
          <p:nvSpPr>
            <p:cNvPr id="50" name="TextBox 49"/>
            <p:cNvSpPr txBox="1"/>
            <p:nvPr/>
          </p:nvSpPr>
          <p:spPr>
            <a:xfrm>
              <a:off x="1881508" y="3748959"/>
              <a:ext cx="2652265" cy="646331"/>
            </a:xfrm>
            <a:prstGeom prst="rect">
              <a:avLst/>
            </a:prstGeom>
            <a:noFill/>
          </p:spPr>
          <p:txBody>
            <a:bodyPr wrap="none" rtlCol="0">
              <a:spAutoFit/>
            </a:bodyPr>
            <a:lstStyle/>
            <a:p>
              <a:r>
                <a:rPr lang="en-AU" sz="3600" dirty="0" smtClean="0"/>
                <a:t>Lower bound</a:t>
              </a:r>
              <a:endParaRPr lang="en-AU" sz="3600" dirty="0"/>
            </a:p>
          </p:txBody>
        </p:sp>
        <p:sp>
          <p:nvSpPr>
            <p:cNvPr id="51" name="TextBox 50"/>
            <p:cNvSpPr txBox="1"/>
            <p:nvPr/>
          </p:nvSpPr>
          <p:spPr>
            <a:xfrm>
              <a:off x="4732965" y="3144181"/>
              <a:ext cx="418704" cy="646331"/>
            </a:xfrm>
            <a:prstGeom prst="rect">
              <a:avLst/>
            </a:prstGeom>
            <a:noFill/>
          </p:spPr>
          <p:txBody>
            <a:bodyPr wrap="none" rtlCol="0">
              <a:spAutoFit/>
            </a:bodyPr>
            <a:lstStyle/>
            <a:p>
              <a:r>
                <a:rPr lang="en-AU" sz="3600" dirty="0" smtClean="0"/>
                <a:t>1</a:t>
              </a:r>
              <a:endParaRPr lang="en-AU" sz="3600" dirty="0"/>
            </a:p>
          </p:txBody>
        </p:sp>
        <p:sp>
          <p:nvSpPr>
            <p:cNvPr id="52" name="TextBox 51"/>
            <p:cNvSpPr txBox="1"/>
            <p:nvPr/>
          </p:nvSpPr>
          <p:spPr>
            <a:xfrm>
              <a:off x="5354311" y="3144181"/>
              <a:ext cx="418704" cy="646331"/>
            </a:xfrm>
            <a:prstGeom prst="rect">
              <a:avLst/>
            </a:prstGeom>
            <a:noFill/>
          </p:spPr>
          <p:txBody>
            <a:bodyPr wrap="none" rtlCol="0">
              <a:spAutoFit/>
            </a:bodyPr>
            <a:lstStyle/>
            <a:p>
              <a:r>
                <a:rPr lang="en-AU" sz="3600" dirty="0" smtClean="0"/>
                <a:t>1</a:t>
              </a:r>
              <a:endParaRPr lang="en-AU" sz="3600" dirty="0"/>
            </a:p>
          </p:txBody>
        </p:sp>
        <p:sp>
          <p:nvSpPr>
            <p:cNvPr id="53" name="TextBox 52"/>
            <p:cNvSpPr txBox="1"/>
            <p:nvPr/>
          </p:nvSpPr>
          <p:spPr>
            <a:xfrm>
              <a:off x="6029427" y="3144181"/>
              <a:ext cx="418704" cy="646331"/>
            </a:xfrm>
            <a:prstGeom prst="rect">
              <a:avLst/>
            </a:prstGeom>
            <a:noFill/>
          </p:spPr>
          <p:txBody>
            <a:bodyPr wrap="none" rtlCol="0">
              <a:spAutoFit/>
            </a:bodyPr>
            <a:lstStyle/>
            <a:p>
              <a:r>
                <a:rPr lang="en-AU" sz="3600" dirty="0" smtClean="0"/>
                <a:t>1</a:t>
              </a:r>
              <a:endParaRPr lang="en-AU" sz="3600" dirty="0"/>
            </a:p>
          </p:txBody>
        </p:sp>
        <p:sp>
          <p:nvSpPr>
            <p:cNvPr id="54" name="TextBox 53"/>
            <p:cNvSpPr txBox="1"/>
            <p:nvPr/>
          </p:nvSpPr>
          <p:spPr>
            <a:xfrm>
              <a:off x="6771924" y="3144181"/>
              <a:ext cx="418704" cy="646331"/>
            </a:xfrm>
            <a:prstGeom prst="rect">
              <a:avLst/>
            </a:prstGeom>
            <a:noFill/>
          </p:spPr>
          <p:txBody>
            <a:bodyPr wrap="none" rtlCol="0">
              <a:spAutoFit/>
            </a:bodyPr>
            <a:lstStyle/>
            <a:p>
              <a:r>
                <a:rPr lang="en-AU" sz="3600" dirty="0" smtClean="0"/>
                <a:t>1</a:t>
              </a:r>
              <a:endParaRPr lang="en-AU" sz="3600" dirty="0"/>
            </a:p>
          </p:txBody>
        </p:sp>
        <p:sp>
          <p:nvSpPr>
            <p:cNvPr id="55" name="TextBox 54"/>
            <p:cNvSpPr txBox="1"/>
            <p:nvPr/>
          </p:nvSpPr>
          <p:spPr>
            <a:xfrm>
              <a:off x="4732965" y="3657333"/>
              <a:ext cx="418704" cy="646331"/>
            </a:xfrm>
            <a:prstGeom prst="rect">
              <a:avLst/>
            </a:prstGeom>
            <a:noFill/>
          </p:spPr>
          <p:txBody>
            <a:bodyPr wrap="none" rtlCol="0">
              <a:spAutoFit/>
            </a:bodyPr>
            <a:lstStyle/>
            <a:p>
              <a:r>
                <a:rPr lang="en-AU" sz="3600" dirty="0" smtClean="0"/>
                <a:t>0</a:t>
              </a:r>
              <a:endParaRPr lang="en-AU" sz="3600" dirty="0"/>
            </a:p>
          </p:txBody>
        </p:sp>
        <p:sp>
          <p:nvSpPr>
            <p:cNvPr id="56" name="TextBox 55"/>
            <p:cNvSpPr txBox="1"/>
            <p:nvPr/>
          </p:nvSpPr>
          <p:spPr>
            <a:xfrm>
              <a:off x="5354311" y="3657333"/>
              <a:ext cx="418704" cy="646331"/>
            </a:xfrm>
            <a:prstGeom prst="rect">
              <a:avLst/>
            </a:prstGeom>
            <a:noFill/>
          </p:spPr>
          <p:txBody>
            <a:bodyPr wrap="none" rtlCol="0">
              <a:spAutoFit/>
            </a:bodyPr>
            <a:lstStyle/>
            <a:p>
              <a:r>
                <a:rPr lang="en-AU" sz="3600" dirty="0" smtClean="0"/>
                <a:t>0</a:t>
              </a:r>
              <a:endParaRPr lang="en-AU" sz="3600" dirty="0"/>
            </a:p>
          </p:txBody>
        </p:sp>
        <p:sp>
          <p:nvSpPr>
            <p:cNvPr id="57" name="TextBox 56"/>
            <p:cNvSpPr txBox="1"/>
            <p:nvPr/>
          </p:nvSpPr>
          <p:spPr>
            <a:xfrm>
              <a:off x="6029427" y="3657333"/>
              <a:ext cx="418704" cy="646331"/>
            </a:xfrm>
            <a:prstGeom prst="rect">
              <a:avLst/>
            </a:prstGeom>
            <a:noFill/>
          </p:spPr>
          <p:txBody>
            <a:bodyPr wrap="none" rtlCol="0">
              <a:spAutoFit/>
            </a:bodyPr>
            <a:lstStyle/>
            <a:p>
              <a:r>
                <a:rPr lang="en-AU" sz="3600" dirty="0" smtClean="0"/>
                <a:t>0</a:t>
              </a:r>
              <a:endParaRPr lang="en-AU" sz="3600" dirty="0"/>
            </a:p>
          </p:txBody>
        </p:sp>
        <p:sp>
          <p:nvSpPr>
            <p:cNvPr id="58" name="TextBox 57"/>
            <p:cNvSpPr txBox="1"/>
            <p:nvPr/>
          </p:nvSpPr>
          <p:spPr>
            <a:xfrm>
              <a:off x="6771924" y="3657333"/>
              <a:ext cx="418704" cy="646331"/>
            </a:xfrm>
            <a:prstGeom prst="rect">
              <a:avLst/>
            </a:prstGeom>
            <a:noFill/>
          </p:spPr>
          <p:txBody>
            <a:bodyPr wrap="none" rtlCol="0">
              <a:spAutoFit/>
            </a:bodyPr>
            <a:lstStyle/>
            <a:p>
              <a:r>
                <a:rPr lang="en-AU" sz="3600" dirty="0" smtClean="0"/>
                <a:t>0</a:t>
              </a:r>
              <a:endParaRPr lang="en-AU" sz="3600" dirty="0"/>
            </a:p>
          </p:txBody>
        </p:sp>
        <p:sp>
          <p:nvSpPr>
            <p:cNvPr id="59" name="TextBox 58"/>
            <p:cNvSpPr txBox="1"/>
            <p:nvPr/>
          </p:nvSpPr>
          <p:spPr>
            <a:xfrm>
              <a:off x="7414824" y="1271814"/>
              <a:ext cx="1214103" cy="646331"/>
            </a:xfrm>
            <a:prstGeom prst="rect">
              <a:avLst/>
            </a:prstGeom>
            <a:noFill/>
          </p:spPr>
          <p:txBody>
            <a:bodyPr wrap="square" rtlCol="0">
              <a:spAutoFit/>
            </a:bodyPr>
            <a:lstStyle/>
            <a:p>
              <a:r>
                <a:rPr lang="en-AU" sz="3600" dirty="0" smtClean="0"/>
                <a:t>≥    1</a:t>
              </a:r>
              <a:endParaRPr lang="en-AU" sz="3600" dirty="0"/>
            </a:p>
          </p:txBody>
        </p:sp>
        <p:sp>
          <p:nvSpPr>
            <p:cNvPr id="60" name="TextBox 59"/>
            <p:cNvSpPr txBox="1"/>
            <p:nvPr/>
          </p:nvSpPr>
          <p:spPr>
            <a:xfrm>
              <a:off x="7394788" y="1813169"/>
              <a:ext cx="1118264" cy="646331"/>
            </a:xfrm>
            <a:prstGeom prst="rect">
              <a:avLst/>
            </a:prstGeom>
            <a:noFill/>
          </p:spPr>
          <p:txBody>
            <a:bodyPr wrap="square" rtlCol="0">
              <a:spAutoFit/>
            </a:bodyPr>
            <a:lstStyle/>
            <a:p>
              <a:r>
                <a:rPr lang="en-AU" sz="3600" dirty="0" smtClean="0"/>
                <a:t>≥    1</a:t>
              </a:r>
              <a:endParaRPr lang="en-AU" sz="3600" dirty="0"/>
            </a:p>
          </p:txBody>
        </p:sp>
        <p:cxnSp>
          <p:nvCxnSpPr>
            <p:cNvPr id="65" name="Straight Connector 64"/>
            <p:cNvCxnSpPr/>
            <p:nvPr/>
          </p:nvCxnSpPr>
          <p:spPr>
            <a:xfrm>
              <a:off x="1869880" y="4422175"/>
              <a:ext cx="5320748"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7" name="TextBox 66"/>
          <p:cNvSpPr txBox="1"/>
          <p:nvPr/>
        </p:nvSpPr>
        <p:spPr>
          <a:xfrm>
            <a:off x="2691517" y="-71465"/>
            <a:ext cx="3760966" cy="923330"/>
          </a:xfrm>
          <a:prstGeom prst="rect">
            <a:avLst/>
          </a:prstGeom>
          <a:noFill/>
        </p:spPr>
        <p:txBody>
          <a:bodyPr wrap="none" rtlCol="0">
            <a:spAutoFit/>
          </a:bodyPr>
          <a:lstStyle/>
          <a:p>
            <a:r>
              <a:rPr lang="en-AU" sz="5400" dirty="0" smtClean="0">
                <a:solidFill>
                  <a:srgbClr val="FFFF00"/>
                </a:solidFill>
              </a:rPr>
              <a:t>Model sense</a:t>
            </a:r>
            <a:endParaRPr lang="en-AU" sz="5400" dirty="0">
              <a:solidFill>
                <a:srgbClr val="FFFF00"/>
              </a:solidFill>
            </a:endParaRPr>
          </a:p>
        </p:txBody>
      </p:sp>
    </p:spTree>
    <p:extLst>
      <p:ext uri="{BB962C8B-B14F-4D97-AF65-F5344CB8AC3E}">
        <p14:creationId xmlns:p14="http://schemas.microsoft.com/office/powerpoint/2010/main" val="84516682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8" name="Group 67"/>
          <p:cNvGrpSpPr/>
          <p:nvPr/>
        </p:nvGrpSpPr>
        <p:grpSpPr>
          <a:xfrm>
            <a:off x="1192477" y="752013"/>
            <a:ext cx="6759047" cy="4316493"/>
            <a:chOff x="1869880" y="752013"/>
            <a:chExt cx="6759047" cy="4316493"/>
          </a:xfrm>
        </p:grpSpPr>
        <p:sp>
          <p:nvSpPr>
            <p:cNvPr id="5" name="TextBox 4"/>
            <p:cNvSpPr txBox="1"/>
            <p:nvPr/>
          </p:nvSpPr>
          <p:spPr>
            <a:xfrm>
              <a:off x="4715699" y="4422175"/>
              <a:ext cx="418704" cy="646331"/>
            </a:xfrm>
            <a:prstGeom prst="rect">
              <a:avLst/>
            </a:prstGeom>
            <a:noFill/>
          </p:spPr>
          <p:txBody>
            <a:bodyPr wrap="none" rtlCol="0">
              <a:spAutoFit/>
            </a:bodyPr>
            <a:lstStyle/>
            <a:p>
              <a:r>
                <a:rPr lang="en-AU" sz="3600" dirty="0" smtClean="0"/>
                <a:t>0</a:t>
              </a:r>
              <a:endParaRPr lang="en-AU" sz="3600" dirty="0"/>
            </a:p>
          </p:txBody>
        </p:sp>
        <p:sp>
          <p:nvSpPr>
            <p:cNvPr id="7" name="TextBox 6"/>
            <p:cNvSpPr txBox="1"/>
            <p:nvPr/>
          </p:nvSpPr>
          <p:spPr>
            <a:xfrm>
              <a:off x="5337045" y="4422175"/>
              <a:ext cx="418704" cy="646331"/>
            </a:xfrm>
            <a:prstGeom prst="rect">
              <a:avLst/>
            </a:prstGeom>
            <a:noFill/>
          </p:spPr>
          <p:txBody>
            <a:bodyPr wrap="none" rtlCol="0">
              <a:spAutoFit/>
            </a:bodyPr>
            <a:lstStyle/>
            <a:p>
              <a:r>
                <a:rPr lang="en-AU" sz="3600" dirty="0"/>
                <a:t>1</a:t>
              </a:r>
            </a:p>
          </p:txBody>
        </p:sp>
        <p:sp>
          <p:nvSpPr>
            <p:cNvPr id="8" name="TextBox 7"/>
            <p:cNvSpPr txBox="1"/>
            <p:nvPr/>
          </p:nvSpPr>
          <p:spPr>
            <a:xfrm>
              <a:off x="6012161" y="4422175"/>
              <a:ext cx="418704" cy="646331"/>
            </a:xfrm>
            <a:prstGeom prst="rect">
              <a:avLst/>
            </a:prstGeom>
            <a:noFill/>
          </p:spPr>
          <p:txBody>
            <a:bodyPr wrap="none" rtlCol="0">
              <a:spAutoFit/>
            </a:bodyPr>
            <a:lstStyle/>
            <a:p>
              <a:r>
                <a:rPr lang="en-AU" sz="3600" dirty="0" smtClean="0"/>
                <a:t>1</a:t>
              </a:r>
              <a:endParaRPr lang="en-AU" sz="3600" dirty="0"/>
            </a:p>
          </p:txBody>
        </p:sp>
        <p:sp>
          <p:nvSpPr>
            <p:cNvPr id="10" name="TextBox 9"/>
            <p:cNvSpPr txBox="1"/>
            <p:nvPr/>
          </p:nvSpPr>
          <p:spPr>
            <a:xfrm>
              <a:off x="6754658" y="4422175"/>
              <a:ext cx="418704" cy="646331"/>
            </a:xfrm>
            <a:prstGeom prst="rect">
              <a:avLst/>
            </a:prstGeom>
            <a:noFill/>
          </p:spPr>
          <p:txBody>
            <a:bodyPr wrap="none" rtlCol="0">
              <a:spAutoFit/>
            </a:bodyPr>
            <a:lstStyle/>
            <a:p>
              <a:r>
                <a:rPr lang="en-AU" sz="3600" dirty="0" smtClean="0"/>
                <a:t>0</a:t>
              </a:r>
              <a:endParaRPr lang="en-AU" sz="3600" dirty="0"/>
            </a:p>
          </p:txBody>
        </p:sp>
        <p:sp>
          <p:nvSpPr>
            <p:cNvPr id="20" name="TextBox 19"/>
            <p:cNvSpPr txBox="1"/>
            <p:nvPr/>
          </p:nvSpPr>
          <p:spPr>
            <a:xfrm>
              <a:off x="4441872" y="1224227"/>
              <a:ext cx="682978" cy="646331"/>
            </a:xfrm>
            <a:prstGeom prst="rect">
              <a:avLst/>
            </a:prstGeom>
            <a:noFill/>
          </p:spPr>
          <p:txBody>
            <a:bodyPr wrap="square" rtlCol="0">
              <a:spAutoFit/>
            </a:bodyPr>
            <a:lstStyle/>
            <a:p>
              <a:r>
                <a:rPr lang="en-AU" sz="3600" dirty="0" smtClean="0"/>
                <a:t>+1</a:t>
              </a:r>
              <a:endParaRPr lang="en-AU" sz="3600" dirty="0"/>
            </a:p>
          </p:txBody>
        </p:sp>
        <p:sp>
          <p:nvSpPr>
            <p:cNvPr id="21" name="TextBox 20"/>
            <p:cNvSpPr txBox="1"/>
            <p:nvPr/>
          </p:nvSpPr>
          <p:spPr>
            <a:xfrm>
              <a:off x="4441872" y="1816910"/>
              <a:ext cx="682978" cy="646331"/>
            </a:xfrm>
            <a:prstGeom prst="rect">
              <a:avLst/>
            </a:prstGeom>
            <a:noFill/>
          </p:spPr>
          <p:txBody>
            <a:bodyPr wrap="square" rtlCol="0">
              <a:spAutoFit/>
            </a:bodyPr>
            <a:lstStyle/>
            <a:p>
              <a:r>
                <a:rPr lang="en-AU" sz="3600" dirty="0" smtClean="0"/>
                <a:t>+1</a:t>
              </a:r>
              <a:endParaRPr lang="en-AU" sz="3600" dirty="0"/>
            </a:p>
          </p:txBody>
        </p:sp>
        <p:sp>
          <p:nvSpPr>
            <p:cNvPr id="22" name="TextBox 21"/>
            <p:cNvSpPr txBox="1"/>
            <p:nvPr/>
          </p:nvSpPr>
          <p:spPr>
            <a:xfrm>
              <a:off x="5738334" y="1255041"/>
              <a:ext cx="682978" cy="646331"/>
            </a:xfrm>
            <a:prstGeom prst="rect">
              <a:avLst/>
            </a:prstGeom>
            <a:noFill/>
          </p:spPr>
          <p:txBody>
            <a:bodyPr wrap="square" rtlCol="0">
              <a:spAutoFit/>
            </a:bodyPr>
            <a:lstStyle/>
            <a:p>
              <a:r>
                <a:rPr lang="en-AU" sz="3600" dirty="0" smtClean="0"/>
                <a:t>+1</a:t>
              </a:r>
              <a:endParaRPr lang="en-AU" sz="3600" dirty="0"/>
            </a:p>
          </p:txBody>
        </p:sp>
        <p:sp>
          <p:nvSpPr>
            <p:cNvPr id="23" name="TextBox 22"/>
            <p:cNvSpPr txBox="1"/>
            <p:nvPr/>
          </p:nvSpPr>
          <p:spPr>
            <a:xfrm>
              <a:off x="5063218" y="1823385"/>
              <a:ext cx="682978" cy="646331"/>
            </a:xfrm>
            <a:prstGeom prst="rect">
              <a:avLst/>
            </a:prstGeom>
            <a:noFill/>
          </p:spPr>
          <p:txBody>
            <a:bodyPr wrap="square" rtlCol="0">
              <a:spAutoFit/>
            </a:bodyPr>
            <a:lstStyle/>
            <a:p>
              <a:r>
                <a:rPr lang="en-AU" sz="3600" dirty="0" smtClean="0"/>
                <a:t>+1</a:t>
              </a:r>
              <a:endParaRPr lang="en-AU" sz="3600" dirty="0"/>
            </a:p>
          </p:txBody>
        </p:sp>
        <p:sp>
          <p:nvSpPr>
            <p:cNvPr id="24" name="TextBox 23"/>
            <p:cNvSpPr txBox="1"/>
            <p:nvPr/>
          </p:nvSpPr>
          <p:spPr>
            <a:xfrm>
              <a:off x="6480831" y="1831655"/>
              <a:ext cx="682978" cy="646331"/>
            </a:xfrm>
            <a:prstGeom prst="rect">
              <a:avLst/>
            </a:prstGeom>
            <a:noFill/>
          </p:spPr>
          <p:txBody>
            <a:bodyPr wrap="square" rtlCol="0">
              <a:spAutoFit/>
            </a:bodyPr>
            <a:lstStyle/>
            <a:p>
              <a:r>
                <a:rPr lang="en-AU" sz="3600" dirty="0" smtClean="0"/>
                <a:t>+1</a:t>
              </a:r>
              <a:endParaRPr lang="en-AU" sz="3600" dirty="0"/>
            </a:p>
          </p:txBody>
        </p:sp>
        <p:sp>
          <p:nvSpPr>
            <p:cNvPr id="25" name="TextBox 24"/>
            <p:cNvSpPr txBox="1"/>
            <p:nvPr/>
          </p:nvSpPr>
          <p:spPr>
            <a:xfrm>
              <a:off x="2865536" y="787236"/>
              <a:ext cx="1154483" cy="646331"/>
            </a:xfrm>
            <a:prstGeom prst="rect">
              <a:avLst/>
            </a:prstGeom>
            <a:noFill/>
          </p:spPr>
          <p:txBody>
            <a:bodyPr wrap="none" rtlCol="0">
              <a:spAutoFit/>
            </a:bodyPr>
            <a:lstStyle/>
            <a:p>
              <a:r>
                <a:rPr lang="en-AU" sz="3600" dirty="0" smtClean="0"/>
                <a:t>Min: </a:t>
              </a:r>
              <a:endParaRPr lang="en-AU" sz="3600" dirty="0"/>
            </a:p>
          </p:txBody>
        </p:sp>
        <p:sp>
          <p:nvSpPr>
            <p:cNvPr id="27" name="TextBox 26"/>
            <p:cNvSpPr txBox="1"/>
            <p:nvPr/>
          </p:nvSpPr>
          <p:spPr>
            <a:xfrm>
              <a:off x="1949164" y="2592816"/>
              <a:ext cx="1635641" cy="646331"/>
            </a:xfrm>
            <a:prstGeom prst="rect">
              <a:avLst/>
            </a:prstGeom>
            <a:noFill/>
          </p:spPr>
          <p:txBody>
            <a:bodyPr wrap="none" rtlCol="0">
              <a:spAutoFit/>
            </a:bodyPr>
            <a:lstStyle/>
            <a:p>
              <a:r>
                <a:rPr lang="en-AU" sz="3600" dirty="0" smtClean="0"/>
                <a:t>V. types</a:t>
              </a:r>
              <a:endParaRPr lang="en-AU" sz="3600" dirty="0"/>
            </a:p>
          </p:txBody>
        </p:sp>
        <p:sp>
          <p:nvSpPr>
            <p:cNvPr id="33" name="TextBox 32"/>
            <p:cNvSpPr txBox="1"/>
            <p:nvPr/>
          </p:nvSpPr>
          <p:spPr>
            <a:xfrm>
              <a:off x="4441872" y="752013"/>
              <a:ext cx="682978" cy="646331"/>
            </a:xfrm>
            <a:prstGeom prst="rect">
              <a:avLst/>
            </a:prstGeom>
            <a:noFill/>
          </p:spPr>
          <p:txBody>
            <a:bodyPr wrap="square" rtlCol="0">
              <a:spAutoFit/>
            </a:bodyPr>
            <a:lstStyle/>
            <a:p>
              <a:r>
                <a:rPr lang="en-AU" sz="3600" dirty="0" smtClean="0">
                  <a:solidFill>
                    <a:srgbClr val="FFFF00"/>
                  </a:solidFill>
                </a:rPr>
                <a:t>+7</a:t>
              </a:r>
              <a:endParaRPr lang="en-AU" sz="3600" dirty="0">
                <a:solidFill>
                  <a:srgbClr val="FFFF00"/>
                </a:solidFill>
              </a:endParaRPr>
            </a:p>
          </p:txBody>
        </p:sp>
        <p:sp>
          <p:nvSpPr>
            <p:cNvPr id="34" name="TextBox 33"/>
            <p:cNvSpPr txBox="1"/>
            <p:nvPr/>
          </p:nvSpPr>
          <p:spPr>
            <a:xfrm>
              <a:off x="5063218" y="1234613"/>
              <a:ext cx="682978" cy="646331"/>
            </a:xfrm>
            <a:prstGeom prst="rect">
              <a:avLst/>
            </a:prstGeom>
            <a:noFill/>
          </p:spPr>
          <p:txBody>
            <a:bodyPr wrap="square" rtlCol="0">
              <a:spAutoFit/>
            </a:bodyPr>
            <a:lstStyle/>
            <a:p>
              <a:r>
                <a:rPr lang="en-AU" sz="3600" dirty="0" smtClean="0"/>
                <a:t>+0</a:t>
              </a:r>
              <a:endParaRPr lang="en-AU" sz="3600" dirty="0"/>
            </a:p>
          </p:txBody>
        </p:sp>
        <p:sp>
          <p:nvSpPr>
            <p:cNvPr id="35" name="TextBox 34"/>
            <p:cNvSpPr txBox="1"/>
            <p:nvPr/>
          </p:nvSpPr>
          <p:spPr>
            <a:xfrm>
              <a:off x="5063218" y="776125"/>
              <a:ext cx="682978" cy="646331"/>
            </a:xfrm>
            <a:prstGeom prst="rect">
              <a:avLst/>
            </a:prstGeom>
            <a:noFill/>
          </p:spPr>
          <p:txBody>
            <a:bodyPr wrap="square" rtlCol="0">
              <a:spAutoFit/>
            </a:bodyPr>
            <a:lstStyle/>
            <a:p>
              <a:r>
                <a:rPr lang="en-AU" sz="3600" dirty="0" smtClean="0">
                  <a:solidFill>
                    <a:srgbClr val="FFFF00"/>
                  </a:solidFill>
                </a:rPr>
                <a:t>+2</a:t>
              </a:r>
              <a:endParaRPr lang="en-AU" sz="3600" dirty="0">
                <a:solidFill>
                  <a:srgbClr val="FFFF00"/>
                </a:solidFill>
              </a:endParaRPr>
            </a:p>
          </p:txBody>
        </p:sp>
        <p:sp>
          <p:nvSpPr>
            <p:cNvPr id="36" name="TextBox 35"/>
            <p:cNvSpPr txBox="1"/>
            <p:nvPr/>
          </p:nvSpPr>
          <p:spPr>
            <a:xfrm>
              <a:off x="5738334" y="776125"/>
              <a:ext cx="682978" cy="646331"/>
            </a:xfrm>
            <a:prstGeom prst="rect">
              <a:avLst/>
            </a:prstGeom>
            <a:noFill/>
          </p:spPr>
          <p:txBody>
            <a:bodyPr wrap="square" rtlCol="0">
              <a:spAutoFit/>
            </a:bodyPr>
            <a:lstStyle/>
            <a:p>
              <a:r>
                <a:rPr lang="en-AU" sz="3600" dirty="0" smtClean="0">
                  <a:solidFill>
                    <a:srgbClr val="FFFF00"/>
                  </a:solidFill>
                </a:rPr>
                <a:t>+5</a:t>
              </a:r>
              <a:endParaRPr lang="en-AU" sz="3600" dirty="0">
                <a:solidFill>
                  <a:srgbClr val="FFFF00"/>
                </a:solidFill>
              </a:endParaRPr>
            </a:p>
          </p:txBody>
        </p:sp>
        <p:sp>
          <p:nvSpPr>
            <p:cNvPr id="37" name="TextBox 36"/>
            <p:cNvSpPr txBox="1"/>
            <p:nvPr/>
          </p:nvSpPr>
          <p:spPr>
            <a:xfrm>
              <a:off x="5738334" y="1827520"/>
              <a:ext cx="682978" cy="646331"/>
            </a:xfrm>
            <a:prstGeom prst="rect">
              <a:avLst/>
            </a:prstGeom>
            <a:noFill/>
          </p:spPr>
          <p:txBody>
            <a:bodyPr wrap="square" rtlCol="0">
              <a:spAutoFit/>
            </a:bodyPr>
            <a:lstStyle/>
            <a:p>
              <a:r>
                <a:rPr lang="en-AU" sz="3600" dirty="0" smtClean="0"/>
                <a:t>+0</a:t>
              </a:r>
              <a:endParaRPr lang="en-AU" sz="3600" dirty="0"/>
            </a:p>
          </p:txBody>
        </p:sp>
        <p:sp>
          <p:nvSpPr>
            <p:cNvPr id="38" name="TextBox 37"/>
            <p:cNvSpPr txBox="1"/>
            <p:nvPr/>
          </p:nvSpPr>
          <p:spPr>
            <a:xfrm>
              <a:off x="6480831" y="1271815"/>
              <a:ext cx="682978" cy="646331"/>
            </a:xfrm>
            <a:prstGeom prst="rect">
              <a:avLst/>
            </a:prstGeom>
            <a:noFill/>
          </p:spPr>
          <p:txBody>
            <a:bodyPr wrap="square" rtlCol="0">
              <a:spAutoFit/>
            </a:bodyPr>
            <a:lstStyle/>
            <a:p>
              <a:r>
                <a:rPr lang="en-AU" sz="3600" dirty="0" smtClean="0"/>
                <a:t>+1</a:t>
              </a:r>
              <a:endParaRPr lang="en-AU" sz="3600" dirty="0"/>
            </a:p>
          </p:txBody>
        </p:sp>
        <p:sp>
          <p:nvSpPr>
            <p:cNvPr id="39" name="TextBox 38"/>
            <p:cNvSpPr txBox="1"/>
            <p:nvPr/>
          </p:nvSpPr>
          <p:spPr>
            <a:xfrm>
              <a:off x="6480831" y="792899"/>
              <a:ext cx="682978" cy="646331"/>
            </a:xfrm>
            <a:prstGeom prst="rect">
              <a:avLst/>
            </a:prstGeom>
            <a:noFill/>
          </p:spPr>
          <p:txBody>
            <a:bodyPr wrap="square" rtlCol="0">
              <a:spAutoFit/>
            </a:bodyPr>
            <a:lstStyle/>
            <a:p>
              <a:r>
                <a:rPr lang="en-AU" sz="3600" dirty="0" smtClean="0">
                  <a:solidFill>
                    <a:srgbClr val="FFFF00"/>
                  </a:solidFill>
                </a:rPr>
                <a:t>+9</a:t>
              </a:r>
              <a:endParaRPr lang="en-AU" sz="3600" dirty="0">
                <a:solidFill>
                  <a:srgbClr val="FFFF00"/>
                </a:solidFill>
              </a:endParaRPr>
            </a:p>
          </p:txBody>
        </p:sp>
        <p:cxnSp>
          <p:nvCxnSpPr>
            <p:cNvPr id="40" name="Straight Connector 39"/>
            <p:cNvCxnSpPr/>
            <p:nvPr/>
          </p:nvCxnSpPr>
          <p:spPr>
            <a:xfrm flipV="1">
              <a:off x="7332466" y="1271815"/>
              <a:ext cx="0" cy="134946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2133028" y="4422175"/>
              <a:ext cx="1733167" cy="646331"/>
            </a:xfrm>
            <a:prstGeom prst="rect">
              <a:avLst/>
            </a:prstGeom>
            <a:noFill/>
          </p:spPr>
          <p:txBody>
            <a:bodyPr wrap="none" rtlCol="0">
              <a:spAutoFit/>
            </a:bodyPr>
            <a:lstStyle/>
            <a:p>
              <a:r>
                <a:rPr lang="en-AU" sz="3600" dirty="0" smtClean="0"/>
                <a:t>Solution</a:t>
              </a:r>
              <a:endParaRPr lang="en-AU" sz="3600" dirty="0"/>
            </a:p>
          </p:txBody>
        </p:sp>
        <p:sp>
          <p:nvSpPr>
            <p:cNvPr id="44" name="TextBox 43"/>
            <p:cNvSpPr txBox="1"/>
            <p:nvPr/>
          </p:nvSpPr>
          <p:spPr>
            <a:xfrm>
              <a:off x="4715699" y="2575837"/>
              <a:ext cx="436338" cy="646331"/>
            </a:xfrm>
            <a:prstGeom prst="rect">
              <a:avLst/>
            </a:prstGeom>
            <a:noFill/>
          </p:spPr>
          <p:txBody>
            <a:bodyPr wrap="none" rtlCol="0">
              <a:spAutoFit/>
            </a:bodyPr>
            <a:lstStyle/>
            <a:p>
              <a:r>
                <a:rPr lang="en-AU" sz="3600" dirty="0"/>
                <a:t>B</a:t>
              </a:r>
            </a:p>
          </p:txBody>
        </p:sp>
        <p:sp>
          <p:nvSpPr>
            <p:cNvPr id="45" name="TextBox 44"/>
            <p:cNvSpPr txBox="1"/>
            <p:nvPr/>
          </p:nvSpPr>
          <p:spPr>
            <a:xfrm>
              <a:off x="5337045" y="2575837"/>
              <a:ext cx="436338" cy="646331"/>
            </a:xfrm>
            <a:prstGeom prst="rect">
              <a:avLst/>
            </a:prstGeom>
            <a:noFill/>
          </p:spPr>
          <p:txBody>
            <a:bodyPr wrap="none" rtlCol="0">
              <a:spAutoFit/>
            </a:bodyPr>
            <a:lstStyle/>
            <a:p>
              <a:r>
                <a:rPr lang="en-AU" sz="3600" dirty="0" smtClean="0"/>
                <a:t>B</a:t>
              </a:r>
              <a:endParaRPr lang="en-AU" sz="3600" dirty="0"/>
            </a:p>
          </p:txBody>
        </p:sp>
        <p:sp>
          <p:nvSpPr>
            <p:cNvPr id="46" name="TextBox 45"/>
            <p:cNvSpPr txBox="1"/>
            <p:nvPr/>
          </p:nvSpPr>
          <p:spPr>
            <a:xfrm>
              <a:off x="6012161" y="2575837"/>
              <a:ext cx="436338" cy="646331"/>
            </a:xfrm>
            <a:prstGeom prst="rect">
              <a:avLst/>
            </a:prstGeom>
            <a:noFill/>
          </p:spPr>
          <p:txBody>
            <a:bodyPr wrap="none" rtlCol="0">
              <a:spAutoFit/>
            </a:bodyPr>
            <a:lstStyle/>
            <a:p>
              <a:r>
                <a:rPr lang="en-AU" sz="3600" dirty="0"/>
                <a:t>B</a:t>
              </a:r>
            </a:p>
          </p:txBody>
        </p:sp>
        <p:sp>
          <p:nvSpPr>
            <p:cNvPr id="47" name="TextBox 46"/>
            <p:cNvSpPr txBox="1"/>
            <p:nvPr/>
          </p:nvSpPr>
          <p:spPr>
            <a:xfrm>
              <a:off x="6754658" y="2575837"/>
              <a:ext cx="436338" cy="646331"/>
            </a:xfrm>
            <a:prstGeom prst="rect">
              <a:avLst/>
            </a:prstGeom>
            <a:noFill/>
          </p:spPr>
          <p:txBody>
            <a:bodyPr wrap="none" rtlCol="0">
              <a:spAutoFit/>
            </a:bodyPr>
            <a:lstStyle/>
            <a:p>
              <a:r>
                <a:rPr lang="en-AU" sz="3600" dirty="0" smtClean="0"/>
                <a:t>B</a:t>
              </a:r>
              <a:endParaRPr lang="en-AU" sz="3600" dirty="0"/>
            </a:p>
          </p:txBody>
        </p:sp>
        <p:sp>
          <p:nvSpPr>
            <p:cNvPr id="48" name="TextBox 47"/>
            <p:cNvSpPr txBox="1"/>
            <p:nvPr/>
          </p:nvSpPr>
          <p:spPr>
            <a:xfrm>
              <a:off x="1881508" y="3135593"/>
              <a:ext cx="2670924" cy="646331"/>
            </a:xfrm>
            <a:prstGeom prst="rect">
              <a:avLst/>
            </a:prstGeom>
            <a:noFill/>
          </p:spPr>
          <p:txBody>
            <a:bodyPr wrap="none" rtlCol="0">
              <a:spAutoFit/>
            </a:bodyPr>
            <a:lstStyle/>
            <a:p>
              <a:r>
                <a:rPr lang="en-AU" sz="3600" dirty="0" smtClean="0"/>
                <a:t>Upper bound</a:t>
              </a:r>
              <a:endParaRPr lang="en-AU" sz="3600" dirty="0"/>
            </a:p>
          </p:txBody>
        </p:sp>
        <p:sp>
          <p:nvSpPr>
            <p:cNvPr id="50" name="TextBox 49"/>
            <p:cNvSpPr txBox="1"/>
            <p:nvPr/>
          </p:nvSpPr>
          <p:spPr>
            <a:xfrm>
              <a:off x="1881508" y="3748959"/>
              <a:ext cx="2652265" cy="646331"/>
            </a:xfrm>
            <a:prstGeom prst="rect">
              <a:avLst/>
            </a:prstGeom>
            <a:noFill/>
          </p:spPr>
          <p:txBody>
            <a:bodyPr wrap="none" rtlCol="0">
              <a:spAutoFit/>
            </a:bodyPr>
            <a:lstStyle/>
            <a:p>
              <a:r>
                <a:rPr lang="en-AU" sz="3600" dirty="0" smtClean="0"/>
                <a:t>Lower bound</a:t>
              </a:r>
              <a:endParaRPr lang="en-AU" sz="3600" dirty="0"/>
            </a:p>
          </p:txBody>
        </p:sp>
        <p:sp>
          <p:nvSpPr>
            <p:cNvPr id="51" name="TextBox 50"/>
            <p:cNvSpPr txBox="1"/>
            <p:nvPr/>
          </p:nvSpPr>
          <p:spPr>
            <a:xfrm>
              <a:off x="4732965" y="3144181"/>
              <a:ext cx="418704" cy="646331"/>
            </a:xfrm>
            <a:prstGeom prst="rect">
              <a:avLst/>
            </a:prstGeom>
            <a:noFill/>
          </p:spPr>
          <p:txBody>
            <a:bodyPr wrap="none" rtlCol="0">
              <a:spAutoFit/>
            </a:bodyPr>
            <a:lstStyle/>
            <a:p>
              <a:r>
                <a:rPr lang="en-AU" sz="3600" dirty="0" smtClean="0"/>
                <a:t>1</a:t>
              </a:r>
              <a:endParaRPr lang="en-AU" sz="3600" dirty="0"/>
            </a:p>
          </p:txBody>
        </p:sp>
        <p:sp>
          <p:nvSpPr>
            <p:cNvPr id="52" name="TextBox 51"/>
            <p:cNvSpPr txBox="1"/>
            <p:nvPr/>
          </p:nvSpPr>
          <p:spPr>
            <a:xfrm>
              <a:off x="5354311" y="3144181"/>
              <a:ext cx="418704" cy="646331"/>
            </a:xfrm>
            <a:prstGeom prst="rect">
              <a:avLst/>
            </a:prstGeom>
            <a:noFill/>
          </p:spPr>
          <p:txBody>
            <a:bodyPr wrap="none" rtlCol="0">
              <a:spAutoFit/>
            </a:bodyPr>
            <a:lstStyle/>
            <a:p>
              <a:r>
                <a:rPr lang="en-AU" sz="3600" dirty="0" smtClean="0"/>
                <a:t>1</a:t>
              </a:r>
              <a:endParaRPr lang="en-AU" sz="3600" dirty="0"/>
            </a:p>
          </p:txBody>
        </p:sp>
        <p:sp>
          <p:nvSpPr>
            <p:cNvPr id="53" name="TextBox 52"/>
            <p:cNvSpPr txBox="1"/>
            <p:nvPr/>
          </p:nvSpPr>
          <p:spPr>
            <a:xfrm>
              <a:off x="6029427" y="3144181"/>
              <a:ext cx="418704" cy="646331"/>
            </a:xfrm>
            <a:prstGeom prst="rect">
              <a:avLst/>
            </a:prstGeom>
            <a:noFill/>
          </p:spPr>
          <p:txBody>
            <a:bodyPr wrap="none" rtlCol="0">
              <a:spAutoFit/>
            </a:bodyPr>
            <a:lstStyle/>
            <a:p>
              <a:r>
                <a:rPr lang="en-AU" sz="3600" dirty="0" smtClean="0"/>
                <a:t>1</a:t>
              </a:r>
              <a:endParaRPr lang="en-AU" sz="3600" dirty="0"/>
            </a:p>
          </p:txBody>
        </p:sp>
        <p:sp>
          <p:nvSpPr>
            <p:cNvPr id="54" name="TextBox 53"/>
            <p:cNvSpPr txBox="1"/>
            <p:nvPr/>
          </p:nvSpPr>
          <p:spPr>
            <a:xfrm>
              <a:off x="6771924" y="3144181"/>
              <a:ext cx="418704" cy="646331"/>
            </a:xfrm>
            <a:prstGeom prst="rect">
              <a:avLst/>
            </a:prstGeom>
            <a:noFill/>
          </p:spPr>
          <p:txBody>
            <a:bodyPr wrap="none" rtlCol="0">
              <a:spAutoFit/>
            </a:bodyPr>
            <a:lstStyle/>
            <a:p>
              <a:r>
                <a:rPr lang="en-AU" sz="3600" dirty="0" smtClean="0"/>
                <a:t>1</a:t>
              </a:r>
              <a:endParaRPr lang="en-AU" sz="3600" dirty="0"/>
            </a:p>
          </p:txBody>
        </p:sp>
        <p:sp>
          <p:nvSpPr>
            <p:cNvPr id="55" name="TextBox 54"/>
            <p:cNvSpPr txBox="1"/>
            <p:nvPr/>
          </p:nvSpPr>
          <p:spPr>
            <a:xfrm>
              <a:off x="4732965" y="3657333"/>
              <a:ext cx="418704" cy="646331"/>
            </a:xfrm>
            <a:prstGeom prst="rect">
              <a:avLst/>
            </a:prstGeom>
            <a:noFill/>
          </p:spPr>
          <p:txBody>
            <a:bodyPr wrap="none" rtlCol="0">
              <a:spAutoFit/>
            </a:bodyPr>
            <a:lstStyle/>
            <a:p>
              <a:r>
                <a:rPr lang="en-AU" sz="3600" dirty="0" smtClean="0"/>
                <a:t>0</a:t>
              </a:r>
              <a:endParaRPr lang="en-AU" sz="3600" dirty="0"/>
            </a:p>
          </p:txBody>
        </p:sp>
        <p:sp>
          <p:nvSpPr>
            <p:cNvPr id="56" name="TextBox 55"/>
            <p:cNvSpPr txBox="1"/>
            <p:nvPr/>
          </p:nvSpPr>
          <p:spPr>
            <a:xfrm>
              <a:off x="5354311" y="3657333"/>
              <a:ext cx="418704" cy="646331"/>
            </a:xfrm>
            <a:prstGeom prst="rect">
              <a:avLst/>
            </a:prstGeom>
            <a:noFill/>
          </p:spPr>
          <p:txBody>
            <a:bodyPr wrap="none" rtlCol="0">
              <a:spAutoFit/>
            </a:bodyPr>
            <a:lstStyle/>
            <a:p>
              <a:r>
                <a:rPr lang="en-AU" sz="3600" dirty="0" smtClean="0"/>
                <a:t>0</a:t>
              </a:r>
              <a:endParaRPr lang="en-AU" sz="3600" dirty="0"/>
            </a:p>
          </p:txBody>
        </p:sp>
        <p:sp>
          <p:nvSpPr>
            <p:cNvPr id="57" name="TextBox 56"/>
            <p:cNvSpPr txBox="1"/>
            <p:nvPr/>
          </p:nvSpPr>
          <p:spPr>
            <a:xfrm>
              <a:off x="6029427" y="3657333"/>
              <a:ext cx="418704" cy="646331"/>
            </a:xfrm>
            <a:prstGeom prst="rect">
              <a:avLst/>
            </a:prstGeom>
            <a:noFill/>
          </p:spPr>
          <p:txBody>
            <a:bodyPr wrap="none" rtlCol="0">
              <a:spAutoFit/>
            </a:bodyPr>
            <a:lstStyle/>
            <a:p>
              <a:r>
                <a:rPr lang="en-AU" sz="3600" dirty="0" smtClean="0"/>
                <a:t>0</a:t>
              </a:r>
              <a:endParaRPr lang="en-AU" sz="3600" dirty="0"/>
            </a:p>
          </p:txBody>
        </p:sp>
        <p:sp>
          <p:nvSpPr>
            <p:cNvPr id="58" name="TextBox 57"/>
            <p:cNvSpPr txBox="1"/>
            <p:nvPr/>
          </p:nvSpPr>
          <p:spPr>
            <a:xfrm>
              <a:off x="6771924" y="3657333"/>
              <a:ext cx="418704" cy="646331"/>
            </a:xfrm>
            <a:prstGeom prst="rect">
              <a:avLst/>
            </a:prstGeom>
            <a:noFill/>
          </p:spPr>
          <p:txBody>
            <a:bodyPr wrap="none" rtlCol="0">
              <a:spAutoFit/>
            </a:bodyPr>
            <a:lstStyle/>
            <a:p>
              <a:r>
                <a:rPr lang="en-AU" sz="3600" dirty="0" smtClean="0"/>
                <a:t>0</a:t>
              </a:r>
              <a:endParaRPr lang="en-AU" sz="3600" dirty="0"/>
            </a:p>
          </p:txBody>
        </p:sp>
        <p:sp>
          <p:nvSpPr>
            <p:cNvPr id="59" name="TextBox 58"/>
            <p:cNvSpPr txBox="1"/>
            <p:nvPr/>
          </p:nvSpPr>
          <p:spPr>
            <a:xfrm>
              <a:off x="7414824" y="1271814"/>
              <a:ext cx="1214103" cy="646331"/>
            </a:xfrm>
            <a:prstGeom prst="rect">
              <a:avLst/>
            </a:prstGeom>
            <a:noFill/>
          </p:spPr>
          <p:txBody>
            <a:bodyPr wrap="square" rtlCol="0">
              <a:spAutoFit/>
            </a:bodyPr>
            <a:lstStyle/>
            <a:p>
              <a:r>
                <a:rPr lang="en-AU" sz="3600" dirty="0" smtClean="0"/>
                <a:t>≥    1</a:t>
              </a:r>
              <a:endParaRPr lang="en-AU" sz="3600" dirty="0"/>
            </a:p>
          </p:txBody>
        </p:sp>
        <p:sp>
          <p:nvSpPr>
            <p:cNvPr id="60" name="TextBox 59"/>
            <p:cNvSpPr txBox="1"/>
            <p:nvPr/>
          </p:nvSpPr>
          <p:spPr>
            <a:xfrm>
              <a:off x="7394788" y="1813169"/>
              <a:ext cx="1118264" cy="646331"/>
            </a:xfrm>
            <a:prstGeom prst="rect">
              <a:avLst/>
            </a:prstGeom>
            <a:noFill/>
          </p:spPr>
          <p:txBody>
            <a:bodyPr wrap="square" rtlCol="0">
              <a:spAutoFit/>
            </a:bodyPr>
            <a:lstStyle/>
            <a:p>
              <a:r>
                <a:rPr lang="en-AU" sz="3600" dirty="0" smtClean="0"/>
                <a:t>≥    1</a:t>
              </a:r>
              <a:endParaRPr lang="en-AU" sz="3600" dirty="0"/>
            </a:p>
          </p:txBody>
        </p:sp>
        <p:cxnSp>
          <p:nvCxnSpPr>
            <p:cNvPr id="65" name="Straight Connector 64"/>
            <p:cNvCxnSpPr/>
            <p:nvPr/>
          </p:nvCxnSpPr>
          <p:spPr>
            <a:xfrm>
              <a:off x="1869880" y="4422175"/>
              <a:ext cx="5320748"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7" name="TextBox 66"/>
          <p:cNvSpPr txBox="1"/>
          <p:nvPr/>
        </p:nvSpPr>
        <p:spPr>
          <a:xfrm>
            <a:off x="3146129" y="-71465"/>
            <a:ext cx="2851743" cy="923330"/>
          </a:xfrm>
          <a:prstGeom prst="rect">
            <a:avLst/>
          </a:prstGeom>
          <a:noFill/>
        </p:spPr>
        <p:txBody>
          <a:bodyPr wrap="none" rtlCol="0">
            <a:spAutoFit/>
          </a:bodyPr>
          <a:lstStyle/>
          <a:p>
            <a:r>
              <a:rPr lang="en-AU" sz="5400" dirty="0" smtClean="0">
                <a:solidFill>
                  <a:srgbClr val="FFFF00"/>
                </a:solidFill>
              </a:rPr>
              <a:t>Objective</a:t>
            </a:r>
            <a:endParaRPr lang="en-AU" sz="5400" dirty="0">
              <a:solidFill>
                <a:srgbClr val="FFFF00"/>
              </a:solidFill>
            </a:endParaRPr>
          </a:p>
        </p:txBody>
      </p:sp>
    </p:spTree>
    <p:extLst>
      <p:ext uri="{BB962C8B-B14F-4D97-AF65-F5344CB8AC3E}">
        <p14:creationId xmlns:p14="http://schemas.microsoft.com/office/powerpoint/2010/main" val="377677751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8" name="Group 67"/>
          <p:cNvGrpSpPr/>
          <p:nvPr/>
        </p:nvGrpSpPr>
        <p:grpSpPr>
          <a:xfrm>
            <a:off x="1192477" y="752013"/>
            <a:ext cx="6759047" cy="4316493"/>
            <a:chOff x="1869880" y="752013"/>
            <a:chExt cx="6759047" cy="4316493"/>
          </a:xfrm>
        </p:grpSpPr>
        <p:sp>
          <p:nvSpPr>
            <p:cNvPr id="5" name="TextBox 4"/>
            <p:cNvSpPr txBox="1"/>
            <p:nvPr/>
          </p:nvSpPr>
          <p:spPr>
            <a:xfrm>
              <a:off x="4715699" y="4422175"/>
              <a:ext cx="418704" cy="646331"/>
            </a:xfrm>
            <a:prstGeom prst="rect">
              <a:avLst/>
            </a:prstGeom>
            <a:noFill/>
          </p:spPr>
          <p:txBody>
            <a:bodyPr wrap="none" rtlCol="0">
              <a:spAutoFit/>
            </a:bodyPr>
            <a:lstStyle/>
            <a:p>
              <a:r>
                <a:rPr lang="en-AU" sz="3600" dirty="0" smtClean="0"/>
                <a:t>0</a:t>
              </a:r>
              <a:endParaRPr lang="en-AU" sz="3600" dirty="0"/>
            </a:p>
          </p:txBody>
        </p:sp>
        <p:sp>
          <p:nvSpPr>
            <p:cNvPr id="7" name="TextBox 6"/>
            <p:cNvSpPr txBox="1"/>
            <p:nvPr/>
          </p:nvSpPr>
          <p:spPr>
            <a:xfrm>
              <a:off x="5337045" y="4422175"/>
              <a:ext cx="418704" cy="646331"/>
            </a:xfrm>
            <a:prstGeom prst="rect">
              <a:avLst/>
            </a:prstGeom>
            <a:noFill/>
          </p:spPr>
          <p:txBody>
            <a:bodyPr wrap="none" rtlCol="0">
              <a:spAutoFit/>
            </a:bodyPr>
            <a:lstStyle/>
            <a:p>
              <a:r>
                <a:rPr lang="en-AU" sz="3600" dirty="0"/>
                <a:t>1</a:t>
              </a:r>
            </a:p>
          </p:txBody>
        </p:sp>
        <p:sp>
          <p:nvSpPr>
            <p:cNvPr id="8" name="TextBox 7"/>
            <p:cNvSpPr txBox="1"/>
            <p:nvPr/>
          </p:nvSpPr>
          <p:spPr>
            <a:xfrm>
              <a:off x="6012161" y="4422175"/>
              <a:ext cx="418704" cy="646331"/>
            </a:xfrm>
            <a:prstGeom prst="rect">
              <a:avLst/>
            </a:prstGeom>
            <a:noFill/>
          </p:spPr>
          <p:txBody>
            <a:bodyPr wrap="none" rtlCol="0">
              <a:spAutoFit/>
            </a:bodyPr>
            <a:lstStyle/>
            <a:p>
              <a:r>
                <a:rPr lang="en-AU" sz="3600" dirty="0" smtClean="0"/>
                <a:t>1</a:t>
              </a:r>
              <a:endParaRPr lang="en-AU" sz="3600" dirty="0"/>
            </a:p>
          </p:txBody>
        </p:sp>
        <p:sp>
          <p:nvSpPr>
            <p:cNvPr id="10" name="TextBox 9"/>
            <p:cNvSpPr txBox="1"/>
            <p:nvPr/>
          </p:nvSpPr>
          <p:spPr>
            <a:xfrm>
              <a:off x="6754658" y="4422175"/>
              <a:ext cx="418704" cy="646331"/>
            </a:xfrm>
            <a:prstGeom prst="rect">
              <a:avLst/>
            </a:prstGeom>
            <a:noFill/>
          </p:spPr>
          <p:txBody>
            <a:bodyPr wrap="none" rtlCol="0">
              <a:spAutoFit/>
            </a:bodyPr>
            <a:lstStyle/>
            <a:p>
              <a:r>
                <a:rPr lang="en-AU" sz="3600" dirty="0" smtClean="0"/>
                <a:t>0</a:t>
              </a:r>
              <a:endParaRPr lang="en-AU" sz="3600" dirty="0"/>
            </a:p>
          </p:txBody>
        </p:sp>
        <p:sp>
          <p:nvSpPr>
            <p:cNvPr id="20" name="TextBox 19"/>
            <p:cNvSpPr txBox="1"/>
            <p:nvPr/>
          </p:nvSpPr>
          <p:spPr>
            <a:xfrm>
              <a:off x="4441872" y="1224227"/>
              <a:ext cx="682978" cy="646331"/>
            </a:xfrm>
            <a:prstGeom prst="rect">
              <a:avLst/>
            </a:prstGeom>
            <a:noFill/>
          </p:spPr>
          <p:txBody>
            <a:bodyPr wrap="square" rtlCol="0">
              <a:spAutoFit/>
            </a:bodyPr>
            <a:lstStyle/>
            <a:p>
              <a:r>
                <a:rPr lang="en-AU" sz="3600" dirty="0" smtClean="0">
                  <a:solidFill>
                    <a:srgbClr val="FFFF00"/>
                  </a:solidFill>
                </a:rPr>
                <a:t>+1</a:t>
              </a:r>
              <a:endParaRPr lang="en-AU" sz="3600" dirty="0">
                <a:solidFill>
                  <a:srgbClr val="FFFF00"/>
                </a:solidFill>
              </a:endParaRPr>
            </a:p>
          </p:txBody>
        </p:sp>
        <p:sp>
          <p:nvSpPr>
            <p:cNvPr id="21" name="TextBox 20"/>
            <p:cNvSpPr txBox="1"/>
            <p:nvPr/>
          </p:nvSpPr>
          <p:spPr>
            <a:xfrm>
              <a:off x="4441872" y="1816910"/>
              <a:ext cx="682978" cy="646331"/>
            </a:xfrm>
            <a:prstGeom prst="rect">
              <a:avLst/>
            </a:prstGeom>
            <a:noFill/>
          </p:spPr>
          <p:txBody>
            <a:bodyPr wrap="square" rtlCol="0">
              <a:spAutoFit/>
            </a:bodyPr>
            <a:lstStyle/>
            <a:p>
              <a:r>
                <a:rPr lang="en-AU" sz="3600" dirty="0" smtClean="0">
                  <a:solidFill>
                    <a:srgbClr val="FFFF00"/>
                  </a:solidFill>
                </a:rPr>
                <a:t>+1</a:t>
              </a:r>
              <a:endParaRPr lang="en-AU" sz="3600" dirty="0">
                <a:solidFill>
                  <a:srgbClr val="FFFF00"/>
                </a:solidFill>
              </a:endParaRPr>
            </a:p>
          </p:txBody>
        </p:sp>
        <p:sp>
          <p:nvSpPr>
            <p:cNvPr id="22" name="TextBox 21"/>
            <p:cNvSpPr txBox="1"/>
            <p:nvPr/>
          </p:nvSpPr>
          <p:spPr>
            <a:xfrm>
              <a:off x="5738334" y="1255041"/>
              <a:ext cx="682978" cy="646331"/>
            </a:xfrm>
            <a:prstGeom prst="rect">
              <a:avLst/>
            </a:prstGeom>
            <a:noFill/>
          </p:spPr>
          <p:txBody>
            <a:bodyPr wrap="square" rtlCol="0">
              <a:spAutoFit/>
            </a:bodyPr>
            <a:lstStyle/>
            <a:p>
              <a:r>
                <a:rPr lang="en-AU" sz="3600" dirty="0" smtClean="0">
                  <a:solidFill>
                    <a:srgbClr val="FFFF00"/>
                  </a:solidFill>
                </a:rPr>
                <a:t>+1</a:t>
              </a:r>
              <a:endParaRPr lang="en-AU" sz="3600" dirty="0">
                <a:solidFill>
                  <a:srgbClr val="FFFF00"/>
                </a:solidFill>
              </a:endParaRPr>
            </a:p>
          </p:txBody>
        </p:sp>
        <p:sp>
          <p:nvSpPr>
            <p:cNvPr id="23" name="TextBox 22"/>
            <p:cNvSpPr txBox="1"/>
            <p:nvPr/>
          </p:nvSpPr>
          <p:spPr>
            <a:xfrm>
              <a:off x="5063218" y="1823385"/>
              <a:ext cx="682978" cy="646331"/>
            </a:xfrm>
            <a:prstGeom prst="rect">
              <a:avLst/>
            </a:prstGeom>
            <a:noFill/>
          </p:spPr>
          <p:txBody>
            <a:bodyPr wrap="square" rtlCol="0">
              <a:spAutoFit/>
            </a:bodyPr>
            <a:lstStyle/>
            <a:p>
              <a:r>
                <a:rPr lang="en-AU" sz="3600" dirty="0" smtClean="0">
                  <a:solidFill>
                    <a:srgbClr val="FFFF00"/>
                  </a:solidFill>
                </a:rPr>
                <a:t>+1</a:t>
              </a:r>
              <a:endParaRPr lang="en-AU" sz="3600" dirty="0">
                <a:solidFill>
                  <a:srgbClr val="FFFF00"/>
                </a:solidFill>
              </a:endParaRPr>
            </a:p>
          </p:txBody>
        </p:sp>
        <p:sp>
          <p:nvSpPr>
            <p:cNvPr id="24" name="TextBox 23"/>
            <p:cNvSpPr txBox="1"/>
            <p:nvPr/>
          </p:nvSpPr>
          <p:spPr>
            <a:xfrm>
              <a:off x="6480831" y="1831655"/>
              <a:ext cx="682978" cy="646331"/>
            </a:xfrm>
            <a:prstGeom prst="rect">
              <a:avLst/>
            </a:prstGeom>
            <a:noFill/>
          </p:spPr>
          <p:txBody>
            <a:bodyPr wrap="square" rtlCol="0">
              <a:spAutoFit/>
            </a:bodyPr>
            <a:lstStyle/>
            <a:p>
              <a:r>
                <a:rPr lang="en-AU" sz="3600" dirty="0" smtClean="0">
                  <a:solidFill>
                    <a:srgbClr val="FFFF00"/>
                  </a:solidFill>
                </a:rPr>
                <a:t>+1</a:t>
              </a:r>
              <a:endParaRPr lang="en-AU" sz="3600" dirty="0">
                <a:solidFill>
                  <a:srgbClr val="FFFF00"/>
                </a:solidFill>
              </a:endParaRPr>
            </a:p>
          </p:txBody>
        </p:sp>
        <p:sp>
          <p:nvSpPr>
            <p:cNvPr id="25" name="TextBox 24"/>
            <p:cNvSpPr txBox="1"/>
            <p:nvPr/>
          </p:nvSpPr>
          <p:spPr>
            <a:xfrm>
              <a:off x="2865536" y="787236"/>
              <a:ext cx="1154483" cy="646331"/>
            </a:xfrm>
            <a:prstGeom prst="rect">
              <a:avLst/>
            </a:prstGeom>
            <a:noFill/>
          </p:spPr>
          <p:txBody>
            <a:bodyPr wrap="none" rtlCol="0">
              <a:spAutoFit/>
            </a:bodyPr>
            <a:lstStyle/>
            <a:p>
              <a:r>
                <a:rPr lang="en-AU" sz="3600" dirty="0" smtClean="0"/>
                <a:t>Min: </a:t>
              </a:r>
              <a:endParaRPr lang="en-AU" sz="3600" dirty="0"/>
            </a:p>
          </p:txBody>
        </p:sp>
        <p:sp>
          <p:nvSpPr>
            <p:cNvPr id="27" name="TextBox 26"/>
            <p:cNvSpPr txBox="1"/>
            <p:nvPr/>
          </p:nvSpPr>
          <p:spPr>
            <a:xfrm>
              <a:off x="1949164" y="2592816"/>
              <a:ext cx="1635641" cy="646331"/>
            </a:xfrm>
            <a:prstGeom prst="rect">
              <a:avLst/>
            </a:prstGeom>
            <a:noFill/>
          </p:spPr>
          <p:txBody>
            <a:bodyPr wrap="none" rtlCol="0">
              <a:spAutoFit/>
            </a:bodyPr>
            <a:lstStyle/>
            <a:p>
              <a:r>
                <a:rPr lang="en-AU" sz="3600" dirty="0" smtClean="0"/>
                <a:t>V. types</a:t>
              </a:r>
              <a:endParaRPr lang="en-AU" sz="3600" dirty="0"/>
            </a:p>
          </p:txBody>
        </p:sp>
        <p:sp>
          <p:nvSpPr>
            <p:cNvPr id="33" name="TextBox 32"/>
            <p:cNvSpPr txBox="1"/>
            <p:nvPr/>
          </p:nvSpPr>
          <p:spPr>
            <a:xfrm>
              <a:off x="4441872" y="752013"/>
              <a:ext cx="682978" cy="646331"/>
            </a:xfrm>
            <a:prstGeom prst="rect">
              <a:avLst/>
            </a:prstGeom>
            <a:noFill/>
          </p:spPr>
          <p:txBody>
            <a:bodyPr wrap="square" rtlCol="0">
              <a:spAutoFit/>
            </a:bodyPr>
            <a:lstStyle/>
            <a:p>
              <a:r>
                <a:rPr lang="en-AU" sz="3600" dirty="0" smtClean="0"/>
                <a:t>+7</a:t>
              </a:r>
              <a:endParaRPr lang="en-AU" sz="3600" dirty="0"/>
            </a:p>
          </p:txBody>
        </p:sp>
        <p:sp>
          <p:nvSpPr>
            <p:cNvPr id="34" name="TextBox 33"/>
            <p:cNvSpPr txBox="1"/>
            <p:nvPr/>
          </p:nvSpPr>
          <p:spPr>
            <a:xfrm>
              <a:off x="5063218" y="1234613"/>
              <a:ext cx="682978" cy="646331"/>
            </a:xfrm>
            <a:prstGeom prst="rect">
              <a:avLst/>
            </a:prstGeom>
            <a:noFill/>
          </p:spPr>
          <p:txBody>
            <a:bodyPr wrap="square" rtlCol="0">
              <a:spAutoFit/>
            </a:bodyPr>
            <a:lstStyle/>
            <a:p>
              <a:r>
                <a:rPr lang="en-AU" sz="3600" dirty="0" smtClean="0">
                  <a:solidFill>
                    <a:srgbClr val="FFFF00"/>
                  </a:solidFill>
                </a:rPr>
                <a:t>+0</a:t>
              </a:r>
              <a:endParaRPr lang="en-AU" sz="3600" dirty="0">
                <a:solidFill>
                  <a:srgbClr val="FFFF00"/>
                </a:solidFill>
              </a:endParaRPr>
            </a:p>
          </p:txBody>
        </p:sp>
        <p:sp>
          <p:nvSpPr>
            <p:cNvPr id="35" name="TextBox 34"/>
            <p:cNvSpPr txBox="1"/>
            <p:nvPr/>
          </p:nvSpPr>
          <p:spPr>
            <a:xfrm>
              <a:off x="5063218" y="776125"/>
              <a:ext cx="682978" cy="646331"/>
            </a:xfrm>
            <a:prstGeom prst="rect">
              <a:avLst/>
            </a:prstGeom>
            <a:noFill/>
          </p:spPr>
          <p:txBody>
            <a:bodyPr wrap="square" rtlCol="0">
              <a:spAutoFit/>
            </a:bodyPr>
            <a:lstStyle/>
            <a:p>
              <a:r>
                <a:rPr lang="en-AU" sz="3600" dirty="0" smtClean="0"/>
                <a:t>+2</a:t>
              </a:r>
              <a:endParaRPr lang="en-AU" sz="3600" dirty="0"/>
            </a:p>
          </p:txBody>
        </p:sp>
        <p:sp>
          <p:nvSpPr>
            <p:cNvPr id="36" name="TextBox 35"/>
            <p:cNvSpPr txBox="1"/>
            <p:nvPr/>
          </p:nvSpPr>
          <p:spPr>
            <a:xfrm>
              <a:off x="5738334" y="776125"/>
              <a:ext cx="682978" cy="646331"/>
            </a:xfrm>
            <a:prstGeom prst="rect">
              <a:avLst/>
            </a:prstGeom>
            <a:noFill/>
          </p:spPr>
          <p:txBody>
            <a:bodyPr wrap="square" rtlCol="0">
              <a:spAutoFit/>
            </a:bodyPr>
            <a:lstStyle/>
            <a:p>
              <a:r>
                <a:rPr lang="en-AU" sz="3600" dirty="0" smtClean="0"/>
                <a:t>+5</a:t>
              </a:r>
              <a:endParaRPr lang="en-AU" sz="3600" dirty="0"/>
            </a:p>
          </p:txBody>
        </p:sp>
        <p:sp>
          <p:nvSpPr>
            <p:cNvPr id="37" name="TextBox 36"/>
            <p:cNvSpPr txBox="1"/>
            <p:nvPr/>
          </p:nvSpPr>
          <p:spPr>
            <a:xfrm>
              <a:off x="5738334" y="1827520"/>
              <a:ext cx="682978" cy="646331"/>
            </a:xfrm>
            <a:prstGeom prst="rect">
              <a:avLst/>
            </a:prstGeom>
            <a:noFill/>
          </p:spPr>
          <p:txBody>
            <a:bodyPr wrap="square" rtlCol="0">
              <a:spAutoFit/>
            </a:bodyPr>
            <a:lstStyle/>
            <a:p>
              <a:r>
                <a:rPr lang="en-AU" sz="3600" dirty="0" smtClean="0">
                  <a:solidFill>
                    <a:srgbClr val="FFFF00"/>
                  </a:solidFill>
                </a:rPr>
                <a:t>+0</a:t>
              </a:r>
              <a:endParaRPr lang="en-AU" sz="3600" dirty="0">
                <a:solidFill>
                  <a:srgbClr val="FFFF00"/>
                </a:solidFill>
              </a:endParaRPr>
            </a:p>
          </p:txBody>
        </p:sp>
        <p:sp>
          <p:nvSpPr>
            <p:cNvPr id="38" name="TextBox 37"/>
            <p:cNvSpPr txBox="1"/>
            <p:nvPr/>
          </p:nvSpPr>
          <p:spPr>
            <a:xfrm>
              <a:off x="6480831" y="1271815"/>
              <a:ext cx="682978" cy="646331"/>
            </a:xfrm>
            <a:prstGeom prst="rect">
              <a:avLst/>
            </a:prstGeom>
            <a:noFill/>
          </p:spPr>
          <p:txBody>
            <a:bodyPr wrap="square" rtlCol="0">
              <a:spAutoFit/>
            </a:bodyPr>
            <a:lstStyle/>
            <a:p>
              <a:r>
                <a:rPr lang="en-AU" sz="3600" dirty="0" smtClean="0">
                  <a:solidFill>
                    <a:srgbClr val="FFFF00"/>
                  </a:solidFill>
                </a:rPr>
                <a:t>+1</a:t>
              </a:r>
              <a:endParaRPr lang="en-AU" sz="3600" dirty="0">
                <a:solidFill>
                  <a:srgbClr val="FFFF00"/>
                </a:solidFill>
              </a:endParaRPr>
            </a:p>
          </p:txBody>
        </p:sp>
        <p:sp>
          <p:nvSpPr>
            <p:cNvPr id="39" name="TextBox 38"/>
            <p:cNvSpPr txBox="1"/>
            <p:nvPr/>
          </p:nvSpPr>
          <p:spPr>
            <a:xfrm>
              <a:off x="6480831" y="792899"/>
              <a:ext cx="682978" cy="646331"/>
            </a:xfrm>
            <a:prstGeom prst="rect">
              <a:avLst/>
            </a:prstGeom>
            <a:noFill/>
          </p:spPr>
          <p:txBody>
            <a:bodyPr wrap="square" rtlCol="0">
              <a:spAutoFit/>
            </a:bodyPr>
            <a:lstStyle/>
            <a:p>
              <a:r>
                <a:rPr lang="en-AU" sz="3600" dirty="0" smtClean="0"/>
                <a:t>+9</a:t>
              </a:r>
              <a:endParaRPr lang="en-AU" sz="3600" dirty="0"/>
            </a:p>
          </p:txBody>
        </p:sp>
        <p:cxnSp>
          <p:nvCxnSpPr>
            <p:cNvPr id="40" name="Straight Connector 39"/>
            <p:cNvCxnSpPr/>
            <p:nvPr/>
          </p:nvCxnSpPr>
          <p:spPr>
            <a:xfrm flipV="1">
              <a:off x="7332466" y="1271815"/>
              <a:ext cx="0" cy="134946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2133028" y="4422175"/>
              <a:ext cx="1733167" cy="646331"/>
            </a:xfrm>
            <a:prstGeom prst="rect">
              <a:avLst/>
            </a:prstGeom>
            <a:noFill/>
          </p:spPr>
          <p:txBody>
            <a:bodyPr wrap="none" rtlCol="0">
              <a:spAutoFit/>
            </a:bodyPr>
            <a:lstStyle/>
            <a:p>
              <a:r>
                <a:rPr lang="en-AU" sz="3600" dirty="0" smtClean="0"/>
                <a:t>Solution</a:t>
              </a:r>
              <a:endParaRPr lang="en-AU" sz="3600" dirty="0"/>
            </a:p>
          </p:txBody>
        </p:sp>
        <p:sp>
          <p:nvSpPr>
            <p:cNvPr id="44" name="TextBox 43"/>
            <p:cNvSpPr txBox="1"/>
            <p:nvPr/>
          </p:nvSpPr>
          <p:spPr>
            <a:xfrm>
              <a:off x="4715699" y="2575837"/>
              <a:ext cx="436338" cy="646331"/>
            </a:xfrm>
            <a:prstGeom prst="rect">
              <a:avLst/>
            </a:prstGeom>
            <a:noFill/>
          </p:spPr>
          <p:txBody>
            <a:bodyPr wrap="none" rtlCol="0">
              <a:spAutoFit/>
            </a:bodyPr>
            <a:lstStyle/>
            <a:p>
              <a:r>
                <a:rPr lang="en-AU" sz="3600" dirty="0"/>
                <a:t>B</a:t>
              </a:r>
            </a:p>
          </p:txBody>
        </p:sp>
        <p:sp>
          <p:nvSpPr>
            <p:cNvPr id="45" name="TextBox 44"/>
            <p:cNvSpPr txBox="1"/>
            <p:nvPr/>
          </p:nvSpPr>
          <p:spPr>
            <a:xfrm>
              <a:off x="5337045" y="2575837"/>
              <a:ext cx="436338" cy="646331"/>
            </a:xfrm>
            <a:prstGeom prst="rect">
              <a:avLst/>
            </a:prstGeom>
            <a:noFill/>
          </p:spPr>
          <p:txBody>
            <a:bodyPr wrap="none" rtlCol="0">
              <a:spAutoFit/>
            </a:bodyPr>
            <a:lstStyle/>
            <a:p>
              <a:r>
                <a:rPr lang="en-AU" sz="3600" dirty="0" smtClean="0"/>
                <a:t>B</a:t>
              </a:r>
              <a:endParaRPr lang="en-AU" sz="3600" dirty="0"/>
            </a:p>
          </p:txBody>
        </p:sp>
        <p:sp>
          <p:nvSpPr>
            <p:cNvPr id="46" name="TextBox 45"/>
            <p:cNvSpPr txBox="1"/>
            <p:nvPr/>
          </p:nvSpPr>
          <p:spPr>
            <a:xfrm>
              <a:off x="6012161" y="2575837"/>
              <a:ext cx="436338" cy="646331"/>
            </a:xfrm>
            <a:prstGeom prst="rect">
              <a:avLst/>
            </a:prstGeom>
            <a:noFill/>
          </p:spPr>
          <p:txBody>
            <a:bodyPr wrap="none" rtlCol="0">
              <a:spAutoFit/>
            </a:bodyPr>
            <a:lstStyle/>
            <a:p>
              <a:r>
                <a:rPr lang="en-AU" sz="3600" dirty="0"/>
                <a:t>B</a:t>
              </a:r>
            </a:p>
          </p:txBody>
        </p:sp>
        <p:sp>
          <p:nvSpPr>
            <p:cNvPr id="47" name="TextBox 46"/>
            <p:cNvSpPr txBox="1"/>
            <p:nvPr/>
          </p:nvSpPr>
          <p:spPr>
            <a:xfrm>
              <a:off x="6754658" y="2575837"/>
              <a:ext cx="436338" cy="646331"/>
            </a:xfrm>
            <a:prstGeom prst="rect">
              <a:avLst/>
            </a:prstGeom>
            <a:noFill/>
          </p:spPr>
          <p:txBody>
            <a:bodyPr wrap="none" rtlCol="0">
              <a:spAutoFit/>
            </a:bodyPr>
            <a:lstStyle/>
            <a:p>
              <a:r>
                <a:rPr lang="en-AU" sz="3600" dirty="0" smtClean="0"/>
                <a:t>B</a:t>
              </a:r>
              <a:endParaRPr lang="en-AU" sz="3600" dirty="0"/>
            </a:p>
          </p:txBody>
        </p:sp>
        <p:sp>
          <p:nvSpPr>
            <p:cNvPr id="48" name="TextBox 47"/>
            <p:cNvSpPr txBox="1"/>
            <p:nvPr/>
          </p:nvSpPr>
          <p:spPr>
            <a:xfrm>
              <a:off x="1881508" y="3135593"/>
              <a:ext cx="2670924" cy="646331"/>
            </a:xfrm>
            <a:prstGeom prst="rect">
              <a:avLst/>
            </a:prstGeom>
            <a:noFill/>
          </p:spPr>
          <p:txBody>
            <a:bodyPr wrap="none" rtlCol="0">
              <a:spAutoFit/>
            </a:bodyPr>
            <a:lstStyle/>
            <a:p>
              <a:r>
                <a:rPr lang="en-AU" sz="3600" dirty="0" smtClean="0"/>
                <a:t>Upper bound</a:t>
              </a:r>
              <a:endParaRPr lang="en-AU" sz="3600" dirty="0"/>
            </a:p>
          </p:txBody>
        </p:sp>
        <p:sp>
          <p:nvSpPr>
            <p:cNvPr id="50" name="TextBox 49"/>
            <p:cNvSpPr txBox="1"/>
            <p:nvPr/>
          </p:nvSpPr>
          <p:spPr>
            <a:xfrm>
              <a:off x="1881508" y="3748959"/>
              <a:ext cx="2652265" cy="646331"/>
            </a:xfrm>
            <a:prstGeom prst="rect">
              <a:avLst/>
            </a:prstGeom>
            <a:noFill/>
          </p:spPr>
          <p:txBody>
            <a:bodyPr wrap="none" rtlCol="0">
              <a:spAutoFit/>
            </a:bodyPr>
            <a:lstStyle/>
            <a:p>
              <a:r>
                <a:rPr lang="en-AU" sz="3600" dirty="0" smtClean="0"/>
                <a:t>Lower bound</a:t>
              </a:r>
              <a:endParaRPr lang="en-AU" sz="3600" dirty="0"/>
            </a:p>
          </p:txBody>
        </p:sp>
        <p:sp>
          <p:nvSpPr>
            <p:cNvPr id="51" name="TextBox 50"/>
            <p:cNvSpPr txBox="1"/>
            <p:nvPr/>
          </p:nvSpPr>
          <p:spPr>
            <a:xfrm>
              <a:off x="4732965" y="3144181"/>
              <a:ext cx="418704" cy="646331"/>
            </a:xfrm>
            <a:prstGeom prst="rect">
              <a:avLst/>
            </a:prstGeom>
            <a:noFill/>
          </p:spPr>
          <p:txBody>
            <a:bodyPr wrap="none" rtlCol="0">
              <a:spAutoFit/>
            </a:bodyPr>
            <a:lstStyle/>
            <a:p>
              <a:r>
                <a:rPr lang="en-AU" sz="3600" dirty="0" smtClean="0"/>
                <a:t>1</a:t>
              </a:r>
              <a:endParaRPr lang="en-AU" sz="3600" dirty="0"/>
            </a:p>
          </p:txBody>
        </p:sp>
        <p:sp>
          <p:nvSpPr>
            <p:cNvPr id="52" name="TextBox 51"/>
            <p:cNvSpPr txBox="1"/>
            <p:nvPr/>
          </p:nvSpPr>
          <p:spPr>
            <a:xfrm>
              <a:off x="5354311" y="3144181"/>
              <a:ext cx="418704" cy="646331"/>
            </a:xfrm>
            <a:prstGeom prst="rect">
              <a:avLst/>
            </a:prstGeom>
            <a:noFill/>
          </p:spPr>
          <p:txBody>
            <a:bodyPr wrap="none" rtlCol="0">
              <a:spAutoFit/>
            </a:bodyPr>
            <a:lstStyle/>
            <a:p>
              <a:r>
                <a:rPr lang="en-AU" sz="3600" dirty="0" smtClean="0"/>
                <a:t>1</a:t>
              </a:r>
              <a:endParaRPr lang="en-AU" sz="3600" dirty="0"/>
            </a:p>
          </p:txBody>
        </p:sp>
        <p:sp>
          <p:nvSpPr>
            <p:cNvPr id="53" name="TextBox 52"/>
            <p:cNvSpPr txBox="1"/>
            <p:nvPr/>
          </p:nvSpPr>
          <p:spPr>
            <a:xfrm>
              <a:off x="6029427" y="3144181"/>
              <a:ext cx="418704" cy="646331"/>
            </a:xfrm>
            <a:prstGeom prst="rect">
              <a:avLst/>
            </a:prstGeom>
            <a:noFill/>
          </p:spPr>
          <p:txBody>
            <a:bodyPr wrap="none" rtlCol="0">
              <a:spAutoFit/>
            </a:bodyPr>
            <a:lstStyle/>
            <a:p>
              <a:r>
                <a:rPr lang="en-AU" sz="3600" dirty="0" smtClean="0"/>
                <a:t>1</a:t>
              </a:r>
              <a:endParaRPr lang="en-AU" sz="3600" dirty="0"/>
            </a:p>
          </p:txBody>
        </p:sp>
        <p:sp>
          <p:nvSpPr>
            <p:cNvPr id="54" name="TextBox 53"/>
            <p:cNvSpPr txBox="1"/>
            <p:nvPr/>
          </p:nvSpPr>
          <p:spPr>
            <a:xfrm>
              <a:off x="6771924" y="3144181"/>
              <a:ext cx="418704" cy="646331"/>
            </a:xfrm>
            <a:prstGeom prst="rect">
              <a:avLst/>
            </a:prstGeom>
            <a:noFill/>
          </p:spPr>
          <p:txBody>
            <a:bodyPr wrap="none" rtlCol="0">
              <a:spAutoFit/>
            </a:bodyPr>
            <a:lstStyle/>
            <a:p>
              <a:r>
                <a:rPr lang="en-AU" sz="3600" dirty="0" smtClean="0"/>
                <a:t>1</a:t>
              </a:r>
              <a:endParaRPr lang="en-AU" sz="3600" dirty="0"/>
            </a:p>
          </p:txBody>
        </p:sp>
        <p:sp>
          <p:nvSpPr>
            <p:cNvPr id="55" name="TextBox 54"/>
            <p:cNvSpPr txBox="1"/>
            <p:nvPr/>
          </p:nvSpPr>
          <p:spPr>
            <a:xfrm>
              <a:off x="4732965" y="3657333"/>
              <a:ext cx="418704" cy="646331"/>
            </a:xfrm>
            <a:prstGeom prst="rect">
              <a:avLst/>
            </a:prstGeom>
            <a:noFill/>
          </p:spPr>
          <p:txBody>
            <a:bodyPr wrap="none" rtlCol="0">
              <a:spAutoFit/>
            </a:bodyPr>
            <a:lstStyle/>
            <a:p>
              <a:r>
                <a:rPr lang="en-AU" sz="3600" dirty="0" smtClean="0"/>
                <a:t>0</a:t>
              </a:r>
              <a:endParaRPr lang="en-AU" sz="3600" dirty="0"/>
            </a:p>
          </p:txBody>
        </p:sp>
        <p:sp>
          <p:nvSpPr>
            <p:cNvPr id="56" name="TextBox 55"/>
            <p:cNvSpPr txBox="1"/>
            <p:nvPr/>
          </p:nvSpPr>
          <p:spPr>
            <a:xfrm>
              <a:off x="5354311" y="3657333"/>
              <a:ext cx="418704" cy="646331"/>
            </a:xfrm>
            <a:prstGeom prst="rect">
              <a:avLst/>
            </a:prstGeom>
            <a:noFill/>
          </p:spPr>
          <p:txBody>
            <a:bodyPr wrap="none" rtlCol="0">
              <a:spAutoFit/>
            </a:bodyPr>
            <a:lstStyle/>
            <a:p>
              <a:r>
                <a:rPr lang="en-AU" sz="3600" dirty="0" smtClean="0"/>
                <a:t>0</a:t>
              </a:r>
              <a:endParaRPr lang="en-AU" sz="3600" dirty="0"/>
            </a:p>
          </p:txBody>
        </p:sp>
        <p:sp>
          <p:nvSpPr>
            <p:cNvPr id="57" name="TextBox 56"/>
            <p:cNvSpPr txBox="1"/>
            <p:nvPr/>
          </p:nvSpPr>
          <p:spPr>
            <a:xfrm>
              <a:off x="6029427" y="3657333"/>
              <a:ext cx="418704" cy="646331"/>
            </a:xfrm>
            <a:prstGeom prst="rect">
              <a:avLst/>
            </a:prstGeom>
            <a:noFill/>
          </p:spPr>
          <p:txBody>
            <a:bodyPr wrap="none" rtlCol="0">
              <a:spAutoFit/>
            </a:bodyPr>
            <a:lstStyle/>
            <a:p>
              <a:r>
                <a:rPr lang="en-AU" sz="3600" dirty="0" smtClean="0"/>
                <a:t>0</a:t>
              </a:r>
              <a:endParaRPr lang="en-AU" sz="3600" dirty="0"/>
            </a:p>
          </p:txBody>
        </p:sp>
        <p:sp>
          <p:nvSpPr>
            <p:cNvPr id="58" name="TextBox 57"/>
            <p:cNvSpPr txBox="1"/>
            <p:nvPr/>
          </p:nvSpPr>
          <p:spPr>
            <a:xfrm>
              <a:off x="6771924" y="3657333"/>
              <a:ext cx="418704" cy="646331"/>
            </a:xfrm>
            <a:prstGeom prst="rect">
              <a:avLst/>
            </a:prstGeom>
            <a:noFill/>
          </p:spPr>
          <p:txBody>
            <a:bodyPr wrap="none" rtlCol="0">
              <a:spAutoFit/>
            </a:bodyPr>
            <a:lstStyle/>
            <a:p>
              <a:r>
                <a:rPr lang="en-AU" sz="3600" dirty="0" smtClean="0"/>
                <a:t>0</a:t>
              </a:r>
              <a:endParaRPr lang="en-AU" sz="3600" dirty="0"/>
            </a:p>
          </p:txBody>
        </p:sp>
        <p:sp>
          <p:nvSpPr>
            <p:cNvPr id="59" name="TextBox 58"/>
            <p:cNvSpPr txBox="1"/>
            <p:nvPr/>
          </p:nvSpPr>
          <p:spPr>
            <a:xfrm>
              <a:off x="7414824" y="1271814"/>
              <a:ext cx="1214103" cy="646331"/>
            </a:xfrm>
            <a:prstGeom prst="rect">
              <a:avLst/>
            </a:prstGeom>
            <a:noFill/>
          </p:spPr>
          <p:txBody>
            <a:bodyPr wrap="square" rtlCol="0">
              <a:spAutoFit/>
            </a:bodyPr>
            <a:lstStyle/>
            <a:p>
              <a:r>
                <a:rPr lang="en-AU" sz="3600" dirty="0" smtClean="0">
                  <a:solidFill>
                    <a:srgbClr val="FFFF00"/>
                  </a:solidFill>
                </a:rPr>
                <a:t>≥    1</a:t>
              </a:r>
              <a:endParaRPr lang="en-AU" sz="3600" dirty="0">
                <a:solidFill>
                  <a:srgbClr val="FFFF00"/>
                </a:solidFill>
              </a:endParaRPr>
            </a:p>
          </p:txBody>
        </p:sp>
        <p:sp>
          <p:nvSpPr>
            <p:cNvPr id="60" name="TextBox 59"/>
            <p:cNvSpPr txBox="1"/>
            <p:nvPr/>
          </p:nvSpPr>
          <p:spPr>
            <a:xfrm>
              <a:off x="7394788" y="1813169"/>
              <a:ext cx="1118264" cy="646331"/>
            </a:xfrm>
            <a:prstGeom prst="rect">
              <a:avLst/>
            </a:prstGeom>
            <a:noFill/>
          </p:spPr>
          <p:txBody>
            <a:bodyPr wrap="square" rtlCol="0">
              <a:spAutoFit/>
            </a:bodyPr>
            <a:lstStyle/>
            <a:p>
              <a:r>
                <a:rPr lang="en-AU" sz="3600" dirty="0" smtClean="0">
                  <a:solidFill>
                    <a:srgbClr val="FFFF00"/>
                  </a:solidFill>
                </a:rPr>
                <a:t>≥    1</a:t>
              </a:r>
              <a:endParaRPr lang="en-AU" sz="3600" dirty="0">
                <a:solidFill>
                  <a:srgbClr val="FFFF00"/>
                </a:solidFill>
              </a:endParaRPr>
            </a:p>
          </p:txBody>
        </p:sp>
        <p:cxnSp>
          <p:nvCxnSpPr>
            <p:cNvPr id="65" name="Straight Connector 64"/>
            <p:cNvCxnSpPr/>
            <p:nvPr/>
          </p:nvCxnSpPr>
          <p:spPr>
            <a:xfrm>
              <a:off x="1869880" y="4422175"/>
              <a:ext cx="5320748"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7" name="TextBox 66"/>
          <p:cNvSpPr txBox="1"/>
          <p:nvPr/>
        </p:nvSpPr>
        <p:spPr>
          <a:xfrm>
            <a:off x="2893239" y="-71465"/>
            <a:ext cx="3357522" cy="923330"/>
          </a:xfrm>
          <a:prstGeom prst="rect">
            <a:avLst/>
          </a:prstGeom>
          <a:noFill/>
        </p:spPr>
        <p:txBody>
          <a:bodyPr wrap="none" rtlCol="0">
            <a:spAutoFit/>
          </a:bodyPr>
          <a:lstStyle/>
          <a:p>
            <a:r>
              <a:rPr lang="en-AU" sz="5400" dirty="0" smtClean="0">
                <a:solidFill>
                  <a:srgbClr val="FFFF00"/>
                </a:solidFill>
              </a:rPr>
              <a:t>Constraints</a:t>
            </a:r>
            <a:endParaRPr lang="en-AU" sz="5400" dirty="0">
              <a:solidFill>
                <a:srgbClr val="FFFF00"/>
              </a:solidFill>
            </a:endParaRPr>
          </a:p>
        </p:txBody>
      </p:sp>
    </p:spTree>
    <p:extLst>
      <p:ext uri="{BB962C8B-B14F-4D97-AF65-F5344CB8AC3E}">
        <p14:creationId xmlns:p14="http://schemas.microsoft.com/office/powerpoint/2010/main" val="28349256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p:cNvSpPr>
            <a:spLocks noGrp="1" noChangeArrowheads="1"/>
          </p:cNvSpPr>
          <p:nvPr>
            <p:ph idx="1"/>
          </p:nvPr>
        </p:nvSpPr>
        <p:spPr bwMode="auto">
          <a:xfrm>
            <a:off x="-105633" y="1563921"/>
            <a:ext cx="9249633"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lvl="0" indent="0" algn="ctr" eaLnBrk="0" fontAlgn="base" hangingPunct="0">
              <a:spcBef>
                <a:spcPct val="0"/>
              </a:spcBef>
              <a:spcAft>
                <a:spcPct val="0"/>
              </a:spcAft>
              <a:buNone/>
            </a:pPr>
            <a:r>
              <a:rPr lang="en-AU" altLang="en-US" sz="4800" b="1" dirty="0" smtClean="0">
                <a:latin typeface="Arial" panose="020B0604020202020204" pitchFamily="34" charset="0"/>
              </a:rPr>
              <a:t>What should we do </a:t>
            </a:r>
          </a:p>
          <a:p>
            <a:pPr marL="0" lvl="0" indent="0" algn="ctr" eaLnBrk="0" fontAlgn="base" hangingPunct="0">
              <a:spcBef>
                <a:spcPct val="0"/>
              </a:spcBef>
              <a:spcAft>
                <a:spcPct val="0"/>
              </a:spcAft>
              <a:buNone/>
            </a:pPr>
            <a:r>
              <a:rPr lang="en-AU" altLang="en-US" sz="4800" b="1" dirty="0" smtClean="0">
                <a:latin typeface="Arial" panose="020B0604020202020204" pitchFamily="34" charset="0"/>
              </a:rPr>
              <a:t>to </a:t>
            </a:r>
            <a:r>
              <a:rPr lang="en-AU" altLang="en-US" sz="4800" b="1" dirty="0" smtClean="0">
                <a:solidFill>
                  <a:schemeClr val="accent3">
                    <a:lumMod val="60000"/>
                    <a:lumOff val="40000"/>
                  </a:schemeClr>
                </a:solidFill>
                <a:latin typeface="Arial" panose="020B0604020202020204" pitchFamily="34" charset="0"/>
              </a:rPr>
              <a:t>achieve conservation</a:t>
            </a:r>
            <a:r>
              <a:rPr lang="en-AU" altLang="en-US" sz="4800" b="1" dirty="0" smtClean="0">
                <a:latin typeface="Arial" panose="020B0604020202020204" pitchFamily="34" charset="0"/>
              </a:rPr>
              <a:t>?</a:t>
            </a:r>
            <a:endParaRPr lang="en-AU" altLang="en-US" sz="4800" b="1" dirty="0">
              <a:latin typeface="Arial" panose="020B0604020202020204" pitchFamily="34" charset="0"/>
            </a:endParaRPr>
          </a:p>
        </p:txBody>
      </p:sp>
    </p:spTree>
    <p:extLst>
      <p:ext uri="{BB962C8B-B14F-4D97-AF65-F5344CB8AC3E}">
        <p14:creationId xmlns:p14="http://schemas.microsoft.com/office/powerpoint/2010/main" val="364387240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038296" y="4422175"/>
            <a:ext cx="418704" cy="646331"/>
          </a:xfrm>
          <a:prstGeom prst="rect">
            <a:avLst/>
          </a:prstGeom>
          <a:noFill/>
        </p:spPr>
        <p:txBody>
          <a:bodyPr wrap="none" rtlCol="0">
            <a:spAutoFit/>
          </a:bodyPr>
          <a:lstStyle/>
          <a:p>
            <a:r>
              <a:rPr lang="en-AU" sz="3600" dirty="0" smtClean="0"/>
              <a:t>0</a:t>
            </a:r>
            <a:endParaRPr lang="en-AU" sz="3600" dirty="0"/>
          </a:p>
        </p:txBody>
      </p:sp>
      <p:sp>
        <p:nvSpPr>
          <p:cNvPr id="7" name="TextBox 6"/>
          <p:cNvSpPr txBox="1"/>
          <p:nvPr/>
        </p:nvSpPr>
        <p:spPr>
          <a:xfrm>
            <a:off x="4659642" y="4422175"/>
            <a:ext cx="418704" cy="646331"/>
          </a:xfrm>
          <a:prstGeom prst="rect">
            <a:avLst/>
          </a:prstGeom>
          <a:noFill/>
        </p:spPr>
        <p:txBody>
          <a:bodyPr wrap="none" rtlCol="0">
            <a:spAutoFit/>
          </a:bodyPr>
          <a:lstStyle/>
          <a:p>
            <a:r>
              <a:rPr lang="en-AU" sz="3600" dirty="0"/>
              <a:t>1</a:t>
            </a:r>
          </a:p>
        </p:txBody>
      </p:sp>
      <p:sp>
        <p:nvSpPr>
          <p:cNvPr id="8" name="TextBox 7"/>
          <p:cNvSpPr txBox="1"/>
          <p:nvPr/>
        </p:nvSpPr>
        <p:spPr>
          <a:xfrm>
            <a:off x="5334758" y="4422175"/>
            <a:ext cx="418704" cy="646331"/>
          </a:xfrm>
          <a:prstGeom prst="rect">
            <a:avLst/>
          </a:prstGeom>
          <a:noFill/>
        </p:spPr>
        <p:txBody>
          <a:bodyPr wrap="none" rtlCol="0">
            <a:spAutoFit/>
          </a:bodyPr>
          <a:lstStyle/>
          <a:p>
            <a:r>
              <a:rPr lang="en-AU" sz="3600" dirty="0" smtClean="0"/>
              <a:t>1</a:t>
            </a:r>
            <a:endParaRPr lang="en-AU" sz="3600" dirty="0"/>
          </a:p>
        </p:txBody>
      </p:sp>
      <p:sp>
        <p:nvSpPr>
          <p:cNvPr id="10" name="TextBox 9"/>
          <p:cNvSpPr txBox="1"/>
          <p:nvPr/>
        </p:nvSpPr>
        <p:spPr>
          <a:xfrm>
            <a:off x="6077255" y="4422175"/>
            <a:ext cx="418704" cy="646331"/>
          </a:xfrm>
          <a:prstGeom prst="rect">
            <a:avLst/>
          </a:prstGeom>
          <a:noFill/>
        </p:spPr>
        <p:txBody>
          <a:bodyPr wrap="none" rtlCol="0">
            <a:spAutoFit/>
          </a:bodyPr>
          <a:lstStyle/>
          <a:p>
            <a:r>
              <a:rPr lang="en-AU" sz="3600" dirty="0" smtClean="0"/>
              <a:t>0</a:t>
            </a:r>
            <a:endParaRPr lang="en-AU" sz="3600" dirty="0"/>
          </a:p>
        </p:txBody>
      </p:sp>
      <p:sp>
        <p:nvSpPr>
          <p:cNvPr id="20" name="TextBox 19"/>
          <p:cNvSpPr txBox="1"/>
          <p:nvPr/>
        </p:nvSpPr>
        <p:spPr>
          <a:xfrm>
            <a:off x="3764469" y="1224227"/>
            <a:ext cx="682978" cy="646331"/>
          </a:xfrm>
          <a:prstGeom prst="rect">
            <a:avLst/>
          </a:prstGeom>
          <a:noFill/>
        </p:spPr>
        <p:txBody>
          <a:bodyPr wrap="square" rtlCol="0">
            <a:spAutoFit/>
          </a:bodyPr>
          <a:lstStyle/>
          <a:p>
            <a:r>
              <a:rPr lang="en-AU" sz="3600" dirty="0" smtClean="0">
                <a:solidFill>
                  <a:srgbClr val="00B050"/>
                </a:solidFill>
              </a:rPr>
              <a:t>+1</a:t>
            </a:r>
            <a:endParaRPr lang="en-AU" sz="3600" dirty="0">
              <a:solidFill>
                <a:srgbClr val="00B050"/>
              </a:solidFill>
            </a:endParaRPr>
          </a:p>
        </p:txBody>
      </p:sp>
      <p:sp>
        <p:nvSpPr>
          <p:cNvPr id="21" name="TextBox 20"/>
          <p:cNvSpPr txBox="1"/>
          <p:nvPr/>
        </p:nvSpPr>
        <p:spPr>
          <a:xfrm>
            <a:off x="3764469" y="1816910"/>
            <a:ext cx="682978" cy="646331"/>
          </a:xfrm>
          <a:prstGeom prst="rect">
            <a:avLst/>
          </a:prstGeom>
          <a:noFill/>
        </p:spPr>
        <p:txBody>
          <a:bodyPr wrap="square" rtlCol="0">
            <a:spAutoFit/>
          </a:bodyPr>
          <a:lstStyle/>
          <a:p>
            <a:r>
              <a:rPr lang="en-AU" sz="3600" dirty="0" smtClean="0">
                <a:solidFill>
                  <a:srgbClr val="00B050"/>
                </a:solidFill>
              </a:rPr>
              <a:t>+1</a:t>
            </a:r>
            <a:endParaRPr lang="en-AU" sz="3600" dirty="0">
              <a:solidFill>
                <a:srgbClr val="00B050"/>
              </a:solidFill>
            </a:endParaRPr>
          </a:p>
        </p:txBody>
      </p:sp>
      <p:sp>
        <p:nvSpPr>
          <p:cNvPr id="22" name="TextBox 21"/>
          <p:cNvSpPr txBox="1"/>
          <p:nvPr/>
        </p:nvSpPr>
        <p:spPr>
          <a:xfrm>
            <a:off x="5060931" y="1255041"/>
            <a:ext cx="682978" cy="646331"/>
          </a:xfrm>
          <a:prstGeom prst="rect">
            <a:avLst/>
          </a:prstGeom>
          <a:noFill/>
        </p:spPr>
        <p:txBody>
          <a:bodyPr wrap="square" rtlCol="0">
            <a:spAutoFit/>
          </a:bodyPr>
          <a:lstStyle/>
          <a:p>
            <a:r>
              <a:rPr lang="en-AU" sz="3600" dirty="0" smtClean="0">
                <a:solidFill>
                  <a:srgbClr val="00B050"/>
                </a:solidFill>
              </a:rPr>
              <a:t>+1</a:t>
            </a:r>
            <a:endParaRPr lang="en-AU" sz="3600" dirty="0">
              <a:solidFill>
                <a:srgbClr val="00B050"/>
              </a:solidFill>
            </a:endParaRPr>
          </a:p>
        </p:txBody>
      </p:sp>
      <p:sp>
        <p:nvSpPr>
          <p:cNvPr id="23" name="TextBox 22"/>
          <p:cNvSpPr txBox="1"/>
          <p:nvPr/>
        </p:nvSpPr>
        <p:spPr>
          <a:xfrm>
            <a:off x="4385815" y="1823385"/>
            <a:ext cx="682978" cy="646331"/>
          </a:xfrm>
          <a:prstGeom prst="rect">
            <a:avLst/>
          </a:prstGeom>
          <a:noFill/>
        </p:spPr>
        <p:txBody>
          <a:bodyPr wrap="square" rtlCol="0">
            <a:spAutoFit/>
          </a:bodyPr>
          <a:lstStyle/>
          <a:p>
            <a:r>
              <a:rPr lang="en-AU" sz="3600" dirty="0" smtClean="0">
                <a:solidFill>
                  <a:srgbClr val="00B050"/>
                </a:solidFill>
              </a:rPr>
              <a:t>+1</a:t>
            </a:r>
            <a:endParaRPr lang="en-AU" sz="3600" dirty="0">
              <a:solidFill>
                <a:srgbClr val="00B050"/>
              </a:solidFill>
            </a:endParaRPr>
          </a:p>
        </p:txBody>
      </p:sp>
      <p:sp>
        <p:nvSpPr>
          <p:cNvPr id="24" name="TextBox 23"/>
          <p:cNvSpPr txBox="1"/>
          <p:nvPr/>
        </p:nvSpPr>
        <p:spPr>
          <a:xfrm>
            <a:off x="5803428" y="1831655"/>
            <a:ext cx="682978" cy="646331"/>
          </a:xfrm>
          <a:prstGeom prst="rect">
            <a:avLst/>
          </a:prstGeom>
          <a:noFill/>
        </p:spPr>
        <p:txBody>
          <a:bodyPr wrap="square" rtlCol="0">
            <a:spAutoFit/>
          </a:bodyPr>
          <a:lstStyle/>
          <a:p>
            <a:r>
              <a:rPr lang="en-AU" sz="3600" dirty="0" smtClean="0">
                <a:solidFill>
                  <a:srgbClr val="00B050"/>
                </a:solidFill>
              </a:rPr>
              <a:t>+1</a:t>
            </a:r>
            <a:endParaRPr lang="en-AU" sz="3600" dirty="0">
              <a:solidFill>
                <a:srgbClr val="00B050"/>
              </a:solidFill>
            </a:endParaRPr>
          </a:p>
        </p:txBody>
      </p:sp>
      <p:sp>
        <p:nvSpPr>
          <p:cNvPr id="25" name="TextBox 24"/>
          <p:cNvSpPr txBox="1"/>
          <p:nvPr/>
        </p:nvSpPr>
        <p:spPr>
          <a:xfrm>
            <a:off x="2188133" y="787236"/>
            <a:ext cx="1154483" cy="646331"/>
          </a:xfrm>
          <a:prstGeom prst="rect">
            <a:avLst/>
          </a:prstGeom>
          <a:noFill/>
        </p:spPr>
        <p:txBody>
          <a:bodyPr wrap="none" rtlCol="0">
            <a:spAutoFit/>
          </a:bodyPr>
          <a:lstStyle/>
          <a:p>
            <a:r>
              <a:rPr lang="en-AU" sz="3600" dirty="0" smtClean="0"/>
              <a:t>Min: </a:t>
            </a:r>
            <a:endParaRPr lang="en-AU" sz="3600" dirty="0"/>
          </a:p>
        </p:txBody>
      </p:sp>
      <p:sp>
        <p:nvSpPr>
          <p:cNvPr id="27" name="TextBox 26"/>
          <p:cNvSpPr txBox="1"/>
          <p:nvPr/>
        </p:nvSpPr>
        <p:spPr>
          <a:xfrm>
            <a:off x="1271761" y="2592816"/>
            <a:ext cx="1635641" cy="646331"/>
          </a:xfrm>
          <a:prstGeom prst="rect">
            <a:avLst/>
          </a:prstGeom>
          <a:noFill/>
        </p:spPr>
        <p:txBody>
          <a:bodyPr wrap="none" rtlCol="0">
            <a:spAutoFit/>
          </a:bodyPr>
          <a:lstStyle/>
          <a:p>
            <a:r>
              <a:rPr lang="en-AU" sz="3600" dirty="0" smtClean="0"/>
              <a:t>V. types</a:t>
            </a:r>
            <a:endParaRPr lang="en-AU" sz="3600" dirty="0"/>
          </a:p>
        </p:txBody>
      </p:sp>
      <p:sp>
        <p:nvSpPr>
          <p:cNvPr id="33" name="TextBox 32"/>
          <p:cNvSpPr txBox="1"/>
          <p:nvPr/>
        </p:nvSpPr>
        <p:spPr>
          <a:xfrm>
            <a:off x="3764469" y="752013"/>
            <a:ext cx="682978" cy="646331"/>
          </a:xfrm>
          <a:prstGeom prst="rect">
            <a:avLst/>
          </a:prstGeom>
          <a:noFill/>
        </p:spPr>
        <p:txBody>
          <a:bodyPr wrap="square" rtlCol="0">
            <a:spAutoFit/>
          </a:bodyPr>
          <a:lstStyle/>
          <a:p>
            <a:r>
              <a:rPr lang="en-AU" sz="3600" dirty="0" smtClean="0"/>
              <a:t>+7</a:t>
            </a:r>
            <a:endParaRPr lang="en-AU" sz="3600" dirty="0"/>
          </a:p>
        </p:txBody>
      </p:sp>
      <p:sp>
        <p:nvSpPr>
          <p:cNvPr id="34" name="TextBox 33"/>
          <p:cNvSpPr txBox="1"/>
          <p:nvPr/>
        </p:nvSpPr>
        <p:spPr>
          <a:xfrm>
            <a:off x="4385815" y="1234613"/>
            <a:ext cx="682978" cy="646331"/>
          </a:xfrm>
          <a:prstGeom prst="rect">
            <a:avLst/>
          </a:prstGeom>
          <a:noFill/>
        </p:spPr>
        <p:txBody>
          <a:bodyPr wrap="square" rtlCol="0">
            <a:spAutoFit/>
          </a:bodyPr>
          <a:lstStyle/>
          <a:p>
            <a:r>
              <a:rPr lang="en-AU" sz="3600" dirty="0" smtClean="0">
                <a:solidFill>
                  <a:srgbClr val="00B050"/>
                </a:solidFill>
              </a:rPr>
              <a:t>+0</a:t>
            </a:r>
            <a:endParaRPr lang="en-AU" sz="3600" dirty="0">
              <a:solidFill>
                <a:srgbClr val="00B050"/>
              </a:solidFill>
            </a:endParaRPr>
          </a:p>
        </p:txBody>
      </p:sp>
      <p:sp>
        <p:nvSpPr>
          <p:cNvPr id="35" name="TextBox 34"/>
          <p:cNvSpPr txBox="1"/>
          <p:nvPr/>
        </p:nvSpPr>
        <p:spPr>
          <a:xfrm>
            <a:off x="4385815" y="776125"/>
            <a:ext cx="682978" cy="646331"/>
          </a:xfrm>
          <a:prstGeom prst="rect">
            <a:avLst/>
          </a:prstGeom>
          <a:noFill/>
        </p:spPr>
        <p:txBody>
          <a:bodyPr wrap="square" rtlCol="0">
            <a:spAutoFit/>
          </a:bodyPr>
          <a:lstStyle/>
          <a:p>
            <a:r>
              <a:rPr lang="en-AU" sz="3600" dirty="0" smtClean="0"/>
              <a:t>+2</a:t>
            </a:r>
            <a:endParaRPr lang="en-AU" sz="3600" dirty="0"/>
          </a:p>
        </p:txBody>
      </p:sp>
      <p:sp>
        <p:nvSpPr>
          <p:cNvPr id="36" name="TextBox 35"/>
          <p:cNvSpPr txBox="1"/>
          <p:nvPr/>
        </p:nvSpPr>
        <p:spPr>
          <a:xfrm>
            <a:off x="5060931" y="776125"/>
            <a:ext cx="682978" cy="646331"/>
          </a:xfrm>
          <a:prstGeom prst="rect">
            <a:avLst/>
          </a:prstGeom>
          <a:noFill/>
        </p:spPr>
        <p:txBody>
          <a:bodyPr wrap="square" rtlCol="0">
            <a:spAutoFit/>
          </a:bodyPr>
          <a:lstStyle/>
          <a:p>
            <a:r>
              <a:rPr lang="en-AU" sz="3600" dirty="0" smtClean="0"/>
              <a:t>+5</a:t>
            </a:r>
            <a:endParaRPr lang="en-AU" sz="3600" dirty="0"/>
          </a:p>
        </p:txBody>
      </p:sp>
      <p:sp>
        <p:nvSpPr>
          <p:cNvPr id="37" name="TextBox 36"/>
          <p:cNvSpPr txBox="1"/>
          <p:nvPr/>
        </p:nvSpPr>
        <p:spPr>
          <a:xfrm>
            <a:off x="5060931" y="1827520"/>
            <a:ext cx="682978" cy="646331"/>
          </a:xfrm>
          <a:prstGeom prst="rect">
            <a:avLst/>
          </a:prstGeom>
          <a:noFill/>
        </p:spPr>
        <p:txBody>
          <a:bodyPr wrap="square" rtlCol="0">
            <a:spAutoFit/>
          </a:bodyPr>
          <a:lstStyle/>
          <a:p>
            <a:r>
              <a:rPr lang="en-AU" sz="3600" dirty="0" smtClean="0">
                <a:solidFill>
                  <a:srgbClr val="00B050"/>
                </a:solidFill>
              </a:rPr>
              <a:t>+0</a:t>
            </a:r>
            <a:endParaRPr lang="en-AU" sz="3600" dirty="0">
              <a:solidFill>
                <a:srgbClr val="00B050"/>
              </a:solidFill>
            </a:endParaRPr>
          </a:p>
        </p:txBody>
      </p:sp>
      <p:sp>
        <p:nvSpPr>
          <p:cNvPr id="38" name="TextBox 37"/>
          <p:cNvSpPr txBox="1"/>
          <p:nvPr/>
        </p:nvSpPr>
        <p:spPr>
          <a:xfrm>
            <a:off x="5803428" y="1271815"/>
            <a:ext cx="682978" cy="646331"/>
          </a:xfrm>
          <a:prstGeom prst="rect">
            <a:avLst/>
          </a:prstGeom>
          <a:noFill/>
        </p:spPr>
        <p:txBody>
          <a:bodyPr wrap="square" rtlCol="0">
            <a:spAutoFit/>
          </a:bodyPr>
          <a:lstStyle/>
          <a:p>
            <a:r>
              <a:rPr lang="en-AU" sz="3600" dirty="0" smtClean="0">
                <a:solidFill>
                  <a:srgbClr val="00B050"/>
                </a:solidFill>
              </a:rPr>
              <a:t>+1</a:t>
            </a:r>
            <a:endParaRPr lang="en-AU" sz="3600" dirty="0">
              <a:solidFill>
                <a:srgbClr val="00B050"/>
              </a:solidFill>
            </a:endParaRPr>
          </a:p>
        </p:txBody>
      </p:sp>
      <p:sp>
        <p:nvSpPr>
          <p:cNvPr id="39" name="TextBox 38"/>
          <p:cNvSpPr txBox="1"/>
          <p:nvPr/>
        </p:nvSpPr>
        <p:spPr>
          <a:xfrm>
            <a:off x="5803428" y="792899"/>
            <a:ext cx="682978" cy="646331"/>
          </a:xfrm>
          <a:prstGeom prst="rect">
            <a:avLst/>
          </a:prstGeom>
          <a:noFill/>
        </p:spPr>
        <p:txBody>
          <a:bodyPr wrap="square" rtlCol="0">
            <a:spAutoFit/>
          </a:bodyPr>
          <a:lstStyle/>
          <a:p>
            <a:r>
              <a:rPr lang="en-AU" sz="3600" dirty="0" smtClean="0"/>
              <a:t>+9</a:t>
            </a:r>
            <a:endParaRPr lang="en-AU" sz="3600" dirty="0"/>
          </a:p>
        </p:txBody>
      </p:sp>
      <p:cxnSp>
        <p:nvCxnSpPr>
          <p:cNvPr id="40" name="Straight Connector 39"/>
          <p:cNvCxnSpPr/>
          <p:nvPr/>
        </p:nvCxnSpPr>
        <p:spPr>
          <a:xfrm flipV="1">
            <a:off x="6655063" y="1271815"/>
            <a:ext cx="0" cy="134946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1455625" y="4422175"/>
            <a:ext cx="1733167" cy="646331"/>
          </a:xfrm>
          <a:prstGeom prst="rect">
            <a:avLst/>
          </a:prstGeom>
          <a:noFill/>
        </p:spPr>
        <p:txBody>
          <a:bodyPr wrap="none" rtlCol="0">
            <a:spAutoFit/>
          </a:bodyPr>
          <a:lstStyle/>
          <a:p>
            <a:r>
              <a:rPr lang="en-AU" sz="3600" dirty="0" smtClean="0"/>
              <a:t>Solution</a:t>
            </a:r>
            <a:endParaRPr lang="en-AU" sz="3600" dirty="0"/>
          </a:p>
        </p:txBody>
      </p:sp>
      <p:sp>
        <p:nvSpPr>
          <p:cNvPr id="44" name="TextBox 43"/>
          <p:cNvSpPr txBox="1"/>
          <p:nvPr/>
        </p:nvSpPr>
        <p:spPr>
          <a:xfrm>
            <a:off x="4038296" y="2575837"/>
            <a:ext cx="436338" cy="646331"/>
          </a:xfrm>
          <a:prstGeom prst="rect">
            <a:avLst/>
          </a:prstGeom>
          <a:noFill/>
        </p:spPr>
        <p:txBody>
          <a:bodyPr wrap="none" rtlCol="0">
            <a:spAutoFit/>
          </a:bodyPr>
          <a:lstStyle/>
          <a:p>
            <a:r>
              <a:rPr lang="en-AU" sz="3600" dirty="0"/>
              <a:t>B</a:t>
            </a:r>
          </a:p>
        </p:txBody>
      </p:sp>
      <p:sp>
        <p:nvSpPr>
          <p:cNvPr id="45" name="TextBox 44"/>
          <p:cNvSpPr txBox="1"/>
          <p:nvPr/>
        </p:nvSpPr>
        <p:spPr>
          <a:xfrm>
            <a:off x="4659642" y="2575837"/>
            <a:ext cx="436338" cy="646331"/>
          </a:xfrm>
          <a:prstGeom prst="rect">
            <a:avLst/>
          </a:prstGeom>
          <a:noFill/>
        </p:spPr>
        <p:txBody>
          <a:bodyPr wrap="none" rtlCol="0">
            <a:spAutoFit/>
          </a:bodyPr>
          <a:lstStyle/>
          <a:p>
            <a:r>
              <a:rPr lang="en-AU" sz="3600" dirty="0" smtClean="0"/>
              <a:t>B</a:t>
            </a:r>
            <a:endParaRPr lang="en-AU" sz="3600" dirty="0"/>
          </a:p>
        </p:txBody>
      </p:sp>
      <p:sp>
        <p:nvSpPr>
          <p:cNvPr id="46" name="TextBox 45"/>
          <p:cNvSpPr txBox="1"/>
          <p:nvPr/>
        </p:nvSpPr>
        <p:spPr>
          <a:xfrm>
            <a:off x="5334758" y="2575837"/>
            <a:ext cx="436338" cy="646331"/>
          </a:xfrm>
          <a:prstGeom prst="rect">
            <a:avLst/>
          </a:prstGeom>
          <a:noFill/>
        </p:spPr>
        <p:txBody>
          <a:bodyPr wrap="none" rtlCol="0">
            <a:spAutoFit/>
          </a:bodyPr>
          <a:lstStyle/>
          <a:p>
            <a:r>
              <a:rPr lang="en-AU" sz="3600" dirty="0"/>
              <a:t>B</a:t>
            </a:r>
          </a:p>
        </p:txBody>
      </p:sp>
      <p:sp>
        <p:nvSpPr>
          <p:cNvPr id="47" name="TextBox 46"/>
          <p:cNvSpPr txBox="1"/>
          <p:nvPr/>
        </p:nvSpPr>
        <p:spPr>
          <a:xfrm>
            <a:off x="6077255" y="2575837"/>
            <a:ext cx="436338" cy="646331"/>
          </a:xfrm>
          <a:prstGeom prst="rect">
            <a:avLst/>
          </a:prstGeom>
          <a:noFill/>
        </p:spPr>
        <p:txBody>
          <a:bodyPr wrap="none" rtlCol="0">
            <a:spAutoFit/>
          </a:bodyPr>
          <a:lstStyle/>
          <a:p>
            <a:r>
              <a:rPr lang="en-AU" sz="3600" dirty="0" smtClean="0"/>
              <a:t>B</a:t>
            </a:r>
            <a:endParaRPr lang="en-AU" sz="3600" dirty="0"/>
          </a:p>
        </p:txBody>
      </p:sp>
      <p:sp>
        <p:nvSpPr>
          <p:cNvPr id="48" name="TextBox 47"/>
          <p:cNvSpPr txBox="1"/>
          <p:nvPr/>
        </p:nvSpPr>
        <p:spPr>
          <a:xfrm>
            <a:off x="1204105" y="3135593"/>
            <a:ext cx="2670924" cy="646331"/>
          </a:xfrm>
          <a:prstGeom prst="rect">
            <a:avLst/>
          </a:prstGeom>
          <a:noFill/>
        </p:spPr>
        <p:txBody>
          <a:bodyPr wrap="none" rtlCol="0">
            <a:spAutoFit/>
          </a:bodyPr>
          <a:lstStyle/>
          <a:p>
            <a:r>
              <a:rPr lang="en-AU" sz="3600" dirty="0" smtClean="0"/>
              <a:t>Upper bound</a:t>
            </a:r>
            <a:endParaRPr lang="en-AU" sz="3600" dirty="0"/>
          </a:p>
        </p:txBody>
      </p:sp>
      <p:sp>
        <p:nvSpPr>
          <p:cNvPr id="50" name="TextBox 49"/>
          <p:cNvSpPr txBox="1"/>
          <p:nvPr/>
        </p:nvSpPr>
        <p:spPr>
          <a:xfrm>
            <a:off x="1204105" y="3748959"/>
            <a:ext cx="2652265" cy="646331"/>
          </a:xfrm>
          <a:prstGeom prst="rect">
            <a:avLst/>
          </a:prstGeom>
          <a:noFill/>
        </p:spPr>
        <p:txBody>
          <a:bodyPr wrap="none" rtlCol="0">
            <a:spAutoFit/>
          </a:bodyPr>
          <a:lstStyle/>
          <a:p>
            <a:r>
              <a:rPr lang="en-AU" sz="3600" dirty="0" smtClean="0"/>
              <a:t>Lower bound</a:t>
            </a:r>
            <a:endParaRPr lang="en-AU" sz="3600" dirty="0"/>
          </a:p>
        </p:txBody>
      </p:sp>
      <p:sp>
        <p:nvSpPr>
          <p:cNvPr id="51" name="TextBox 50"/>
          <p:cNvSpPr txBox="1"/>
          <p:nvPr/>
        </p:nvSpPr>
        <p:spPr>
          <a:xfrm>
            <a:off x="4055562" y="3144181"/>
            <a:ext cx="418704" cy="646331"/>
          </a:xfrm>
          <a:prstGeom prst="rect">
            <a:avLst/>
          </a:prstGeom>
          <a:noFill/>
        </p:spPr>
        <p:txBody>
          <a:bodyPr wrap="none" rtlCol="0">
            <a:spAutoFit/>
          </a:bodyPr>
          <a:lstStyle/>
          <a:p>
            <a:r>
              <a:rPr lang="en-AU" sz="3600" dirty="0" smtClean="0"/>
              <a:t>1</a:t>
            </a:r>
            <a:endParaRPr lang="en-AU" sz="3600" dirty="0"/>
          </a:p>
        </p:txBody>
      </p:sp>
      <p:sp>
        <p:nvSpPr>
          <p:cNvPr id="52" name="TextBox 51"/>
          <p:cNvSpPr txBox="1"/>
          <p:nvPr/>
        </p:nvSpPr>
        <p:spPr>
          <a:xfrm>
            <a:off x="4676908" y="3144181"/>
            <a:ext cx="418704" cy="646331"/>
          </a:xfrm>
          <a:prstGeom prst="rect">
            <a:avLst/>
          </a:prstGeom>
          <a:noFill/>
        </p:spPr>
        <p:txBody>
          <a:bodyPr wrap="none" rtlCol="0">
            <a:spAutoFit/>
          </a:bodyPr>
          <a:lstStyle/>
          <a:p>
            <a:r>
              <a:rPr lang="en-AU" sz="3600" dirty="0" smtClean="0"/>
              <a:t>1</a:t>
            </a:r>
            <a:endParaRPr lang="en-AU" sz="3600" dirty="0"/>
          </a:p>
        </p:txBody>
      </p:sp>
      <p:sp>
        <p:nvSpPr>
          <p:cNvPr id="53" name="TextBox 52"/>
          <p:cNvSpPr txBox="1"/>
          <p:nvPr/>
        </p:nvSpPr>
        <p:spPr>
          <a:xfrm>
            <a:off x="5352024" y="3144181"/>
            <a:ext cx="418704" cy="646331"/>
          </a:xfrm>
          <a:prstGeom prst="rect">
            <a:avLst/>
          </a:prstGeom>
          <a:noFill/>
        </p:spPr>
        <p:txBody>
          <a:bodyPr wrap="none" rtlCol="0">
            <a:spAutoFit/>
          </a:bodyPr>
          <a:lstStyle/>
          <a:p>
            <a:r>
              <a:rPr lang="en-AU" sz="3600" dirty="0" smtClean="0"/>
              <a:t>1</a:t>
            </a:r>
            <a:endParaRPr lang="en-AU" sz="3600" dirty="0"/>
          </a:p>
        </p:txBody>
      </p:sp>
      <p:sp>
        <p:nvSpPr>
          <p:cNvPr id="54" name="TextBox 53"/>
          <p:cNvSpPr txBox="1"/>
          <p:nvPr/>
        </p:nvSpPr>
        <p:spPr>
          <a:xfrm>
            <a:off x="6094521" y="3144181"/>
            <a:ext cx="418704" cy="646331"/>
          </a:xfrm>
          <a:prstGeom prst="rect">
            <a:avLst/>
          </a:prstGeom>
          <a:noFill/>
        </p:spPr>
        <p:txBody>
          <a:bodyPr wrap="none" rtlCol="0">
            <a:spAutoFit/>
          </a:bodyPr>
          <a:lstStyle/>
          <a:p>
            <a:r>
              <a:rPr lang="en-AU" sz="3600" dirty="0" smtClean="0"/>
              <a:t>1</a:t>
            </a:r>
            <a:endParaRPr lang="en-AU" sz="3600" dirty="0"/>
          </a:p>
        </p:txBody>
      </p:sp>
      <p:sp>
        <p:nvSpPr>
          <p:cNvPr id="55" name="TextBox 54"/>
          <p:cNvSpPr txBox="1"/>
          <p:nvPr/>
        </p:nvSpPr>
        <p:spPr>
          <a:xfrm>
            <a:off x="4055562" y="3657333"/>
            <a:ext cx="418704" cy="646331"/>
          </a:xfrm>
          <a:prstGeom prst="rect">
            <a:avLst/>
          </a:prstGeom>
          <a:noFill/>
        </p:spPr>
        <p:txBody>
          <a:bodyPr wrap="none" rtlCol="0">
            <a:spAutoFit/>
          </a:bodyPr>
          <a:lstStyle/>
          <a:p>
            <a:r>
              <a:rPr lang="en-AU" sz="3600" dirty="0" smtClean="0"/>
              <a:t>0</a:t>
            </a:r>
            <a:endParaRPr lang="en-AU" sz="3600" dirty="0"/>
          </a:p>
        </p:txBody>
      </p:sp>
      <p:sp>
        <p:nvSpPr>
          <p:cNvPr id="56" name="TextBox 55"/>
          <p:cNvSpPr txBox="1"/>
          <p:nvPr/>
        </p:nvSpPr>
        <p:spPr>
          <a:xfrm>
            <a:off x="4676908" y="3657333"/>
            <a:ext cx="418704" cy="646331"/>
          </a:xfrm>
          <a:prstGeom prst="rect">
            <a:avLst/>
          </a:prstGeom>
          <a:noFill/>
        </p:spPr>
        <p:txBody>
          <a:bodyPr wrap="none" rtlCol="0">
            <a:spAutoFit/>
          </a:bodyPr>
          <a:lstStyle/>
          <a:p>
            <a:r>
              <a:rPr lang="en-AU" sz="3600" dirty="0" smtClean="0"/>
              <a:t>0</a:t>
            </a:r>
            <a:endParaRPr lang="en-AU" sz="3600" dirty="0"/>
          </a:p>
        </p:txBody>
      </p:sp>
      <p:sp>
        <p:nvSpPr>
          <p:cNvPr id="57" name="TextBox 56"/>
          <p:cNvSpPr txBox="1"/>
          <p:nvPr/>
        </p:nvSpPr>
        <p:spPr>
          <a:xfrm>
            <a:off x="5352024" y="3657333"/>
            <a:ext cx="418704" cy="646331"/>
          </a:xfrm>
          <a:prstGeom prst="rect">
            <a:avLst/>
          </a:prstGeom>
          <a:noFill/>
        </p:spPr>
        <p:txBody>
          <a:bodyPr wrap="none" rtlCol="0">
            <a:spAutoFit/>
          </a:bodyPr>
          <a:lstStyle/>
          <a:p>
            <a:r>
              <a:rPr lang="en-AU" sz="3600" dirty="0" smtClean="0"/>
              <a:t>0</a:t>
            </a:r>
            <a:endParaRPr lang="en-AU" sz="3600" dirty="0"/>
          </a:p>
        </p:txBody>
      </p:sp>
      <p:sp>
        <p:nvSpPr>
          <p:cNvPr id="58" name="TextBox 57"/>
          <p:cNvSpPr txBox="1"/>
          <p:nvPr/>
        </p:nvSpPr>
        <p:spPr>
          <a:xfrm>
            <a:off x="6094521" y="3657333"/>
            <a:ext cx="418704" cy="646331"/>
          </a:xfrm>
          <a:prstGeom prst="rect">
            <a:avLst/>
          </a:prstGeom>
          <a:noFill/>
        </p:spPr>
        <p:txBody>
          <a:bodyPr wrap="none" rtlCol="0">
            <a:spAutoFit/>
          </a:bodyPr>
          <a:lstStyle/>
          <a:p>
            <a:r>
              <a:rPr lang="en-AU" sz="3600" dirty="0" smtClean="0"/>
              <a:t>0</a:t>
            </a:r>
            <a:endParaRPr lang="en-AU" sz="3600" dirty="0"/>
          </a:p>
        </p:txBody>
      </p:sp>
      <p:sp>
        <p:nvSpPr>
          <p:cNvPr id="59" name="TextBox 58"/>
          <p:cNvSpPr txBox="1"/>
          <p:nvPr/>
        </p:nvSpPr>
        <p:spPr>
          <a:xfrm>
            <a:off x="6737421" y="1271814"/>
            <a:ext cx="1214103" cy="646331"/>
          </a:xfrm>
          <a:prstGeom prst="rect">
            <a:avLst/>
          </a:prstGeom>
          <a:noFill/>
        </p:spPr>
        <p:txBody>
          <a:bodyPr wrap="square" rtlCol="0">
            <a:spAutoFit/>
          </a:bodyPr>
          <a:lstStyle/>
          <a:p>
            <a:r>
              <a:rPr lang="en-AU" sz="3600" dirty="0" smtClean="0">
                <a:solidFill>
                  <a:srgbClr val="FFC000"/>
                </a:solidFill>
              </a:rPr>
              <a:t>≥</a:t>
            </a:r>
            <a:r>
              <a:rPr lang="en-AU" sz="3600" dirty="0" smtClean="0"/>
              <a:t>    </a:t>
            </a:r>
            <a:r>
              <a:rPr lang="en-AU" sz="3600" dirty="0" smtClean="0">
                <a:solidFill>
                  <a:srgbClr val="00B0F0"/>
                </a:solidFill>
              </a:rPr>
              <a:t>1</a:t>
            </a:r>
            <a:endParaRPr lang="en-AU" sz="3600" dirty="0">
              <a:solidFill>
                <a:srgbClr val="00B0F0"/>
              </a:solidFill>
            </a:endParaRPr>
          </a:p>
        </p:txBody>
      </p:sp>
      <p:sp>
        <p:nvSpPr>
          <p:cNvPr id="60" name="TextBox 59"/>
          <p:cNvSpPr txBox="1"/>
          <p:nvPr/>
        </p:nvSpPr>
        <p:spPr>
          <a:xfrm>
            <a:off x="6717385" y="1813169"/>
            <a:ext cx="1118264" cy="646331"/>
          </a:xfrm>
          <a:prstGeom prst="rect">
            <a:avLst/>
          </a:prstGeom>
          <a:noFill/>
        </p:spPr>
        <p:txBody>
          <a:bodyPr wrap="square" rtlCol="0">
            <a:spAutoFit/>
          </a:bodyPr>
          <a:lstStyle/>
          <a:p>
            <a:r>
              <a:rPr lang="en-AU" sz="3600" dirty="0" smtClean="0">
                <a:solidFill>
                  <a:srgbClr val="FFC000"/>
                </a:solidFill>
              </a:rPr>
              <a:t>≥</a:t>
            </a:r>
            <a:r>
              <a:rPr lang="en-AU" sz="3600" dirty="0" smtClean="0"/>
              <a:t>    </a:t>
            </a:r>
            <a:r>
              <a:rPr lang="en-AU" sz="3600" dirty="0" smtClean="0">
                <a:solidFill>
                  <a:srgbClr val="00B0F0"/>
                </a:solidFill>
              </a:rPr>
              <a:t>1</a:t>
            </a:r>
            <a:endParaRPr lang="en-AU" sz="3600" dirty="0">
              <a:solidFill>
                <a:srgbClr val="00B0F0"/>
              </a:solidFill>
            </a:endParaRPr>
          </a:p>
        </p:txBody>
      </p:sp>
      <p:cxnSp>
        <p:nvCxnSpPr>
          <p:cNvPr id="65" name="Straight Connector 64"/>
          <p:cNvCxnSpPr/>
          <p:nvPr/>
        </p:nvCxnSpPr>
        <p:spPr>
          <a:xfrm>
            <a:off x="1192477" y="4422175"/>
            <a:ext cx="5320748"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7" name="TextBox 66"/>
          <p:cNvSpPr txBox="1"/>
          <p:nvPr/>
        </p:nvSpPr>
        <p:spPr>
          <a:xfrm>
            <a:off x="2893239" y="-71465"/>
            <a:ext cx="3357522" cy="923330"/>
          </a:xfrm>
          <a:prstGeom prst="rect">
            <a:avLst/>
          </a:prstGeom>
          <a:noFill/>
        </p:spPr>
        <p:txBody>
          <a:bodyPr wrap="none" rtlCol="0">
            <a:spAutoFit/>
          </a:bodyPr>
          <a:lstStyle/>
          <a:p>
            <a:r>
              <a:rPr lang="en-AU" sz="5400" dirty="0" smtClean="0">
                <a:solidFill>
                  <a:srgbClr val="FFFF00"/>
                </a:solidFill>
              </a:rPr>
              <a:t>Constraints</a:t>
            </a:r>
            <a:endParaRPr lang="en-AU" sz="5400" dirty="0">
              <a:solidFill>
                <a:srgbClr val="FFFF00"/>
              </a:solidFill>
            </a:endParaRPr>
          </a:p>
        </p:txBody>
      </p:sp>
      <p:sp>
        <p:nvSpPr>
          <p:cNvPr id="4" name="TextBox 3"/>
          <p:cNvSpPr txBox="1"/>
          <p:nvPr/>
        </p:nvSpPr>
        <p:spPr>
          <a:xfrm>
            <a:off x="349450" y="1557778"/>
            <a:ext cx="2631041" cy="707886"/>
          </a:xfrm>
          <a:prstGeom prst="rect">
            <a:avLst/>
          </a:prstGeom>
          <a:noFill/>
        </p:spPr>
        <p:txBody>
          <a:bodyPr wrap="none" rtlCol="0">
            <a:spAutoFit/>
          </a:bodyPr>
          <a:lstStyle/>
          <a:p>
            <a:r>
              <a:rPr lang="en-AU" sz="4000" dirty="0" smtClean="0">
                <a:solidFill>
                  <a:srgbClr val="00B050"/>
                </a:solidFill>
              </a:rPr>
              <a:t>Coefficients</a:t>
            </a:r>
            <a:endParaRPr lang="en-AU" sz="4000" dirty="0">
              <a:solidFill>
                <a:srgbClr val="00B050"/>
              </a:solidFill>
            </a:endParaRPr>
          </a:p>
        </p:txBody>
      </p:sp>
      <p:sp>
        <p:nvSpPr>
          <p:cNvPr id="9" name="TextBox 8"/>
          <p:cNvSpPr txBox="1"/>
          <p:nvPr/>
        </p:nvSpPr>
        <p:spPr>
          <a:xfrm>
            <a:off x="7906539" y="1485566"/>
            <a:ext cx="1018227" cy="707886"/>
          </a:xfrm>
          <a:prstGeom prst="rect">
            <a:avLst/>
          </a:prstGeom>
          <a:noFill/>
        </p:spPr>
        <p:txBody>
          <a:bodyPr wrap="none" rtlCol="0">
            <a:spAutoFit/>
          </a:bodyPr>
          <a:lstStyle/>
          <a:p>
            <a:r>
              <a:rPr lang="en-AU" sz="4000" dirty="0" smtClean="0">
                <a:solidFill>
                  <a:srgbClr val="00B0F0"/>
                </a:solidFill>
              </a:rPr>
              <a:t>RHS</a:t>
            </a:r>
            <a:endParaRPr lang="en-AU" sz="4000" dirty="0">
              <a:solidFill>
                <a:srgbClr val="00B0F0"/>
              </a:solidFill>
            </a:endParaRPr>
          </a:p>
        </p:txBody>
      </p:sp>
      <p:sp>
        <p:nvSpPr>
          <p:cNvPr id="11" name="TextBox 10"/>
          <p:cNvSpPr txBox="1"/>
          <p:nvPr/>
        </p:nvSpPr>
        <p:spPr>
          <a:xfrm>
            <a:off x="6600589" y="367292"/>
            <a:ext cx="1399742" cy="707886"/>
          </a:xfrm>
          <a:prstGeom prst="rect">
            <a:avLst/>
          </a:prstGeom>
          <a:noFill/>
        </p:spPr>
        <p:txBody>
          <a:bodyPr wrap="none" rtlCol="0">
            <a:spAutoFit/>
          </a:bodyPr>
          <a:lstStyle/>
          <a:p>
            <a:r>
              <a:rPr lang="en-AU" sz="4000" dirty="0" smtClean="0">
                <a:solidFill>
                  <a:srgbClr val="FFC000"/>
                </a:solidFill>
              </a:rPr>
              <a:t>Sense</a:t>
            </a:r>
            <a:endParaRPr lang="en-AU" sz="4000" dirty="0">
              <a:solidFill>
                <a:srgbClr val="FFC000"/>
              </a:solidFill>
            </a:endParaRPr>
          </a:p>
        </p:txBody>
      </p:sp>
    </p:spTree>
    <p:extLst>
      <p:ext uri="{BB962C8B-B14F-4D97-AF65-F5344CB8AC3E}">
        <p14:creationId xmlns:p14="http://schemas.microsoft.com/office/powerpoint/2010/main" val="52910739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8" name="Group 67"/>
          <p:cNvGrpSpPr/>
          <p:nvPr/>
        </p:nvGrpSpPr>
        <p:grpSpPr>
          <a:xfrm>
            <a:off x="1192477" y="752013"/>
            <a:ext cx="6759047" cy="4316493"/>
            <a:chOff x="1869880" y="752013"/>
            <a:chExt cx="6759047" cy="4316493"/>
          </a:xfrm>
        </p:grpSpPr>
        <p:sp>
          <p:nvSpPr>
            <p:cNvPr id="5" name="TextBox 4"/>
            <p:cNvSpPr txBox="1"/>
            <p:nvPr/>
          </p:nvSpPr>
          <p:spPr>
            <a:xfrm>
              <a:off x="4715699" y="4422175"/>
              <a:ext cx="418704" cy="646331"/>
            </a:xfrm>
            <a:prstGeom prst="rect">
              <a:avLst/>
            </a:prstGeom>
            <a:noFill/>
          </p:spPr>
          <p:txBody>
            <a:bodyPr wrap="none" rtlCol="0">
              <a:spAutoFit/>
            </a:bodyPr>
            <a:lstStyle/>
            <a:p>
              <a:r>
                <a:rPr lang="en-AU" sz="3600" dirty="0" smtClean="0"/>
                <a:t>0</a:t>
              </a:r>
              <a:endParaRPr lang="en-AU" sz="3600" dirty="0"/>
            </a:p>
          </p:txBody>
        </p:sp>
        <p:sp>
          <p:nvSpPr>
            <p:cNvPr id="7" name="TextBox 6"/>
            <p:cNvSpPr txBox="1"/>
            <p:nvPr/>
          </p:nvSpPr>
          <p:spPr>
            <a:xfrm>
              <a:off x="5337045" y="4422175"/>
              <a:ext cx="418704" cy="646331"/>
            </a:xfrm>
            <a:prstGeom prst="rect">
              <a:avLst/>
            </a:prstGeom>
            <a:noFill/>
          </p:spPr>
          <p:txBody>
            <a:bodyPr wrap="none" rtlCol="0">
              <a:spAutoFit/>
            </a:bodyPr>
            <a:lstStyle/>
            <a:p>
              <a:r>
                <a:rPr lang="en-AU" sz="3600" dirty="0"/>
                <a:t>1</a:t>
              </a:r>
            </a:p>
          </p:txBody>
        </p:sp>
        <p:sp>
          <p:nvSpPr>
            <p:cNvPr id="8" name="TextBox 7"/>
            <p:cNvSpPr txBox="1"/>
            <p:nvPr/>
          </p:nvSpPr>
          <p:spPr>
            <a:xfrm>
              <a:off x="6012161" y="4422175"/>
              <a:ext cx="418704" cy="646331"/>
            </a:xfrm>
            <a:prstGeom prst="rect">
              <a:avLst/>
            </a:prstGeom>
            <a:noFill/>
          </p:spPr>
          <p:txBody>
            <a:bodyPr wrap="none" rtlCol="0">
              <a:spAutoFit/>
            </a:bodyPr>
            <a:lstStyle/>
            <a:p>
              <a:r>
                <a:rPr lang="en-AU" sz="3600" dirty="0" smtClean="0"/>
                <a:t>1</a:t>
              </a:r>
              <a:endParaRPr lang="en-AU" sz="3600" dirty="0"/>
            </a:p>
          </p:txBody>
        </p:sp>
        <p:sp>
          <p:nvSpPr>
            <p:cNvPr id="10" name="TextBox 9"/>
            <p:cNvSpPr txBox="1"/>
            <p:nvPr/>
          </p:nvSpPr>
          <p:spPr>
            <a:xfrm>
              <a:off x="6754658" y="4422175"/>
              <a:ext cx="418704" cy="646331"/>
            </a:xfrm>
            <a:prstGeom prst="rect">
              <a:avLst/>
            </a:prstGeom>
            <a:noFill/>
          </p:spPr>
          <p:txBody>
            <a:bodyPr wrap="none" rtlCol="0">
              <a:spAutoFit/>
            </a:bodyPr>
            <a:lstStyle/>
            <a:p>
              <a:r>
                <a:rPr lang="en-AU" sz="3600" dirty="0" smtClean="0"/>
                <a:t>0</a:t>
              </a:r>
              <a:endParaRPr lang="en-AU" sz="3600" dirty="0"/>
            </a:p>
          </p:txBody>
        </p:sp>
        <p:sp>
          <p:nvSpPr>
            <p:cNvPr id="20" name="TextBox 19"/>
            <p:cNvSpPr txBox="1"/>
            <p:nvPr/>
          </p:nvSpPr>
          <p:spPr>
            <a:xfrm>
              <a:off x="4441872" y="1224227"/>
              <a:ext cx="682978" cy="646331"/>
            </a:xfrm>
            <a:prstGeom prst="rect">
              <a:avLst/>
            </a:prstGeom>
            <a:noFill/>
          </p:spPr>
          <p:txBody>
            <a:bodyPr wrap="square" rtlCol="0">
              <a:spAutoFit/>
            </a:bodyPr>
            <a:lstStyle/>
            <a:p>
              <a:r>
                <a:rPr lang="en-AU" sz="3600" dirty="0" smtClean="0"/>
                <a:t>+1</a:t>
              </a:r>
              <a:endParaRPr lang="en-AU" sz="3600" dirty="0"/>
            </a:p>
          </p:txBody>
        </p:sp>
        <p:sp>
          <p:nvSpPr>
            <p:cNvPr id="21" name="TextBox 20"/>
            <p:cNvSpPr txBox="1"/>
            <p:nvPr/>
          </p:nvSpPr>
          <p:spPr>
            <a:xfrm>
              <a:off x="4441872" y="1816910"/>
              <a:ext cx="682978" cy="646331"/>
            </a:xfrm>
            <a:prstGeom prst="rect">
              <a:avLst/>
            </a:prstGeom>
            <a:noFill/>
          </p:spPr>
          <p:txBody>
            <a:bodyPr wrap="square" rtlCol="0">
              <a:spAutoFit/>
            </a:bodyPr>
            <a:lstStyle/>
            <a:p>
              <a:r>
                <a:rPr lang="en-AU" sz="3600" dirty="0" smtClean="0"/>
                <a:t>+1</a:t>
              </a:r>
              <a:endParaRPr lang="en-AU" sz="3600" dirty="0"/>
            </a:p>
          </p:txBody>
        </p:sp>
        <p:sp>
          <p:nvSpPr>
            <p:cNvPr id="22" name="TextBox 21"/>
            <p:cNvSpPr txBox="1"/>
            <p:nvPr/>
          </p:nvSpPr>
          <p:spPr>
            <a:xfrm>
              <a:off x="5738334" y="1255041"/>
              <a:ext cx="682978" cy="646331"/>
            </a:xfrm>
            <a:prstGeom prst="rect">
              <a:avLst/>
            </a:prstGeom>
            <a:noFill/>
          </p:spPr>
          <p:txBody>
            <a:bodyPr wrap="square" rtlCol="0">
              <a:spAutoFit/>
            </a:bodyPr>
            <a:lstStyle/>
            <a:p>
              <a:r>
                <a:rPr lang="en-AU" sz="3600" dirty="0" smtClean="0"/>
                <a:t>+1</a:t>
              </a:r>
              <a:endParaRPr lang="en-AU" sz="3600" dirty="0"/>
            </a:p>
          </p:txBody>
        </p:sp>
        <p:sp>
          <p:nvSpPr>
            <p:cNvPr id="23" name="TextBox 22"/>
            <p:cNvSpPr txBox="1"/>
            <p:nvPr/>
          </p:nvSpPr>
          <p:spPr>
            <a:xfrm>
              <a:off x="5063218" y="1823385"/>
              <a:ext cx="682978" cy="646331"/>
            </a:xfrm>
            <a:prstGeom prst="rect">
              <a:avLst/>
            </a:prstGeom>
            <a:noFill/>
          </p:spPr>
          <p:txBody>
            <a:bodyPr wrap="square" rtlCol="0">
              <a:spAutoFit/>
            </a:bodyPr>
            <a:lstStyle/>
            <a:p>
              <a:r>
                <a:rPr lang="en-AU" sz="3600" dirty="0" smtClean="0"/>
                <a:t>+1</a:t>
              </a:r>
              <a:endParaRPr lang="en-AU" sz="3600" dirty="0"/>
            </a:p>
          </p:txBody>
        </p:sp>
        <p:sp>
          <p:nvSpPr>
            <p:cNvPr id="24" name="TextBox 23"/>
            <p:cNvSpPr txBox="1"/>
            <p:nvPr/>
          </p:nvSpPr>
          <p:spPr>
            <a:xfrm>
              <a:off x="6480831" y="1831655"/>
              <a:ext cx="682978" cy="646331"/>
            </a:xfrm>
            <a:prstGeom prst="rect">
              <a:avLst/>
            </a:prstGeom>
            <a:noFill/>
          </p:spPr>
          <p:txBody>
            <a:bodyPr wrap="square" rtlCol="0">
              <a:spAutoFit/>
            </a:bodyPr>
            <a:lstStyle/>
            <a:p>
              <a:r>
                <a:rPr lang="en-AU" sz="3600" dirty="0" smtClean="0"/>
                <a:t>+1</a:t>
              </a:r>
              <a:endParaRPr lang="en-AU" sz="3600" dirty="0"/>
            </a:p>
          </p:txBody>
        </p:sp>
        <p:sp>
          <p:nvSpPr>
            <p:cNvPr id="25" name="TextBox 24"/>
            <p:cNvSpPr txBox="1"/>
            <p:nvPr/>
          </p:nvSpPr>
          <p:spPr>
            <a:xfrm>
              <a:off x="2865536" y="787236"/>
              <a:ext cx="1154483" cy="646331"/>
            </a:xfrm>
            <a:prstGeom prst="rect">
              <a:avLst/>
            </a:prstGeom>
            <a:noFill/>
          </p:spPr>
          <p:txBody>
            <a:bodyPr wrap="none" rtlCol="0">
              <a:spAutoFit/>
            </a:bodyPr>
            <a:lstStyle/>
            <a:p>
              <a:r>
                <a:rPr lang="en-AU" sz="3600" dirty="0" smtClean="0"/>
                <a:t>Min: </a:t>
              </a:r>
              <a:endParaRPr lang="en-AU" sz="3600" dirty="0"/>
            </a:p>
          </p:txBody>
        </p:sp>
        <p:sp>
          <p:nvSpPr>
            <p:cNvPr id="27" name="TextBox 26"/>
            <p:cNvSpPr txBox="1"/>
            <p:nvPr/>
          </p:nvSpPr>
          <p:spPr>
            <a:xfrm>
              <a:off x="1949164" y="2592816"/>
              <a:ext cx="1635641" cy="646331"/>
            </a:xfrm>
            <a:prstGeom prst="rect">
              <a:avLst/>
            </a:prstGeom>
            <a:noFill/>
          </p:spPr>
          <p:txBody>
            <a:bodyPr wrap="none" rtlCol="0">
              <a:spAutoFit/>
            </a:bodyPr>
            <a:lstStyle/>
            <a:p>
              <a:r>
                <a:rPr lang="en-AU" sz="3600" dirty="0" smtClean="0">
                  <a:solidFill>
                    <a:srgbClr val="FFFF00"/>
                  </a:solidFill>
                </a:rPr>
                <a:t>V. types</a:t>
              </a:r>
              <a:endParaRPr lang="en-AU" sz="3600" dirty="0">
                <a:solidFill>
                  <a:srgbClr val="FFFF00"/>
                </a:solidFill>
              </a:endParaRPr>
            </a:p>
          </p:txBody>
        </p:sp>
        <p:sp>
          <p:nvSpPr>
            <p:cNvPr id="33" name="TextBox 32"/>
            <p:cNvSpPr txBox="1"/>
            <p:nvPr/>
          </p:nvSpPr>
          <p:spPr>
            <a:xfrm>
              <a:off x="4441872" y="752013"/>
              <a:ext cx="682978" cy="646331"/>
            </a:xfrm>
            <a:prstGeom prst="rect">
              <a:avLst/>
            </a:prstGeom>
            <a:noFill/>
          </p:spPr>
          <p:txBody>
            <a:bodyPr wrap="square" rtlCol="0">
              <a:spAutoFit/>
            </a:bodyPr>
            <a:lstStyle/>
            <a:p>
              <a:r>
                <a:rPr lang="en-AU" sz="3600" dirty="0" smtClean="0"/>
                <a:t>+7</a:t>
              </a:r>
              <a:endParaRPr lang="en-AU" sz="3600" dirty="0"/>
            </a:p>
          </p:txBody>
        </p:sp>
        <p:sp>
          <p:nvSpPr>
            <p:cNvPr id="34" name="TextBox 33"/>
            <p:cNvSpPr txBox="1"/>
            <p:nvPr/>
          </p:nvSpPr>
          <p:spPr>
            <a:xfrm>
              <a:off x="5063218" y="1234613"/>
              <a:ext cx="682978" cy="646331"/>
            </a:xfrm>
            <a:prstGeom prst="rect">
              <a:avLst/>
            </a:prstGeom>
            <a:noFill/>
          </p:spPr>
          <p:txBody>
            <a:bodyPr wrap="square" rtlCol="0">
              <a:spAutoFit/>
            </a:bodyPr>
            <a:lstStyle/>
            <a:p>
              <a:r>
                <a:rPr lang="en-AU" sz="3600" dirty="0" smtClean="0"/>
                <a:t>+0</a:t>
              </a:r>
              <a:endParaRPr lang="en-AU" sz="3600" dirty="0"/>
            </a:p>
          </p:txBody>
        </p:sp>
        <p:sp>
          <p:nvSpPr>
            <p:cNvPr id="35" name="TextBox 34"/>
            <p:cNvSpPr txBox="1"/>
            <p:nvPr/>
          </p:nvSpPr>
          <p:spPr>
            <a:xfrm>
              <a:off x="5063218" y="776125"/>
              <a:ext cx="682978" cy="646331"/>
            </a:xfrm>
            <a:prstGeom prst="rect">
              <a:avLst/>
            </a:prstGeom>
            <a:noFill/>
          </p:spPr>
          <p:txBody>
            <a:bodyPr wrap="square" rtlCol="0">
              <a:spAutoFit/>
            </a:bodyPr>
            <a:lstStyle/>
            <a:p>
              <a:r>
                <a:rPr lang="en-AU" sz="3600" dirty="0" smtClean="0"/>
                <a:t>+2</a:t>
              </a:r>
              <a:endParaRPr lang="en-AU" sz="3600" dirty="0"/>
            </a:p>
          </p:txBody>
        </p:sp>
        <p:sp>
          <p:nvSpPr>
            <p:cNvPr id="36" name="TextBox 35"/>
            <p:cNvSpPr txBox="1"/>
            <p:nvPr/>
          </p:nvSpPr>
          <p:spPr>
            <a:xfrm>
              <a:off x="5738334" y="776125"/>
              <a:ext cx="682978" cy="646331"/>
            </a:xfrm>
            <a:prstGeom prst="rect">
              <a:avLst/>
            </a:prstGeom>
            <a:noFill/>
          </p:spPr>
          <p:txBody>
            <a:bodyPr wrap="square" rtlCol="0">
              <a:spAutoFit/>
            </a:bodyPr>
            <a:lstStyle/>
            <a:p>
              <a:r>
                <a:rPr lang="en-AU" sz="3600" dirty="0" smtClean="0"/>
                <a:t>+5</a:t>
              </a:r>
              <a:endParaRPr lang="en-AU" sz="3600" dirty="0"/>
            </a:p>
          </p:txBody>
        </p:sp>
        <p:sp>
          <p:nvSpPr>
            <p:cNvPr id="37" name="TextBox 36"/>
            <p:cNvSpPr txBox="1"/>
            <p:nvPr/>
          </p:nvSpPr>
          <p:spPr>
            <a:xfrm>
              <a:off x="5738334" y="1827520"/>
              <a:ext cx="682978" cy="646331"/>
            </a:xfrm>
            <a:prstGeom prst="rect">
              <a:avLst/>
            </a:prstGeom>
            <a:noFill/>
          </p:spPr>
          <p:txBody>
            <a:bodyPr wrap="square" rtlCol="0">
              <a:spAutoFit/>
            </a:bodyPr>
            <a:lstStyle/>
            <a:p>
              <a:r>
                <a:rPr lang="en-AU" sz="3600" dirty="0" smtClean="0"/>
                <a:t>+0</a:t>
              </a:r>
              <a:endParaRPr lang="en-AU" sz="3600" dirty="0"/>
            </a:p>
          </p:txBody>
        </p:sp>
        <p:sp>
          <p:nvSpPr>
            <p:cNvPr id="38" name="TextBox 37"/>
            <p:cNvSpPr txBox="1"/>
            <p:nvPr/>
          </p:nvSpPr>
          <p:spPr>
            <a:xfrm>
              <a:off x="6480831" y="1271815"/>
              <a:ext cx="682978" cy="646331"/>
            </a:xfrm>
            <a:prstGeom prst="rect">
              <a:avLst/>
            </a:prstGeom>
            <a:noFill/>
          </p:spPr>
          <p:txBody>
            <a:bodyPr wrap="square" rtlCol="0">
              <a:spAutoFit/>
            </a:bodyPr>
            <a:lstStyle/>
            <a:p>
              <a:r>
                <a:rPr lang="en-AU" sz="3600" dirty="0" smtClean="0"/>
                <a:t>+1</a:t>
              </a:r>
              <a:endParaRPr lang="en-AU" sz="3600" dirty="0"/>
            </a:p>
          </p:txBody>
        </p:sp>
        <p:sp>
          <p:nvSpPr>
            <p:cNvPr id="39" name="TextBox 38"/>
            <p:cNvSpPr txBox="1"/>
            <p:nvPr/>
          </p:nvSpPr>
          <p:spPr>
            <a:xfrm>
              <a:off x="6480831" y="792899"/>
              <a:ext cx="682978" cy="646331"/>
            </a:xfrm>
            <a:prstGeom prst="rect">
              <a:avLst/>
            </a:prstGeom>
            <a:noFill/>
          </p:spPr>
          <p:txBody>
            <a:bodyPr wrap="square" rtlCol="0">
              <a:spAutoFit/>
            </a:bodyPr>
            <a:lstStyle/>
            <a:p>
              <a:r>
                <a:rPr lang="en-AU" sz="3600" dirty="0" smtClean="0"/>
                <a:t>+9</a:t>
              </a:r>
              <a:endParaRPr lang="en-AU" sz="3600" dirty="0"/>
            </a:p>
          </p:txBody>
        </p:sp>
        <p:cxnSp>
          <p:nvCxnSpPr>
            <p:cNvPr id="40" name="Straight Connector 39"/>
            <p:cNvCxnSpPr/>
            <p:nvPr/>
          </p:nvCxnSpPr>
          <p:spPr>
            <a:xfrm flipV="1">
              <a:off x="7332466" y="1271815"/>
              <a:ext cx="0" cy="134946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2133028" y="4422175"/>
              <a:ext cx="1733167" cy="646331"/>
            </a:xfrm>
            <a:prstGeom prst="rect">
              <a:avLst/>
            </a:prstGeom>
            <a:noFill/>
          </p:spPr>
          <p:txBody>
            <a:bodyPr wrap="none" rtlCol="0">
              <a:spAutoFit/>
            </a:bodyPr>
            <a:lstStyle/>
            <a:p>
              <a:r>
                <a:rPr lang="en-AU" sz="3600" dirty="0" smtClean="0"/>
                <a:t>Solution</a:t>
              </a:r>
              <a:endParaRPr lang="en-AU" sz="3600" dirty="0"/>
            </a:p>
          </p:txBody>
        </p:sp>
        <p:sp>
          <p:nvSpPr>
            <p:cNvPr id="44" name="TextBox 43"/>
            <p:cNvSpPr txBox="1"/>
            <p:nvPr/>
          </p:nvSpPr>
          <p:spPr>
            <a:xfrm>
              <a:off x="4715699" y="2575837"/>
              <a:ext cx="436338" cy="646331"/>
            </a:xfrm>
            <a:prstGeom prst="rect">
              <a:avLst/>
            </a:prstGeom>
            <a:noFill/>
          </p:spPr>
          <p:txBody>
            <a:bodyPr wrap="none" rtlCol="0">
              <a:spAutoFit/>
            </a:bodyPr>
            <a:lstStyle/>
            <a:p>
              <a:r>
                <a:rPr lang="en-AU" sz="3600" dirty="0">
                  <a:solidFill>
                    <a:srgbClr val="FFFF00"/>
                  </a:solidFill>
                </a:rPr>
                <a:t>B</a:t>
              </a:r>
            </a:p>
          </p:txBody>
        </p:sp>
        <p:sp>
          <p:nvSpPr>
            <p:cNvPr id="45" name="TextBox 44"/>
            <p:cNvSpPr txBox="1"/>
            <p:nvPr/>
          </p:nvSpPr>
          <p:spPr>
            <a:xfrm>
              <a:off x="5337045" y="2575837"/>
              <a:ext cx="436338" cy="646331"/>
            </a:xfrm>
            <a:prstGeom prst="rect">
              <a:avLst/>
            </a:prstGeom>
            <a:noFill/>
          </p:spPr>
          <p:txBody>
            <a:bodyPr wrap="none" rtlCol="0">
              <a:spAutoFit/>
            </a:bodyPr>
            <a:lstStyle/>
            <a:p>
              <a:r>
                <a:rPr lang="en-AU" sz="3600" dirty="0" smtClean="0">
                  <a:solidFill>
                    <a:srgbClr val="FFFF00"/>
                  </a:solidFill>
                </a:rPr>
                <a:t>B</a:t>
              </a:r>
              <a:endParaRPr lang="en-AU" sz="3600" dirty="0">
                <a:solidFill>
                  <a:srgbClr val="FFFF00"/>
                </a:solidFill>
              </a:endParaRPr>
            </a:p>
          </p:txBody>
        </p:sp>
        <p:sp>
          <p:nvSpPr>
            <p:cNvPr id="46" name="TextBox 45"/>
            <p:cNvSpPr txBox="1"/>
            <p:nvPr/>
          </p:nvSpPr>
          <p:spPr>
            <a:xfrm>
              <a:off x="6012161" y="2575837"/>
              <a:ext cx="436338" cy="646331"/>
            </a:xfrm>
            <a:prstGeom prst="rect">
              <a:avLst/>
            </a:prstGeom>
            <a:noFill/>
          </p:spPr>
          <p:txBody>
            <a:bodyPr wrap="none" rtlCol="0">
              <a:spAutoFit/>
            </a:bodyPr>
            <a:lstStyle/>
            <a:p>
              <a:r>
                <a:rPr lang="en-AU" sz="3600" dirty="0">
                  <a:solidFill>
                    <a:srgbClr val="FFFF00"/>
                  </a:solidFill>
                </a:rPr>
                <a:t>B</a:t>
              </a:r>
            </a:p>
          </p:txBody>
        </p:sp>
        <p:sp>
          <p:nvSpPr>
            <p:cNvPr id="47" name="TextBox 46"/>
            <p:cNvSpPr txBox="1"/>
            <p:nvPr/>
          </p:nvSpPr>
          <p:spPr>
            <a:xfrm>
              <a:off x="6754658" y="2575837"/>
              <a:ext cx="436338" cy="646331"/>
            </a:xfrm>
            <a:prstGeom prst="rect">
              <a:avLst/>
            </a:prstGeom>
            <a:noFill/>
          </p:spPr>
          <p:txBody>
            <a:bodyPr wrap="none" rtlCol="0">
              <a:spAutoFit/>
            </a:bodyPr>
            <a:lstStyle/>
            <a:p>
              <a:r>
                <a:rPr lang="en-AU" sz="3600" dirty="0" smtClean="0">
                  <a:solidFill>
                    <a:srgbClr val="FFFF00"/>
                  </a:solidFill>
                </a:rPr>
                <a:t>B</a:t>
              </a:r>
              <a:endParaRPr lang="en-AU" sz="3600" dirty="0">
                <a:solidFill>
                  <a:srgbClr val="FFFF00"/>
                </a:solidFill>
              </a:endParaRPr>
            </a:p>
          </p:txBody>
        </p:sp>
        <p:sp>
          <p:nvSpPr>
            <p:cNvPr id="48" name="TextBox 47"/>
            <p:cNvSpPr txBox="1"/>
            <p:nvPr/>
          </p:nvSpPr>
          <p:spPr>
            <a:xfrm>
              <a:off x="1881508" y="3135593"/>
              <a:ext cx="2670924" cy="646331"/>
            </a:xfrm>
            <a:prstGeom prst="rect">
              <a:avLst/>
            </a:prstGeom>
            <a:noFill/>
          </p:spPr>
          <p:txBody>
            <a:bodyPr wrap="none" rtlCol="0">
              <a:spAutoFit/>
            </a:bodyPr>
            <a:lstStyle/>
            <a:p>
              <a:r>
                <a:rPr lang="en-AU" sz="3600" dirty="0" smtClean="0">
                  <a:solidFill>
                    <a:srgbClr val="FFFF00"/>
                  </a:solidFill>
                </a:rPr>
                <a:t>Upper bound</a:t>
              </a:r>
              <a:endParaRPr lang="en-AU" sz="3600" dirty="0">
                <a:solidFill>
                  <a:srgbClr val="FFFF00"/>
                </a:solidFill>
              </a:endParaRPr>
            </a:p>
          </p:txBody>
        </p:sp>
        <p:sp>
          <p:nvSpPr>
            <p:cNvPr id="50" name="TextBox 49"/>
            <p:cNvSpPr txBox="1"/>
            <p:nvPr/>
          </p:nvSpPr>
          <p:spPr>
            <a:xfrm>
              <a:off x="1881508" y="3748959"/>
              <a:ext cx="2652265" cy="646331"/>
            </a:xfrm>
            <a:prstGeom prst="rect">
              <a:avLst/>
            </a:prstGeom>
            <a:noFill/>
          </p:spPr>
          <p:txBody>
            <a:bodyPr wrap="none" rtlCol="0">
              <a:spAutoFit/>
            </a:bodyPr>
            <a:lstStyle/>
            <a:p>
              <a:r>
                <a:rPr lang="en-AU" sz="3600" dirty="0" smtClean="0">
                  <a:solidFill>
                    <a:srgbClr val="FFFF00"/>
                  </a:solidFill>
                </a:rPr>
                <a:t>Lower bound</a:t>
              </a:r>
              <a:endParaRPr lang="en-AU" sz="3600" dirty="0">
                <a:solidFill>
                  <a:srgbClr val="FFFF00"/>
                </a:solidFill>
              </a:endParaRPr>
            </a:p>
          </p:txBody>
        </p:sp>
        <p:sp>
          <p:nvSpPr>
            <p:cNvPr id="51" name="TextBox 50"/>
            <p:cNvSpPr txBox="1"/>
            <p:nvPr/>
          </p:nvSpPr>
          <p:spPr>
            <a:xfrm>
              <a:off x="4732965" y="3144181"/>
              <a:ext cx="418704" cy="646331"/>
            </a:xfrm>
            <a:prstGeom prst="rect">
              <a:avLst/>
            </a:prstGeom>
            <a:noFill/>
          </p:spPr>
          <p:txBody>
            <a:bodyPr wrap="none" rtlCol="0">
              <a:spAutoFit/>
            </a:bodyPr>
            <a:lstStyle/>
            <a:p>
              <a:r>
                <a:rPr lang="en-AU" sz="3600" dirty="0" smtClean="0">
                  <a:solidFill>
                    <a:srgbClr val="FFFF00"/>
                  </a:solidFill>
                </a:rPr>
                <a:t>1</a:t>
              </a:r>
              <a:endParaRPr lang="en-AU" sz="3600" dirty="0">
                <a:solidFill>
                  <a:srgbClr val="FFFF00"/>
                </a:solidFill>
              </a:endParaRPr>
            </a:p>
          </p:txBody>
        </p:sp>
        <p:sp>
          <p:nvSpPr>
            <p:cNvPr id="52" name="TextBox 51"/>
            <p:cNvSpPr txBox="1"/>
            <p:nvPr/>
          </p:nvSpPr>
          <p:spPr>
            <a:xfrm>
              <a:off x="5354311" y="3144181"/>
              <a:ext cx="418704" cy="646331"/>
            </a:xfrm>
            <a:prstGeom prst="rect">
              <a:avLst/>
            </a:prstGeom>
            <a:noFill/>
          </p:spPr>
          <p:txBody>
            <a:bodyPr wrap="none" rtlCol="0">
              <a:spAutoFit/>
            </a:bodyPr>
            <a:lstStyle/>
            <a:p>
              <a:r>
                <a:rPr lang="en-AU" sz="3600" dirty="0" smtClean="0">
                  <a:solidFill>
                    <a:srgbClr val="FFFF00"/>
                  </a:solidFill>
                </a:rPr>
                <a:t>1</a:t>
              </a:r>
              <a:endParaRPr lang="en-AU" sz="3600" dirty="0">
                <a:solidFill>
                  <a:srgbClr val="FFFF00"/>
                </a:solidFill>
              </a:endParaRPr>
            </a:p>
          </p:txBody>
        </p:sp>
        <p:sp>
          <p:nvSpPr>
            <p:cNvPr id="53" name="TextBox 52"/>
            <p:cNvSpPr txBox="1"/>
            <p:nvPr/>
          </p:nvSpPr>
          <p:spPr>
            <a:xfrm>
              <a:off x="6029427" y="3144181"/>
              <a:ext cx="418704" cy="646331"/>
            </a:xfrm>
            <a:prstGeom prst="rect">
              <a:avLst/>
            </a:prstGeom>
            <a:noFill/>
          </p:spPr>
          <p:txBody>
            <a:bodyPr wrap="none" rtlCol="0">
              <a:spAutoFit/>
            </a:bodyPr>
            <a:lstStyle/>
            <a:p>
              <a:r>
                <a:rPr lang="en-AU" sz="3600" dirty="0" smtClean="0">
                  <a:solidFill>
                    <a:srgbClr val="FFFF00"/>
                  </a:solidFill>
                </a:rPr>
                <a:t>1</a:t>
              </a:r>
              <a:endParaRPr lang="en-AU" sz="3600" dirty="0">
                <a:solidFill>
                  <a:srgbClr val="FFFF00"/>
                </a:solidFill>
              </a:endParaRPr>
            </a:p>
          </p:txBody>
        </p:sp>
        <p:sp>
          <p:nvSpPr>
            <p:cNvPr id="54" name="TextBox 53"/>
            <p:cNvSpPr txBox="1"/>
            <p:nvPr/>
          </p:nvSpPr>
          <p:spPr>
            <a:xfrm>
              <a:off x="6771924" y="3144181"/>
              <a:ext cx="418704" cy="646331"/>
            </a:xfrm>
            <a:prstGeom prst="rect">
              <a:avLst/>
            </a:prstGeom>
            <a:noFill/>
          </p:spPr>
          <p:txBody>
            <a:bodyPr wrap="none" rtlCol="0">
              <a:spAutoFit/>
            </a:bodyPr>
            <a:lstStyle/>
            <a:p>
              <a:r>
                <a:rPr lang="en-AU" sz="3600" dirty="0" smtClean="0">
                  <a:solidFill>
                    <a:srgbClr val="FFFF00"/>
                  </a:solidFill>
                </a:rPr>
                <a:t>1</a:t>
              </a:r>
              <a:endParaRPr lang="en-AU" sz="3600" dirty="0">
                <a:solidFill>
                  <a:srgbClr val="FFFF00"/>
                </a:solidFill>
              </a:endParaRPr>
            </a:p>
          </p:txBody>
        </p:sp>
        <p:sp>
          <p:nvSpPr>
            <p:cNvPr id="55" name="TextBox 54"/>
            <p:cNvSpPr txBox="1"/>
            <p:nvPr/>
          </p:nvSpPr>
          <p:spPr>
            <a:xfrm>
              <a:off x="4732965" y="3657333"/>
              <a:ext cx="418704" cy="646331"/>
            </a:xfrm>
            <a:prstGeom prst="rect">
              <a:avLst/>
            </a:prstGeom>
            <a:noFill/>
          </p:spPr>
          <p:txBody>
            <a:bodyPr wrap="none" rtlCol="0">
              <a:spAutoFit/>
            </a:bodyPr>
            <a:lstStyle/>
            <a:p>
              <a:r>
                <a:rPr lang="en-AU" sz="3600" dirty="0" smtClean="0">
                  <a:solidFill>
                    <a:srgbClr val="FFFF00"/>
                  </a:solidFill>
                </a:rPr>
                <a:t>0</a:t>
              </a:r>
              <a:endParaRPr lang="en-AU" sz="3600" dirty="0">
                <a:solidFill>
                  <a:srgbClr val="FFFF00"/>
                </a:solidFill>
              </a:endParaRPr>
            </a:p>
          </p:txBody>
        </p:sp>
        <p:sp>
          <p:nvSpPr>
            <p:cNvPr id="56" name="TextBox 55"/>
            <p:cNvSpPr txBox="1"/>
            <p:nvPr/>
          </p:nvSpPr>
          <p:spPr>
            <a:xfrm>
              <a:off x="5354311" y="3657333"/>
              <a:ext cx="418704" cy="646331"/>
            </a:xfrm>
            <a:prstGeom prst="rect">
              <a:avLst/>
            </a:prstGeom>
            <a:noFill/>
          </p:spPr>
          <p:txBody>
            <a:bodyPr wrap="none" rtlCol="0">
              <a:spAutoFit/>
            </a:bodyPr>
            <a:lstStyle/>
            <a:p>
              <a:r>
                <a:rPr lang="en-AU" sz="3600" dirty="0" smtClean="0">
                  <a:solidFill>
                    <a:srgbClr val="FFFF00"/>
                  </a:solidFill>
                </a:rPr>
                <a:t>0</a:t>
              </a:r>
              <a:endParaRPr lang="en-AU" sz="3600" dirty="0">
                <a:solidFill>
                  <a:srgbClr val="FFFF00"/>
                </a:solidFill>
              </a:endParaRPr>
            </a:p>
          </p:txBody>
        </p:sp>
        <p:sp>
          <p:nvSpPr>
            <p:cNvPr id="57" name="TextBox 56"/>
            <p:cNvSpPr txBox="1"/>
            <p:nvPr/>
          </p:nvSpPr>
          <p:spPr>
            <a:xfrm>
              <a:off x="6029427" y="3657333"/>
              <a:ext cx="418704" cy="646331"/>
            </a:xfrm>
            <a:prstGeom prst="rect">
              <a:avLst/>
            </a:prstGeom>
            <a:noFill/>
          </p:spPr>
          <p:txBody>
            <a:bodyPr wrap="none" rtlCol="0">
              <a:spAutoFit/>
            </a:bodyPr>
            <a:lstStyle/>
            <a:p>
              <a:r>
                <a:rPr lang="en-AU" sz="3600" dirty="0" smtClean="0">
                  <a:solidFill>
                    <a:srgbClr val="FFFF00"/>
                  </a:solidFill>
                </a:rPr>
                <a:t>0</a:t>
              </a:r>
              <a:endParaRPr lang="en-AU" sz="3600" dirty="0">
                <a:solidFill>
                  <a:srgbClr val="FFFF00"/>
                </a:solidFill>
              </a:endParaRPr>
            </a:p>
          </p:txBody>
        </p:sp>
        <p:sp>
          <p:nvSpPr>
            <p:cNvPr id="58" name="TextBox 57"/>
            <p:cNvSpPr txBox="1"/>
            <p:nvPr/>
          </p:nvSpPr>
          <p:spPr>
            <a:xfrm>
              <a:off x="6771924" y="3657333"/>
              <a:ext cx="418704" cy="646331"/>
            </a:xfrm>
            <a:prstGeom prst="rect">
              <a:avLst/>
            </a:prstGeom>
            <a:noFill/>
          </p:spPr>
          <p:txBody>
            <a:bodyPr wrap="none" rtlCol="0">
              <a:spAutoFit/>
            </a:bodyPr>
            <a:lstStyle/>
            <a:p>
              <a:r>
                <a:rPr lang="en-AU" sz="3600" dirty="0" smtClean="0">
                  <a:solidFill>
                    <a:srgbClr val="FFFF00"/>
                  </a:solidFill>
                </a:rPr>
                <a:t>0</a:t>
              </a:r>
              <a:endParaRPr lang="en-AU" sz="3600" dirty="0">
                <a:solidFill>
                  <a:srgbClr val="FFFF00"/>
                </a:solidFill>
              </a:endParaRPr>
            </a:p>
          </p:txBody>
        </p:sp>
        <p:sp>
          <p:nvSpPr>
            <p:cNvPr id="59" name="TextBox 58"/>
            <p:cNvSpPr txBox="1"/>
            <p:nvPr/>
          </p:nvSpPr>
          <p:spPr>
            <a:xfrm>
              <a:off x="7414824" y="1271814"/>
              <a:ext cx="1214103" cy="646331"/>
            </a:xfrm>
            <a:prstGeom prst="rect">
              <a:avLst/>
            </a:prstGeom>
            <a:noFill/>
          </p:spPr>
          <p:txBody>
            <a:bodyPr wrap="square" rtlCol="0">
              <a:spAutoFit/>
            </a:bodyPr>
            <a:lstStyle/>
            <a:p>
              <a:r>
                <a:rPr lang="en-AU" sz="3600" dirty="0" smtClean="0"/>
                <a:t>≥    1</a:t>
              </a:r>
              <a:endParaRPr lang="en-AU" sz="3600" dirty="0"/>
            </a:p>
          </p:txBody>
        </p:sp>
        <p:sp>
          <p:nvSpPr>
            <p:cNvPr id="60" name="TextBox 59"/>
            <p:cNvSpPr txBox="1"/>
            <p:nvPr/>
          </p:nvSpPr>
          <p:spPr>
            <a:xfrm>
              <a:off x="7394788" y="1813169"/>
              <a:ext cx="1118264" cy="646331"/>
            </a:xfrm>
            <a:prstGeom prst="rect">
              <a:avLst/>
            </a:prstGeom>
            <a:noFill/>
          </p:spPr>
          <p:txBody>
            <a:bodyPr wrap="square" rtlCol="0">
              <a:spAutoFit/>
            </a:bodyPr>
            <a:lstStyle/>
            <a:p>
              <a:r>
                <a:rPr lang="en-AU" sz="3600" dirty="0" smtClean="0"/>
                <a:t>≥    1</a:t>
              </a:r>
              <a:endParaRPr lang="en-AU" sz="3600" dirty="0"/>
            </a:p>
          </p:txBody>
        </p:sp>
        <p:cxnSp>
          <p:nvCxnSpPr>
            <p:cNvPr id="65" name="Straight Connector 64"/>
            <p:cNvCxnSpPr/>
            <p:nvPr/>
          </p:nvCxnSpPr>
          <p:spPr>
            <a:xfrm>
              <a:off x="1869880" y="4422175"/>
              <a:ext cx="5320748"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7" name="TextBox 66"/>
          <p:cNvSpPr txBox="1"/>
          <p:nvPr/>
        </p:nvSpPr>
        <p:spPr>
          <a:xfrm>
            <a:off x="3201305" y="-71465"/>
            <a:ext cx="2741391" cy="923330"/>
          </a:xfrm>
          <a:prstGeom prst="rect">
            <a:avLst/>
          </a:prstGeom>
          <a:noFill/>
        </p:spPr>
        <p:txBody>
          <a:bodyPr wrap="none" rtlCol="0">
            <a:spAutoFit/>
          </a:bodyPr>
          <a:lstStyle/>
          <a:p>
            <a:r>
              <a:rPr lang="en-AU" sz="5400" dirty="0" smtClean="0">
                <a:solidFill>
                  <a:srgbClr val="FFFF00"/>
                </a:solidFill>
              </a:rPr>
              <a:t>Variables</a:t>
            </a:r>
            <a:endParaRPr lang="en-AU" sz="5400" dirty="0">
              <a:solidFill>
                <a:srgbClr val="FFFF00"/>
              </a:solidFill>
            </a:endParaRPr>
          </a:p>
        </p:txBody>
      </p:sp>
    </p:spTree>
    <p:extLst>
      <p:ext uri="{BB962C8B-B14F-4D97-AF65-F5344CB8AC3E}">
        <p14:creationId xmlns:p14="http://schemas.microsoft.com/office/powerpoint/2010/main" val="109309411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8" name="Group 67"/>
          <p:cNvGrpSpPr/>
          <p:nvPr/>
        </p:nvGrpSpPr>
        <p:grpSpPr>
          <a:xfrm>
            <a:off x="1192477" y="752013"/>
            <a:ext cx="6759047" cy="4316493"/>
            <a:chOff x="1869880" y="752013"/>
            <a:chExt cx="6759047" cy="4316493"/>
          </a:xfrm>
        </p:grpSpPr>
        <p:sp>
          <p:nvSpPr>
            <p:cNvPr id="5" name="TextBox 4"/>
            <p:cNvSpPr txBox="1"/>
            <p:nvPr/>
          </p:nvSpPr>
          <p:spPr>
            <a:xfrm>
              <a:off x="4715699" y="4422175"/>
              <a:ext cx="418704" cy="646331"/>
            </a:xfrm>
            <a:prstGeom prst="rect">
              <a:avLst/>
            </a:prstGeom>
            <a:noFill/>
          </p:spPr>
          <p:txBody>
            <a:bodyPr wrap="none" rtlCol="0">
              <a:spAutoFit/>
            </a:bodyPr>
            <a:lstStyle/>
            <a:p>
              <a:r>
                <a:rPr lang="en-AU" sz="3600" dirty="0" smtClean="0"/>
                <a:t>0</a:t>
              </a:r>
              <a:endParaRPr lang="en-AU" sz="3600" dirty="0"/>
            </a:p>
          </p:txBody>
        </p:sp>
        <p:sp>
          <p:nvSpPr>
            <p:cNvPr id="7" name="TextBox 6"/>
            <p:cNvSpPr txBox="1"/>
            <p:nvPr/>
          </p:nvSpPr>
          <p:spPr>
            <a:xfrm>
              <a:off x="5337045" y="4422175"/>
              <a:ext cx="418704" cy="646331"/>
            </a:xfrm>
            <a:prstGeom prst="rect">
              <a:avLst/>
            </a:prstGeom>
            <a:noFill/>
          </p:spPr>
          <p:txBody>
            <a:bodyPr wrap="none" rtlCol="0">
              <a:spAutoFit/>
            </a:bodyPr>
            <a:lstStyle/>
            <a:p>
              <a:r>
                <a:rPr lang="en-AU" sz="3600" dirty="0"/>
                <a:t>1</a:t>
              </a:r>
            </a:p>
          </p:txBody>
        </p:sp>
        <p:sp>
          <p:nvSpPr>
            <p:cNvPr id="8" name="TextBox 7"/>
            <p:cNvSpPr txBox="1"/>
            <p:nvPr/>
          </p:nvSpPr>
          <p:spPr>
            <a:xfrm>
              <a:off x="6012161" y="4422175"/>
              <a:ext cx="418704" cy="646331"/>
            </a:xfrm>
            <a:prstGeom prst="rect">
              <a:avLst/>
            </a:prstGeom>
            <a:noFill/>
          </p:spPr>
          <p:txBody>
            <a:bodyPr wrap="none" rtlCol="0">
              <a:spAutoFit/>
            </a:bodyPr>
            <a:lstStyle/>
            <a:p>
              <a:r>
                <a:rPr lang="en-AU" sz="3600" dirty="0" smtClean="0"/>
                <a:t>1</a:t>
              </a:r>
              <a:endParaRPr lang="en-AU" sz="3600" dirty="0"/>
            </a:p>
          </p:txBody>
        </p:sp>
        <p:sp>
          <p:nvSpPr>
            <p:cNvPr id="10" name="TextBox 9"/>
            <p:cNvSpPr txBox="1"/>
            <p:nvPr/>
          </p:nvSpPr>
          <p:spPr>
            <a:xfrm>
              <a:off x="6754658" y="4422175"/>
              <a:ext cx="418704" cy="646331"/>
            </a:xfrm>
            <a:prstGeom prst="rect">
              <a:avLst/>
            </a:prstGeom>
            <a:noFill/>
          </p:spPr>
          <p:txBody>
            <a:bodyPr wrap="none" rtlCol="0">
              <a:spAutoFit/>
            </a:bodyPr>
            <a:lstStyle/>
            <a:p>
              <a:r>
                <a:rPr lang="en-AU" sz="3600" dirty="0" smtClean="0"/>
                <a:t>0</a:t>
              </a:r>
              <a:endParaRPr lang="en-AU" sz="3600" dirty="0"/>
            </a:p>
          </p:txBody>
        </p:sp>
        <p:sp>
          <p:nvSpPr>
            <p:cNvPr id="20" name="TextBox 19"/>
            <p:cNvSpPr txBox="1"/>
            <p:nvPr/>
          </p:nvSpPr>
          <p:spPr>
            <a:xfrm>
              <a:off x="4441872" y="1224227"/>
              <a:ext cx="682978" cy="646331"/>
            </a:xfrm>
            <a:prstGeom prst="rect">
              <a:avLst/>
            </a:prstGeom>
            <a:noFill/>
          </p:spPr>
          <p:txBody>
            <a:bodyPr wrap="square" rtlCol="0">
              <a:spAutoFit/>
            </a:bodyPr>
            <a:lstStyle/>
            <a:p>
              <a:r>
                <a:rPr lang="en-AU" sz="3600" dirty="0" smtClean="0"/>
                <a:t>+1</a:t>
              </a:r>
              <a:endParaRPr lang="en-AU" sz="3600" dirty="0"/>
            </a:p>
          </p:txBody>
        </p:sp>
        <p:sp>
          <p:nvSpPr>
            <p:cNvPr id="21" name="TextBox 20"/>
            <p:cNvSpPr txBox="1"/>
            <p:nvPr/>
          </p:nvSpPr>
          <p:spPr>
            <a:xfrm>
              <a:off x="4441872" y="1816910"/>
              <a:ext cx="682978" cy="646331"/>
            </a:xfrm>
            <a:prstGeom prst="rect">
              <a:avLst/>
            </a:prstGeom>
            <a:noFill/>
          </p:spPr>
          <p:txBody>
            <a:bodyPr wrap="square" rtlCol="0">
              <a:spAutoFit/>
            </a:bodyPr>
            <a:lstStyle/>
            <a:p>
              <a:r>
                <a:rPr lang="en-AU" sz="3600" dirty="0" smtClean="0"/>
                <a:t>+1</a:t>
              </a:r>
              <a:endParaRPr lang="en-AU" sz="3600" dirty="0"/>
            </a:p>
          </p:txBody>
        </p:sp>
        <p:sp>
          <p:nvSpPr>
            <p:cNvPr id="22" name="TextBox 21"/>
            <p:cNvSpPr txBox="1"/>
            <p:nvPr/>
          </p:nvSpPr>
          <p:spPr>
            <a:xfrm>
              <a:off x="5738334" y="1255041"/>
              <a:ext cx="682978" cy="646331"/>
            </a:xfrm>
            <a:prstGeom prst="rect">
              <a:avLst/>
            </a:prstGeom>
            <a:noFill/>
          </p:spPr>
          <p:txBody>
            <a:bodyPr wrap="square" rtlCol="0">
              <a:spAutoFit/>
            </a:bodyPr>
            <a:lstStyle/>
            <a:p>
              <a:r>
                <a:rPr lang="en-AU" sz="3600" dirty="0" smtClean="0"/>
                <a:t>+1</a:t>
              </a:r>
              <a:endParaRPr lang="en-AU" sz="3600" dirty="0"/>
            </a:p>
          </p:txBody>
        </p:sp>
        <p:sp>
          <p:nvSpPr>
            <p:cNvPr id="23" name="TextBox 22"/>
            <p:cNvSpPr txBox="1"/>
            <p:nvPr/>
          </p:nvSpPr>
          <p:spPr>
            <a:xfrm>
              <a:off x="5063218" y="1823385"/>
              <a:ext cx="682978" cy="646331"/>
            </a:xfrm>
            <a:prstGeom prst="rect">
              <a:avLst/>
            </a:prstGeom>
            <a:noFill/>
          </p:spPr>
          <p:txBody>
            <a:bodyPr wrap="square" rtlCol="0">
              <a:spAutoFit/>
            </a:bodyPr>
            <a:lstStyle/>
            <a:p>
              <a:r>
                <a:rPr lang="en-AU" sz="3600" dirty="0" smtClean="0"/>
                <a:t>+1</a:t>
              </a:r>
              <a:endParaRPr lang="en-AU" sz="3600" dirty="0"/>
            </a:p>
          </p:txBody>
        </p:sp>
        <p:sp>
          <p:nvSpPr>
            <p:cNvPr id="24" name="TextBox 23"/>
            <p:cNvSpPr txBox="1"/>
            <p:nvPr/>
          </p:nvSpPr>
          <p:spPr>
            <a:xfrm>
              <a:off x="6480831" y="1831655"/>
              <a:ext cx="682978" cy="646331"/>
            </a:xfrm>
            <a:prstGeom prst="rect">
              <a:avLst/>
            </a:prstGeom>
            <a:noFill/>
          </p:spPr>
          <p:txBody>
            <a:bodyPr wrap="square" rtlCol="0">
              <a:spAutoFit/>
            </a:bodyPr>
            <a:lstStyle/>
            <a:p>
              <a:r>
                <a:rPr lang="en-AU" sz="3600" dirty="0" smtClean="0"/>
                <a:t>+1</a:t>
              </a:r>
              <a:endParaRPr lang="en-AU" sz="3600" dirty="0"/>
            </a:p>
          </p:txBody>
        </p:sp>
        <p:sp>
          <p:nvSpPr>
            <p:cNvPr id="25" name="TextBox 24"/>
            <p:cNvSpPr txBox="1"/>
            <p:nvPr/>
          </p:nvSpPr>
          <p:spPr>
            <a:xfrm>
              <a:off x="2865536" y="787236"/>
              <a:ext cx="1154483" cy="646331"/>
            </a:xfrm>
            <a:prstGeom prst="rect">
              <a:avLst/>
            </a:prstGeom>
            <a:noFill/>
          </p:spPr>
          <p:txBody>
            <a:bodyPr wrap="none" rtlCol="0">
              <a:spAutoFit/>
            </a:bodyPr>
            <a:lstStyle/>
            <a:p>
              <a:r>
                <a:rPr lang="en-AU" sz="3600" dirty="0" smtClean="0"/>
                <a:t>Min: </a:t>
              </a:r>
              <a:endParaRPr lang="en-AU" sz="3600" dirty="0"/>
            </a:p>
          </p:txBody>
        </p:sp>
        <p:sp>
          <p:nvSpPr>
            <p:cNvPr id="27" name="TextBox 26"/>
            <p:cNvSpPr txBox="1"/>
            <p:nvPr/>
          </p:nvSpPr>
          <p:spPr>
            <a:xfrm>
              <a:off x="1949164" y="2592816"/>
              <a:ext cx="1635641" cy="646331"/>
            </a:xfrm>
            <a:prstGeom prst="rect">
              <a:avLst/>
            </a:prstGeom>
            <a:noFill/>
          </p:spPr>
          <p:txBody>
            <a:bodyPr wrap="none" rtlCol="0">
              <a:spAutoFit/>
            </a:bodyPr>
            <a:lstStyle/>
            <a:p>
              <a:r>
                <a:rPr lang="en-AU" sz="3600" dirty="0" smtClean="0">
                  <a:solidFill>
                    <a:srgbClr val="00B0F0"/>
                  </a:solidFill>
                </a:rPr>
                <a:t>V. types</a:t>
              </a:r>
              <a:endParaRPr lang="en-AU" sz="3600" dirty="0">
                <a:solidFill>
                  <a:srgbClr val="00B0F0"/>
                </a:solidFill>
              </a:endParaRPr>
            </a:p>
          </p:txBody>
        </p:sp>
        <p:sp>
          <p:nvSpPr>
            <p:cNvPr id="33" name="TextBox 32"/>
            <p:cNvSpPr txBox="1"/>
            <p:nvPr/>
          </p:nvSpPr>
          <p:spPr>
            <a:xfrm>
              <a:off x="4441872" y="752013"/>
              <a:ext cx="682978" cy="646331"/>
            </a:xfrm>
            <a:prstGeom prst="rect">
              <a:avLst/>
            </a:prstGeom>
            <a:noFill/>
          </p:spPr>
          <p:txBody>
            <a:bodyPr wrap="square" rtlCol="0">
              <a:spAutoFit/>
            </a:bodyPr>
            <a:lstStyle/>
            <a:p>
              <a:r>
                <a:rPr lang="en-AU" sz="3600" dirty="0" smtClean="0"/>
                <a:t>+7</a:t>
              </a:r>
              <a:endParaRPr lang="en-AU" sz="3600" dirty="0"/>
            </a:p>
          </p:txBody>
        </p:sp>
        <p:sp>
          <p:nvSpPr>
            <p:cNvPr id="34" name="TextBox 33"/>
            <p:cNvSpPr txBox="1"/>
            <p:nvPr/>
          </p:nvSpPr>
          <p:spPr>
            <a:xfrm>
              <a:off x="5063218" y="1234613"/>
              <a:ext cx="682978" cy="646331"/>
            </a:xfrm>
            <a:prstGeom prst="rect">
              <a:avLst/>
            </a:prstGeom>
            <a:noFill/>
          </p:spPr>
          <p:txBody>
            <a:bodyPr wrap="square" rtlCol="0">
              <a:spAutoFit/>
            </a:bodyPr>
            <a:lstStyle/>
            <a:p>
              <a:r>
                <a:rPr lang="en-AU" sz="3600" dirty="0" smtClean="0"/>
                <a:t>+0</a:t>
              </a:r>
              <a:endParaRPr lang="en-AU" sz="3600" dirty="0"/>
            </a:p>
          </p:txBody>
        </p:sp>
        <p:sp>
          <p:nvSpPr>
            <p:cNvPr id="35" name="TextBox 34"/>
            <p:cNvSpPr txBox="1"/>
            <p:nvPr/>
          </p:nvSpPr>
          <p:spPr>
            <a:xfrm>
              <a:off x="5063218" y="776125"/>
              <a:ext cx="682978" cy="646331"/>
            </a:xfrm>
            <a:prstGeom prst="rect">
              <a:avLst/>
            </a:prstGeom>
            <a:noFill/>
          </p:spPr>
          <p:txBody>
            <a:bodyPr wrap="square" rtlCol="0">
              <a:spAutoFit/>
            </a:bodyPr>
            <a:lstStyle/>
            <a:p>
              <a:r>
                <a:rPr lang="en-AU" sz="3600" dirty="0" smtClean="0"/>
                <a:t>+2</a:t>
              </a:r>
              <a:endParaRPr lang="en-AU" sz="3600" dirty="0"/>
            </a:p>
          </p:txBody>
        </p:sp>
        <p:sp>
          <p:nvSpPr>
            <p:cNvPr id="36" name="TextBox 35"/>
            <p:cNvSpPr txBox="1"/>
            <p:nvPr/>
          </p:nvSpPr>
          <p:spPr>
            <a:xfrm>
              <a:off x="5738334" y="776125"/>
              <a:ext cx="682978" cy="646331"/>
            </a:xfrm>
            <a:prstGeom prst="rect">
              <a:avLst/>
            </a:prstGeom>
            <a:noFill/>
          </p:spPr>
          <p:txBody>
            <a:bodyPr wrap="square" rtlCol="0">
              <a:spAutoFit/>
            </a:bodyPr>
            <a:lstStyle/>
            <a:p>
              <a:r>
                <a:rPr lang="en-AU" sz="3600" dirty="0" smtClean="0"/>
                <a:t>+5</a:t>
              </a:r>
              <a:endParaRPr lang="en-AU" sz="3600" dirty="0"/>
            </a:p>
          </p:txBody>
        </p:sp>
        <p:sp>
          <p:nvSpPr>
            <p:cNvPr id="37" name="TextBox 36"/>
            <p:cNvSpPr txBox="1"/>
            <p:nvPr/>
          </p:nvSpPr>
          <p:spPr>
            <a:xfrm>
              <a:off x="5738334" y="1827520"/>
              <a:ext cx="682978" cy="646331"/>
            </a:xfrm>
            <a:prstGeom prst="rect">
              <a:avLst/>
            </a:prstGeom>
            <a:noFill/>
          </p:spPr>
          <p:txBody>
            <a:bodyPr wrap="square" rtlCol="0">
              <a:spAutoFit/>
            </a:bodyPr>
            <a:lstStyle/>
            <a:p>
              <a:r>
                <a:rPr lang="en-AU" sz="3600" dirty="0" smtClean="0"/>
                <a:t>+0</a:t>
              </a:r>
              <a:endParaRPr lang="en-AU" sz="3600" dirty="0"/>
            </a:p>
          </p:txBody>
        </p:sp>
        <p:sp>
          <p:nvSpPr>
            <p:cNvPr id="38" name="TextBox 37"/>
            <p:cNvSpPr txBox="1"/>
            <p:nvPr/>
          </p:nvSpPr>
          <p:spPr>
            <a:xfrm>
              <a:off x="6480831" y="1271815"/>
              <a:ext cx="682978" cy="646331"/>
            </a:xfrm>
            <a:prstGeom prst="rect">
              <a:avLst/>
            </a:prstGeom>
            <a:noFill/>
          </p:spPr>
          <p:txBody>
            <a:bodyPr wrap="square" rtlCol="0">
              <a:spAutoFit/>
            </a:bodyPr>
            <a:lstStyle/>
            <a:p>
              <a:r>
                <a:rPr lang="en-AU" sz="3600" dirty="0" smtClean="0"/>
                <a:t>+1</a:t>
              </a:r>
              <a:endParaRPr lang="en-AU" sz="3600" dirty="0"/>
            </a:p>
          </p:txBody>
        </p:sp>
        <p:sp>
          <p:nvSpPr>
            <p:cNvPr id="39" name="TextBox 38"/>
            <p:cNvSpPr txBox="1"/>
            <p:nvPr/>
          </p:nvSpPr>
          <p:spPr>
            <a:xfrm>
              <a:off x="6480831" y="792899"/>
              <a:ext cx="682978" cy="646331"/>
            </a:xfrm>
            <a:prstGeom prst="rect">
              <a:avLst/>
            </a:prstGeom>
            <a:noFill/>
          </p:spPr>
          <p:txBody>
            <a:bodyPr wrap="square" rtlCol="0">
              <a:spAutoFit/>
            </a:bodyPr>
            <a:lstStyle/>
            <a:p>
              <a:r>
                <a:rPr lang="en-AU" sz="3600" dirty="0" smtClean="0"/>
                <a:t>+9</a:t>
              </a:r>
              <a:endParaRPr lang="en-AU" sz="3600" dirty="0"/>
            </a:p>
          </p:txBody>
        </p:sp>
        <p:cxnSp>
          <p:nvCxnSpPr>
            <p:cNvPr id="40" name="Straight Connector 39"/>
            <p:cNvCxnSpPr/>
            <p:nvPr/>
          </p:nvCxnSpPr>
          <p:spPr>
            <a:xfrm flipV="1">
              <a:off x="7332466" y="1271815"/>
              <a:ext cx="0" cy="134946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2133028" y="4422175"/>
              <a:ext cx="1733167" cy="646331"/>
            </a:xfrm>
            <a:prstGeom prst="rect">
              <a:avLst/>
            </a:prstGeom>
            <a:noFill/>
          </p:spPr>
          <p:txBody>
            <a:bodyPr wrap="none" rtlCol="0">
              <a:spAutoFit/>
            </a:bodyPr>
            <a:lstStyle/>
            <a:p>
              <a:r>
                <a:rPr lang="en-AU" sz="3600" dirty="0" smtClean="0"/>
                <a:t>Solution</a:t>
              </a:r>
              <a:endParaRPr lang="en-AU" sz="3600" dirty="0"/>
            </a:p>
          </p:txBody>
        </p:sp>
        <p:sp>
          <p:nvSpPr>
            <p:cNvPr id="44" name="TextBox 43"/>
            <p:cNvSpPr txBox="1"/>
            <p:nvPr/>
          </p:nvSpPr>
          <p:spPr>
            <a:xfrm>
              <a:off x="4715699" y="2575837"/>
              <a:ext cx="436338" cy="646331"/>
            </a:xfrm>
            <a:prstGeom prst="rect">
              <a:avLst/>
            </a:prstGeom>
            <a:noFill/>
          </p:spPr>
          <p:txBody>
            <a:bodyPr wrap="none" rtlCol="0">
              <a:spAutoFit/>
            </a:bodyPr>
            <a:lstStyle/>
            <a:p>
              <a:r>
                <a:rPr lang="en-AU" sz="3600" dirty="0">
                  <a:solidFill>
                    <a:srgbClr val="00B0F0"/>
                  </a:solidFill>
                </a:rPr>
                <a:t>B</a:t>
              </a:r>
            </a:p>
          </p:txBody>
        </p:sp>
        <p:sp>
          <p:nvSpPr>
            <p:cNvPr id="45" name="TextBox 44"/>
            <p:cNvSpPr txBox="1"/>
            <p:nvPr/>
          </p:nvSpPr>
          <p:spPr>
            <a:xfrm>
              <a:off x="5337045" y="2575837"/>
              <a:ext cx="436338" cy="646331"/>
            </a:xfrm>
            <a:prstGeom prst="rect">
              <a:avLst/>
            </a:prstGeom>
            <a:noFill/>
          </p:spPr>
          <p:txBody>
            <a:bodyPr wrap="none" rtlCol="0">
              <a:spAutoFit/>
            </a:bodyPr>
            <a:lstStyle/>
            <a:p>
              <a:r>
                <a:rPr lang="en-AU" sz="3600" dirty="0" smtClean="0">
                  <a:solidFill>
                    <a:srgbClr val="00B0F0"/>
                  </a:solidFill>
                </a:rPr>
                <a:t>B</a:t>
              </a:r>
              <a:endParaRPr lang="en-AU" sz="3600" dirty="0">
                <a:solidFill>
                  <a:srgbClr val="00B0F0"/>
                </a:solidFill>
              </a:endParaRPr>
            </a:p>
          </p:txBody>
        </p:sp>
        <p:sp>
          <p:nvSpPr>
            <p:cNvPr id="46" name="TextBox 45"/>
            <p:cNvSpPr txBox="1"/>
            <p:nvPr/>
          </p:nvSpPr>
          <p:spPr>
            <a:xfrm>
              <a:off x="6012161" y="2575837"/>
              <a:ext cx="436338" cy="646331"/>
            </a:xfrm>
            <a:prstGeom prst="rect">
              <a:avLst/>
            </a:prstGeom>
            <a:noFill/>
          </p:spPr>
          <p:txBody>
            <a:bodyPr wrap="none" rtlCol="0">
              <a:spAutoFit/>
            </a:bodyPr>
            <a:lstStyle/>
            <a:p>
              <a:r>
                <a:rPr lang="en-AU" sz="3600" dirty="0">
                  <a:solidFill>
                    <a:srgbClr val="00B0F0"/>
                  </a:solidFill>
                </a:rPr>
                <a:t>B</a:t>
              </a:r>
            </a:p>
          </p:txBody>
        </p:sp>
        <p:sp>
          <p:nvSpPr>
            <p:cNvPr id="47" name="TextBox 46"/>
            <p:cNvSpPr txBox="1"/>
            <p:nvPr/>
          </p:nvSpPr>
          <p:spPr>
            <a:xfrm>
              <a:off x="6754658" y="2575837"/>
              <a:ext cx="436338" cy="646331"/>
            </a:xfrm>
            <a:prstGeom prst="rect">
              <a:avLst/>
            </a:prstGeom>
            <a:noFill/>
          </p:spPr>
          <p:txBody>
            <a:bodyPr wrap="none" rtlCol="0">
              <a:spAutoFit/>
            </a:bodyPr>
            <a:lstStyle/>
            <a:p>
              <a:r>
                <a:rPr lang="en-AU" sz="3600" dirty="0" smtClean="0">
                  <a:solidFill>
                    <a:srgbClr val="00B0F0"/>
                  </a:solidFill>
                </a:rPr>
                <a:t>B</a:t>
              </a:r>
              <a:endParaRPr lang="en-AU" sz="3600" dirty="0">
                <a:solidFill>
                  <a:srgbClr val="00B0F0"/>
                </a:solidFill>
              </a:endParaRPr>
            </a:p>
          </p:txBody>
        </p:sp>
        <p:sp>
          <p:nvSpPr>
            <p:cNvPr id="48" name="TextBox 47"/>
            <p:cNvSpPr txBox="1"/>
            <p:nvPr/>
          </p:nvSpPr>
          <p:spPr>
            <a:xfrm>
              <a:off x="1881508" y="3135593"/>
              <a:ext cx="2670924" cy="646331"/>
            </a:xfrm>
            <a:prstGeom prst="rect">
              <a:avLst/>
            </a:prstGeom>
            <a:noFill/>
          </p:spPr>
          <p:txBody>
            <a:bodyPr wrap="none" rtlCol="0">
              <a:spAutoFit/>
            </a:bodyPr>
            <a:lstStyle/>
            <a:p>
              <a:r>
                <a:rPr lang="en-AU" sz="3600" dirty="0" smtClean="0">
                  <a:solidFill>
                    <a:srgbClr val="FF9900"/>
                  </a:solidFill>
                </a:rPr>
                <a:t>Upper bound</a:t>
              </a:r>
              <a:endParaRPr lang="en-AU" sz="3600" dirty="0">
                <a:solidFill>
                  <a:srgbClr val="FF9900"/>
                </a:solidFill>
              </a:endParaRPr>
            </a:p>
          </p:txBody>
        </p:sp>
        <p:sp>
          <p:nvSpPr>
            <p:cNvPr id="50" name="TextBox 49"/>
            <p:cNvSpPr txBox="1"/>
            <p:nvPr/>
          </p:nvSpPr>
          <p:spPr>
            <a:xfrm>
              <a:off x="1881508" y="3748959"/>
              <a:ext cx="2652265" cy="646331"/>
            </a:xfrm>
            <a:prstGeom prst="rect">
              <a:avLst/>
            </a:prstGeom>
            <a:noFill/>
          </p:spPr>
          <p:txBody>
            <a:bodyPr wrap="none" rtlCol="0">
              <a:spAutoFit/>
            </a:bodyPr>
            <a:lstStyle/>
            <a:p>
              <a:r>
                <a:rPr lang="en-AU" sz="3600" dirty="0" smtClean="0">
                  <a:solidFill>
                    <a:srgbClr val="00B050"/>
                  </a:solidFill>
                </a:rPr>
                <a:t>Lower bound</a:t>
              </a:r>
              <a:endParaRPr lang="en-AU" sz="3600" dirty="0">
                <a:solidFill>
                  <a:srgbClr val="00B050"/>
                </a:solidFill>
              </a:endParaRPr>
            </a:p>
          </p:txBody>
        </p:sp>
        <p:sp>
          <p:nvSpPr>
            <p:cNvPr id="51" name="TextBox 50"/>
            <p:cNvSpPr txBox="1"/>
            <p:nvPr/>
          </p:nvSpPr>
          <p:spPr>
            <a:xfrm>
              <a:off x="4732965" y="3144181"/>
              <a:ext cx="418704" cy="646331"/>
            </a:xfrm>
            <a:prstGeom prst="rect">
              <a:avLst/>
            </a:prstGeom>
            <a:noFill/>
          </p:spPr>
          <p:txBody>
            <a:bodyPr wrap="none" rtlCol="0">
              <a:spAutoFit/>
            </a:bodyPr>
            <a:lstStyle/>
            <a:p>
              <a:r>
                <a:rPr lang="en-AU" sz="3600" dirty="0" smtClean="0">
                  <a:solidFill>
                    <a:srgbClr val="FF9900"/>
                  </a:solidFill>
                </a:rPr>
                <a:t>1</a:t>
              </a:r>
              <a:endParaRPr lang="en-AU" sz="3600" dirty="0">
                <a:solidFill>
                  <a:srgbClr val="FF9900"/>
                </a:solidFill>
              </a:endParaRPr>
            </a:p>
          </p:txBody>
        </p:sp>
        <p:sp>
          <p:nvSpPr>
            <p:cNvPr id="52" name="TextBox 51"/>
            <p:cNvSpPr txBox="1"/>
            <p:nvPr/>
          </p:nvSpPr>
          <p:spPr>
            <a:xfrm>
              <a:off x="5354311" y="3144181"/>
              <a:ext cx="418704" cy="646331"/>
            </a:xfrm>
            <a:prstGeom prst="rect">
              <a:avLst/>
            </a:prstGeom>
            <a:noFill/>
          </p:spPr>
          <p:txBody>
            <a:bodyPr wrap="none" rtlCol="0">
              <a:spAutoFit/>
            </a:bodyPr>
            <a:lstStyle/>
            <a:p>
              <a:r>
                <a:rPr lang="en-AU" sz="3600" dirty="0" smtClean="0">
                  <a:solidFill>
                    <a:srgbClr val="FF9900"/>
                  </a:solidFill>
                </a:rPr>
                <a:t>1</a:t>
              </a:r>
              <a:endParaRPr lang="en-AU" sz="3600" dirty="0">
                <a:solidFill>
                  <a:srgbClr val="FF9900"/>
                </a:solidFill>
              </a:endParaRPr>
            </a:p>
          </p:txBody>
        </p:sp>
        <p:sp>
          <p:nvSpPr>
            <p:cNvPr id="53" name="TextBox 52"/>
            <p:cNvSpPr txBox="1"/>
            <p:nvPr/>
          </p:nvSpPr>
          <p:spPr>
            <a:xfrm>
              <a:off x="6029427" y="3144181"/>
              <a:ext cx="418704" cy="646331"/>
            </a:xfrm>
            <a:prstGeom prst="rect">
              <a:avLst/>
            </a:prstGeom>
            <a:noFill/>
          </p:spPr>
          <p:txBody>
            <a:bodyPr wrap="none" rtlCol="0">
              <a:spAutoFit/>
            </a:bodyPr>
            <a:lstStyle/>
            <a:p>
              <a:r>
                <a:rPr lang="en-AU" sz="3600" dirty="0" smtClean="0">
                  <a:solidFill>
                    <a:srgbClr val="FF9900"/>
                  </a:solidFill>
                </a:rPr>
                <a:t>1</a:t>
              </a:r>
              <a:endParaRPr lang="en-AU" sz="3600" dirty="0">
                <a:solidFill>
                  <a:srgbClr val="FF9900"/>
                </a:solidFill>
              </a:endParaRPr>
            </a:p>
          </p:txBody>
        </p:sp>
        <p:sp>
          <p:nvSpPr>
            <p:cNvPr id="54" name="TextBox 53"/>
            <p:cNvSpPr txBox="1"/>
            <p:nvPr/>
          </p:nvSpPr>
          <p:spPr>
            <a:xfrm>
              <a:off x="6771924" y="3144181"/>
              <a:ext cx="418704" cy="646331"/>
            </a:xfrm>
            <a:prstGeom prst="rect">
              <a:avLst/>
            </a:prstGeom>
            <a:noFill/>
          </p:spPr>
          <p:txBody>
            <a:bodyPr wrap="none" rtlCol="0">
              <a:spAutoFit/>
            </a:bodyPr>
            <a:lstStyle/>
            <a:p>
              <a:r>
                <a:rPr lang="en-AU" sz="3600" dirty="0" smtClean="0">
                  <a:solidFill>
                    <a:srgbClr val="FF9900"/>
                  </a:solidFill>
                </a:rPr>
                <a:t>1</a:t>
              </a:r>
              <a:endParaRPr lang="en-AU" sz="3600" dirty="0">
                <a:solidFill>
                  <a:srgbClr val="FF9900"/>
                </a:solidFill>
              </a:endParaRPr>
            </a:p>
          </p:txBody>
        </p:sp>
        <p:sp>
          <p:nvSpPr>
            <p:cNvPr id="55" name="TextBox 54"/>
            <p:cNvSpPr txBox="1"/>
            <p:nvPr/>
          </p:nvSpPr>
          <p:spPr>
            <a:xfrm>
              <a:off x="4732965" y="3657333"/>
              <a:ext cx="418704" cy="646331"/>
            </a:xfrm>
            <a:prstGeom prst="rect">
              <a:avLst/>
            </a:prstGeom>
            <a:noFill/>
          </p:spPr>
          <p:txBody>
            <a:bodyPr wrap="none" rtlCol="0">
              <a:spAutoFit/>
            </a:bodyPr>
            <a:lstStyle/>
            <a:p>
              <a:r>
                <a:rPr lang="en-AU" sz="3600" dirty="0" smtClean="0">
                  <a:solidFill>
                    <a:srgbClr val="00B050"/>
                  </a:solidFill>
                </a:rPr>
                <a:t>0</a:t>
              </a:r>
              <a:endParaRPr lang="en-AU" sz="3600" dirty="0">
                <a:solidFill>
                  <a:srgbClr val="00B050"/>
                </a:solidFill>
              </a:endParaRPr>
            </a:p>
          </p:txBody>
        </p:sp>
        <p:sp>
          <p:nvSpPr>
            <p:cNvPr id="56" name="TextBox 55"/>
            <p:cNvSpPr txBox="1"/>
            <p:nvPr/>
          </p:nvSpPr>
          <p:spPr>
            <a:xfrm>
              <a:off x="5354311" y="3657333"/>
              <a:ext cx="418704" cy="646331"/>
            </a:xfrm>
            <a:prstGeom prst="rect">
              <a:avLst/>
            </a:prstGeom>
            <a:noFill/>
          </p:spPr>
          <p:txBody>
            <a:bodyPr wrap="none" rtlCol="0">
              <a:spAutoFit/>
            </a:bodyPr>
            <a:lstStyle/>
            <a:p>
              <a:r>
                <a:rPr lang="en-AU" sz="3600" dirty="0" smtClean="0">
                  <a:solidFill>
                    <a:srgbClr val="00B050"/>
                  </a:solidFill>
                </a:rPr>
                <a:t>0</a:t>
              </a:r>
              <a:endParaRPr lang="en-AU" sz="3600" dirty="0">
                <a:solidFill>
                  <a:srgbClr val="00B050"/>
                </a:solidFill>
              </a:endParaRPr>
            </a:p>
          </p:txBody>
        </p:sp>
        <p:sp>
          <p:nvSpPr>
            <p:cNvPr id="57" name="TextBox 56"/>
            <p:cNvSpPr txBox="1"/>
            <p:nvPr/>
          </p:nvSpPr>
          <p:spPr>
            <a:xfrm>
              <a:off x="6029427" y="3657333"/>
              <a:ext cx="418704" cy="646331"/>
            </a:xfrm>
            <a:prstGeom prst="rect">
              <a:avLst/>
            </a:prstGeom>
            <a:noFill/>
          </p:spPr>
          <p:txBody>
            <a:bodyPr wrap="none" rtlCol="0">
              <a:spAutoFit/>
            </a:bodyPr>
            <a:lstStyle/>
            <a:p>
              <a:r>
                <a:rPr lang="en-AU" sz="3600" dirty="0" smtClean="0">
                  <a:solidFill>
                    <a:srgbClr val="00B050"/>
                  </a:solidFill>
                </a:rPr>
                <a:t>0</a:t>
              </a:r>
              <a:endParaRPr lang="en-AU" sz="3600" dirty="0">
                <a:solidFill>
                  <a:srgbClr val="00B050"/>
                </a:solidFill>
              </a:endParaRPr>
            </a:p>
          </p:txBody>
        </p:sp>
        <p:sp>
          <p:nvSpPr>
            <p:cNvPr id="58" name="TextBox 57"/>
            <p:cNvSpPr txBox="1"/>
            <p:nvPr/>
          </p:nvSpPr>
          <p:spPr>
            <a:xfrm>
              <a:off x="6771924" y="3657333"/>
              <a:ext cx="418704" cy="646331"/>
            </a:xfrm>
            <a:prstGeom prst="rect">
              <a:avLst/>
            </a:prstGeom>
            <a:noFill/>
          </p:spPr>
          <p:txBody>
            <a:bodyPr wrap="none" rtlCol="0">
              <a:spAutoFit/>
            </a:bodyPr>
            <a:lstStyle/>
            <a:p>
              <a:r>
                <a:rPr lang="en-AU" sz="3600" dirty="0" smtClean="0">
                  <a:solidFill>
                    <a:srgbClr val="00B050"/>
                  </a:solidFill>
                </a:rPr>
                <a:t>0</a:t>
              </a:r>
              <a:endParaRPr lang="en-AU" sz="3600" dirty="0">
                <a:solidFill>
                  <a:srgbClr val="00B050"/>
                </a:solidFill>
              </a:endParaRPr>
            </a:p>
          </p:txBody>
        </p:sp>
        <p:sp>
          <p:nvSpPr>
            <p:cNvPr id="59" name="TextBox 58"/>
            <p:cNvSpPr txBox="1"/>
            <p:nvPr/>
          </p:nvSpPr>
          <p:spPr>
            <a:xfrm>
              <a:off x="7414824" y="1271814"/>
              <a:ext cx="1214103" cy="646331"/>
            </a:xfrm>
            <a:prstGeom prst="rect">
              <a:avLst/>
            </a:prstGeom>
            <a:noFill/>
          </p:spPr>
          <p:txBody>
            <a:bodyPr wrap="square" rtlCol="0">
              <a:spAutoFit/>
            </a:bodyPr>
            <a:lstStyle/>
            <a:p>
              <a:r>
                <a:rPr lang="en-AU" sz="3600" dirty="0" smtClean="0"/>
                <a:t>≥    1</a:t>
              </a:r>
              <a:endParaRPr lang="en-AU" sz="3600" dirty="0"/>
            </a:p>
          </p:txBody>
        </p:sp>
        <p:sp>
          <p:nvSpPr>
            <p:cNvPr id="60" name="TextBox 59"/>
            <p:cNvSpPr txBox="1"/>
            <p:nvPr/>
          </p:nvSpPr>
          <p:spPr>
            <a:xfrm>
              <a:off x="7394788" y="1813169"/>
              <a:ext cx="1118264" cy="646331"/>
            </a:xfrm>
            <a:prstGeom prst="rect">
              <a:avLst/>
            </a:prstGeom>
            <a:noFill/>
          </p:spPr>
          <p:txBody>
            <a:bodyPr wrap="square" rtlCol="0">
              <a:spAutoFit/>
            </a:bodyPr>
            <a:lstStyle/>
            <a:p>
              <a:r>
                <a:rPr lang="en-AU" sz="3600" dirty="0" smtClean="0"/>
                <a:t>≥    1</a:t>
              </a:r>
              <a:endParaRPr lang="en-AU" sz="3600" dirty="0"/>
            </a:p>
          </p:txBody>
        </p:sp>
        <p:cxnSp>
          <p:nvCxnSpPr>
            <p:cNvPr id="65" name="Straight Connector 64"/>
            <p:cNvCxnSpPr/>
            <p:nvPr/>
          </p:nvCxnSpPr>
          <p:spPr>
            <a:xfrm>
              <a:off x="1869880" y="4422175"/>
              <a:ext cx="5320748"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7" name="TextBox 66"/>
          <p:cNvSpPr txBox="1"/>
          <p:nvPr/>
        </p:nvSpPr>
        <p:spPr>
          <a:xfrm>
            <a:off x="3201305" y="-71465"/>
            <a:ext cx="2741391" cy="923330"/>
          </a:xfrm>
          <a:prstGeom prst="rect">
            <a:avLst/>
          </a:prstGeom>
          <a:noFill/>
        </p:spPr>
        <p:txBody>
          <a:bodyPr wrap="none" rtlCol="0">
            <a:spAutoFit/>
          </a:bodyPr>
          <a:lstStyle/>
          <a:p>
            <a:r>
              <a:rPr lang="en-AU" sz="5400" dirty="0" smtClean="0">
                <a:solidFill>
                  <a:srgbClr val="FFFF00"/>
                </a:solidFill>
              </a:rPr>
              <a:t>Variables</a:t>
            </a:r>
            <a:endParaRPr lang="en-AU" sz="5400" dirty="0">
              <a:solidFill>
                <a:srgbClr val="FFFF00"/>
              </a:solidFill>
            </a:endParaRPr>
          </a:p>
        </p:txBody>
      </p:sp>
    </p:spTree>
    <p:extLst>
      <p:ext uri="{BB962C8B-B14F-4D97-AF65-F5344CB8AC3E}">
        <p14:creationId xmlns:p14="http://schemas.microsoft.com/office/powerpoint/2010/main" val="146556262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8" name="Group 67"/>
          <p:cNvGrpSpPr/>
          <p:nvPr/>
        </p:nvGrpSpPr>
        <p:grpSpPr>
          <a:xfrm>
            <a:off x="1192477" y="752013"/>
            <a:ext cx="6759047" cy="4316493"/>
            <a:chOff x="1869880" y="752013"/>
            <a:chExt cx="6759047" cy="4316493"/>
          </a:xfrm>
        </p:grpSpPr>
        <p:sp>
          <p:nvSpPr>
            <p:cNvPr id="5" name="TextBox 4"/>
            <p:cNvSpPr txBox="1"/>
            <p:nvPr/>
          </p:nvSpPr>
          <p:spPr>
            <a:xfrm>
              <a:off x="4715699" y="4422175"/>
              <a:ext cx="418704" cy="646331"/>
            </a:xfrm>
            <a:prstGeom prst="rect">
              <a:avLst/>
            </a:prstGeom>
            <a:noFill/>
          </p:spPr>
          <p:txBody>
            <a:bodyPr wrap="none" rtlCol="0">
              <a:spAutoFit/>
            </a:bodyPr>
            <a:lstStyle/>
            <a:p>
              <a:r>
                <a:rPr lang="en-AU" sz="3600" dirty="0" smtClean="0"/>
                <a:t>0</a:t>
              </a:r>
              <a:endParaRPr lang="en-AU" sz="3600" dirty="0"/>
            </a:p>
          </p:txBody>
        </p:sp>
        <p:sp>
          <p:nvSpPr>
            <p:cNvPr id="7" name="TextBox 6"/>
            <p:cNvSpPr txBox="1"/>
            <p:nvPr/>
          </p:nvSpPr>
          <p:spPr>
            <a:xfrm>
              <a:off x="5337045" y="4422175"/>
              <a:ext cx="418704" cy="646331"/>
            </a:xfrm>
            <a:prstGeom prst="rect">
              <a:avLst/>
            </a:prstGeom>
            <a:noFill/>
          </p:spPr>
          <p:txBody>
            <a:bodyPr wrap="none" rtlCol="0">
              <a:spAutoFit/>
            </a:bodyPr>
            <a:lstStyle/>
            <a:p>
              <a:r>
                <a:rPr lang="en-AU" sz="3600" dirty="0"/>
                <a:t>1</a:t>
              </a:r>
            </a:p>
          </p:txBody>
        </p:sp>
        <p:sp>
          <p:nvSpPr>
            <p:cNvPr id="8" name="TextBox 7"/>
            <p:cNvSpPr txBox="1"/>
            <p:nvPr/>
          </p:nvSpPr>
          <p:spPr>
            <a:xfrm>
              <a:off x="6012161" y="4422175"/>
              <a:ext cx="418704" cy="646331"/>
            </a:xfrm>
            <a:prstGeom prst="rect">
              <a:avLst/>
            </a:prstGeom>
            <a:noFill/>
          </p:spPr>
          <p:txBody>
            <a:bodyPr wrap="none" rtlCol="0">
              <a:spAutoFit/>
            </a:bodyPr>
            <a:lstStyle/>
            <a:p>
              <a:r>
                <a:rPr lang="en-AU" sz="3600" dirty="0" smtClean="0"/>
                <a:t>1</a:t>
              </a:r>
              <a:endParaRPr lang="en-AU" sz="3600" dirty="0"/>
            </a:p>
          </p:txBody>
        </p:sp>
        <p:sp>
          <p:nvSpPr>
            <p:cNvPr id="10" name="TextBox 9"/>
            <p:cNvSpPr txBox="1"/>
            <p:nvPr/>
          </p:nvSpPr>
          <p:spPr>
            <a:xfrm>
              <a:off x="6754658" y="4422175"/>
              <a:ext cx="418704" cy="646331"/>
            </a:xfrm>
            <a:prstGeom prst="rect">
              <a:avLst/>
            </a:prstGeom>
            <a:noFill/>
          </p:spPr>
          <p:txBody>
            <a:bodyPr wrap="none" rtlCol="0">
              <a:spAutoFit/>
            </a:bodyPr>
            <a:lstStyle/>
            <a:p>
              <a:r>
                <a:rPr lang="en-AU" sz="3600" dirty="0" smtClean="0"/>
                <a:t>0</a:t>
              </a:r>
              <a:endParaRPr lang="en-AU" sz="3600" dirty="0"/>
            </a:p>
          </p:txBody>
        </p:sp>
        <p:sp>
          <p:nvSpPr>
            <p:cNvPr id="20" name="TextBox 19"/>
            <p:cNvSpPr txBox="1"/>
            <p:nvPr/>
          </p:nvSpPr>
          <p:spPr>
            <a:xfrm>
              <a:off x="4441872" y="1224227"/>
              <a:ext cx="682978" cy="646331"/>
            </a:xfrm>
            <a:prstGeom prst="rect">
              <a:avLst/>
            </a:prstGeom>
            <a:noFill/>
          </p:spPr>
          <p:txBody>
            <a:bodyPr wrap="square" rtlCol="0">
              <a:spAutoFit/>
            </a:bodyPr>
            <a:lstStyle/>
            <a:p>
              <a:r>
                <a:rPr lang="en-AU" sz="3600" dirty="0" smtClean="0"/>
                <a:t>+1</a:t>
              </a:r>
              <a:endParaRPr lang="en-AU" sz="3600" dirty="0"/>
            </a:p>
          </p:txBody>
        </p:sp>
        <p:sp>
          <p:nvSpPr>
            <p:cNvPr id="21" name="TextBox 20"/>
            <p:cNvSpPr txBox="1"/>
            <p:nvPr/>
          </p:nvSpPr>
          <p:spPr>
            <a:xfrm>
              <a:off x="4441872" y="1816910"/>
              <a:ext cx="682978" cy="646331"/>
            </a:xfrm>
            <a:prstGeom prst="rect">
              <a:avLst/>
            </a:prstGeom>
            <a:noFill/>
          </p:spPr>
          <p:txBody>
            <a:bodyPr wrap="square" rtlCol="0">
              <a:spAutoFit/>
            </a:bodyPr>
            <a:lstStyle/>
            <a:p>
              <a:r>
                <a:rPr lang="en-AU" sz="3600" dirty="0" smtClean="0"/>
                <a:t>+1</a:t>
              </a:r>
              <a:endParaRPr lang="en-AU" sz="3600" dirty="0"/>
            </a:p>
          </p:txBody>
        </p:sp>
        <p:sp>
          <p:nvSpPr>
            <p:cNvPr id="22" name="TextBox 21"/>
            <p:cNvSpPr txBox="1"/>
            <p:nvPr/>
          </p:nvSpPr>
          <p:spPr>
            <a:xfrm>
              <a:off x="5738334" y="1255041"/>
              <a:ext cx="682978" cy="646331"/>
            </a:xfrm>
            <a:prstGeom prst="rect">
              <a:avLst/>
            </a:prstGeom>
            <a:noFill/>
          </p:spPr>
          <p:txBody>
            <a:bodyPr wrap="square" rtlCol="0">
              <a:spAutoFit/>
            </a:bodyPr>
            <a:lstStyle/>
            <a:p>
              <a:r>
                <a:rPr lang="en-AU" sz="3600" dirty="0" smtClean="0"/>
                <a:t>+1</a:t>
              </a:r>
              <a:endParaRPr lang="en-AU" sz="3600" dirty="0"/>
            </a:p>
          </p:txBody>
        </p:sp>
        <p:sp>
          <p:nvSpPr>
            <p:cNvPr id="23" name="TextBox 22"/>
            <p:cNvSpPr txBox="1"/>
            <p:nvPr/>
          </p:nvSpPr>
          <p:spPr>
            <a:xfrm>
              <a:off x="5063218" y="1823385"/>
              <a:ext cx="682978" cy="646331"/>
            </a:xfrm>
            <a:prstGeom prst="rect">
              <a:avLst/>
            </a:prstGeom>
            <a:noFill/>
          </p:spPr>
          <p:txBody>
            <a:bodyPr wrap="square" rtlCol="0">
              <a:spAutoFit/>
            </a:bodyPr>
            <a:lstStyle/>
            <a:p>
              <a:r>
                <a:rPr lang="en-AU" sz="3600" dirty="0" smtClean="0"/>
                <a:t>+1</a:t>
              </a:r>
              <a:endParaRPr lang="en-AU" sz="3600" dirty="0"/>
            </a:p>
          </p:txBody>
        </p:sp>
        <p:sp>
          <p:nvSpPr>
            <p:cNvPr id="24" name="TextBox 23"/>
            <p:cNvSpPr txBox="1"/>
            <p:nvPr/>
          </p:nvSpPr>
          <p:spPr>
            <a:xfrm>
              <a:off x="6480831" y="1831655"/>
              <a:ext cx="682978" cy="646331"/>
            </a:xfrm>
            <a:prstGeom prst="rect">
              <a:avLst/>
            </a:prstGeom>
            <a:noFill/>
          </p:spPr>
          <p:txBody>
            <a:bodyPr wrap="square" rtlCol="0">
              <a:spAutoFit/>
            </a:bodyPr>
            <a:lstStyle/>
            <a:p>
              <a:r>
                <a:rPr lang="en-AU" sz="3600" dirty="0" smtClean="0"/>
                <a:t>+1</a:t>
              </a:r>
              <a:endParaRPr lang="en-AU" sz="3600" dirty="0"/>
            </a:p>
          </p:txBody>
        </p:sp>
        <p:sp>
          <p:nvSpPr>
            <p:cNvPr id="25" name="TextBox 24"/>
            <p:cNvSpPr txBox="1"/>
            <p:nvPr/>
          </p:nvSpPr>
          <p:spPr>
            <a:xfrm>
              <a:off x="2865536" y="787236"/>
              <a:ext cx="1154483" cy="646331"/>
            </a:xfrm>
            <a:prstGeom prst="rect">
              <a:avLst/>
            </a:prstGeom>
            <a:noFill/>
          </p:spPr>
          <p:txBody>
            <a:bodyPr wrap="none" rtlCol="0">
              <a:spAutoFit/>
            </a:bodyPr>
            <a:lstStyle/>
            <a:p>
              <a:r>
                <a:rPr lang="en-AU" sz="3600" dirty="0" smtClean="0"/>
                <a:t>Min: </a:t>
              </a:r>
              <a:endParaRPr lang="en-AU" sz="3600" dirty="0"/>
            </a:p>
          </p:txBody>
        </p:sp>
        <p:sp>
          <p:nvSpPr>
            <p:cNvPr id="27" name="TextBox 26"/>
            <p:cNvSpPr txBox="1"/>
            <p:nvPr/>
          </p:nvSpPr>
          <p:spPr>
            <a:xfrm>
              <a:off x="1949164" y="2592816"/>
              <a:ext cx="1635641" cy="646331"/>
            </a:xfrm>
            <a:prstGeom prst="rect">
              <a:avLst/>
            </a:prstGeom>
            <a:noFill/>
          </p:spPr>
          <p:txBody>
            <a:bodyPr wrap="none" rtlCol="0">
              <a:spAutoFit/>
            </a:bodyPr>
            <a:lstStyle/>
            <a:p>
              <a:r>
                <a:rPr lang="en-AU" sz="3600" dirty="0" smtClean="0">
                  <a:solidFill>
                    <a:srgbClr val="00B0F0"/>
                  </a:solidFill>
                </a:rPr>
                <a:t>V. types</a:t>
              </a:r>
              <a:endParaRPr lang="en-AU" sz="3600" dirty="0">
                <a:solidFill>
                  <a:srgbClr val="00B0F0"/>
                </a:solidFill>
              </a:endParaRPr>
            </a:p>
          </p:txBody>
        </p:sp>
        <p:sp>
          <p:nvSpPr>
            <p:cNvPr id="33" name="TextBox 32"/>
            <p:cNvSpPr txBox="1"/>
            <p:nvPr/>
          </p:nvSpPr>
          <p:spPr>
            <a:xfrm>
              <a:off x="4441872" y="752013"/>
              <a:ext cx="682978" cy="646331"/>
            </a:xfrm>
            <a:prstGeom prst="rect">
              <a:avLst/>
            </a:prstGeom>
            <a:noFill/>
          </p:spPr>
          <p:txBody>
            <a:bodyPr wrap="square" rtlCol="0">
              <a:spAutoFit/>
            </a:bodyPr>
            <a:lstStyle/>
            <a:p>
              <a:r>
                <a:rPr lang="en-AU" sz="3600" dirty="0" smtClean="0"/>
                <a:t>+7</a:t>
              </a:r>
              <a:endParaRPr lang="en-AU" sz="3600" dirty="0"/>
            </a:p>
          </p:txBody>
        </p:sp>
        <p:sp>
          <p:nvSpPr>
            <p:cNvPr id="34" name="TextBox 33"/>
            <p:cNvSpPr txBox="1"/>
            <p:nvPr/>
          </p:nvSpPr>
          <p:spPr>
            <a:xfrm>
              <a:off x="5063218" y="1234613"/>
              <a:ext cx="682978" cy="646331"/>
            </a:xfrm>
            <a:prstGeom prst="rect">
              <a:avLst/>
            </a:prstGeom>
            <a:noFill/>
          </p:spPr>
          <p:txBody>
            <a:bodyPr wrap="square" rtlCol="0">
              <a:spAutoFit/>
            </a:bodyPr>
            <a:lstStyle/>
            <a:p>
              <a:r>
                <a:rPr lang="en-AU" sz="3600" dirty="0" smtClean="0"/>
                <a:t>+0</a:t>
              </a:r>
              <a:endParaRPr lang="en-AU" sz="3600" dirty="0"/>
            </a:p>
          </p:txBody>
        </p:sp>
        <p:sp>
          <p:nvSpPr>
            <p:cNvPr id="35" name="TextBox 34"/>
            <p:cNvSpPr txBox="1"/>
            <p:nvPr/>
          </p:nvSpPr>
          <p:spPr>
            <a:xfrm>
              <a:off x="5063218" y="776125"/>
              <a:ext cx="682978" cy="646331"/>
            </a:xfrm>
            <a:prstGeom prst="rect">
              <a:avLst/>
            </a:prstGeom>
            <a:noFill/>
          </p:spPr>
          <p:txBody>
            <a:bodyPr wrap="square" rtlCol="0">
              <a:spAutoFit/>
            </a:bodyPr>
            <a:lstStyle/>
            <a:p>
              <a:r>
                <a:rPr lang="en-AU" sz="3600" dirty="0" smtClean="0"/>
                <a:t>+2</a:t>
              </a:r>
              <a:endParaRPr lang="en-AU" sz="3600" dirty="0"/>
            </a:p>
          </p:txBody>
        </p:sp>
        <p:sp>
          <p:nvSpPr>
            <p:cNvPr id="36" name="TextBox 35"/>
            <p:cNvSpPr txBox="1"/>
            <p:nvPr/>
          </p:nvSpPr>
          <p:spPr>
            <a:xfrm>
              <a:off x="5738334" y="776125"/>
              <a:ext cx="682978" cy="646331"/>
            </a:xfrm>
            <a:prstGeom prst="rect">
              <a:avLst/>
            </a:prstGeom>
            <a:noFill/>
          </p:spPr>
          <p:txBody>
            <a:bodyPr wrap="square" rtlCol="0">
              <a:spAutoFit/>
            </a:bodyPr>
            <a:lstStyle/>
            <a:p>
              <a:r>
                <a:rPr lang="en-AU" sz="3600" dirty="0" smtClean="0"/>
                <a:t>+5</a:t>
              </a:r>
              <a:endParaRPr lang="en-AU" sz="3600" dirty="0"/>
            </a:p>
          </p:txBody>
        </p:sp>
        <p:sp>
          <p:nvSpPr>
            <p:cNvPr id="37" name="TextBox 36"/>
            <p:cNvSpPr txBox="1"/>
            <p:nvPr/>
          </p:nvSpPr>
          <p:spPr>
            <a:xfrm>
              <a:off x="5738334" y="1827520"/>
              <a:ext cx="682978" cy="646331"/>
            </a:xfrm>
            <a:prstGeom prst="rect">
              <a:avLst/>
            </a:prstGeom>
            <a:noFill/>
          </p:spPr>
          <p:txBody>
            <a:bodyPr wrap="square" rtlCol="0">
              <a:spAutoFit/>
            </a:bodyPr>
            <a:lstStyle/>
            <a:p>
              <a:r>
                <a:rPr lang="en-AU" sz="3600" dirty="0" smtClean="0"/>
                <a:t>+0</a:t>
              </a:r>
              <a:endParaRPr lang="en-AU" sz="3600" dirty="0"/>
            </a:p>
          </p:txBody>
        </p:sp>
        <p:sp>
          <p:nvSpPr>
            <p:cNvPr id="38" name="TextBox 37"/>
            <p:cNvSpPr txBox="1"/>
            <p:nvPr/>
          </p:nvSpPr>
          <p:spPr>
            <a:xfrm>
              <a:off x="6480831" y="1271815"/>
              <a:ext cx="682978" cy="646331"/>
            </a:xfrm>
            <a:prstGeom prst="rect">
              <a:avLst/>
            </a:prstGeom>
            <a:noFill/>
          </p:spPr>
          <p:txBody>
            <a:bodyPr wrap="square" rtlCol="0">
              <a:spAutoFit/>
            </a:bodyPr>
            <a:lstStyle/>
            <a:p>
              <a:r>
                <a:rPr lang="en-AU" sz="3600" dirty="0" smtClean="0"/>
                <a:t>+1</a:t>
              </a:r>
              <a:endParaRPr lang="en-AU" sz="3600" dirty="0"/>
            </a:p>
          </p:txBody>
        </p:sp>
        <p:sp>
          <p:nvSpPr>
            <p:cNvPr id="39" name="TextBox 38"/>
            <p:cNvSpPr txBox="1"/>
            <p:nvPr/>
          </p:nvSpPr>
          <p:spPr>
            <a:xfrm>
              <a:off x="6480831" y="792899"/>
              <a:ext cx="682978" cy="646331"/>
            </a:xfrm>
            <a:prstGeom prst="rect">
              <a:avLst/>
            </a:prstGeom>
            <a:noFill/>
          </p:spPr>
          <p:txBody>
            <a:bodyPr wrap="square" rtlCol="0">
              <a:spAutoFit/>
            </a:bodyPr>
            <a:lstStyle/>
            <a:p>
              <a:r>
                <a:rPr lang="en-AU" sz="3600" dirty="0" smtClean="0"/>
                <a:t>+9</a:t>
              </a:r>
              <a:endParaRPr lang="en-AU" sz="3600" dirty="0"/>
            </a:p>
          </p:txBody>
        </p:sp>
        <p:cxnSp>
          <p:nvCxnSpPr>
            <p:cNvPr id="40" name="Straight Connector 39"/>
            <p:cNvCxnSpPr/>
            <p:nvPr/>
          </p:nvCxnSpPr>
          <p:spPr>
            <a:xfrm flipV="1">
              <a:off x="7332466" y="1271815"/>
              <a:ext cx="0" cy="134946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2133028" y="4422175"/>
              <a:ext cx="1733167" cy="646331"/>
            </a:xfrm>
            <a:prstGeom prst="rect">
              <a:avLst/>
            </a:prstGeom>
            <a:noFill/>
          </p:spPr>
          <p:txBody>
            <a:bodyPr wrap="none" rtlCol="0">
              <a:spAutoFit/>
            </a:bodyPr>
            <a:lstStyle/>
            <a:p>
              <a:r>
                <a:rPr lang="en-AU" sz="3600" dirty="0" smtClean="0"/>
                <a:t>Solution</a:t>
              </a:r>
              <a:endParaRPr lang="en-AU" sz="3600" dirty="0"/>
            </a:p>
          </p:txBody>
        </p:sp>
        <p:sp>
          <p:nvSpPr>
            <p:cNvPr id="44" name="TextBox 43"/>
            <p:cNvSpPr txBox="1"/>
            <p:nvPr/>
          </p:nvSpPr>
          <p:spPr>
            <a:xfrm>
              <a:off x="4741028" y="2575837"/>
              <a:ext cx="436338" cy="646331"/>
            </a:xfrm>
            <a:prstGeom prst="rect">
              <a:avLst/>
            </a:prstGeom>
            <a:noFill/>
          </p:spPr>
          <p:txBody>
            <a:bodyPr wrap="none" rtlCol="0">
              <a:spAutoFit/>
            </a:bodyPr>
            <a:lstStyle/>
            <a:p>
              <a:r>
                <a:rPr lang="en-AU" sz="3600" dirty="0" smtClean="0">
                  <a:solidFill>
                    <a:srgbClr val="00B0F0"/>
                  </a:solidFill>
                </a:rPr>
                <a:t>C</a:t>
              </a:r>
              <a:endParaRPr lang="en-AU" sz="3600" dirty="0">
                <a:solidFill>
                  <a:srgbClr val="00B0F0"/>
                </a:solidFill>
              </a:endParaRPr>
            </a:p>
          </p:txBody>
        </p:sp>
        <p:sp>
          <p:nvSpPr>
            <p:cNvPr id="45" name="TextBox 44"/>
            <p:cNvSpPr txBox="1"/>
            <p:nvPr/>
          </p:nvSpPr>
          <p:spPr>
            <a:xfrm>
              <a:off x="5337045" y="2575837"/>
              <a:ext cx="436338" cy="646331"/>
            </a:xfrm>
            <a:prstGeom prst="rect">
              <a:avLst/>
            </a:prstGeom>
            <a:noFill/>
          </p:spPr>
          <p:txBody>
            <a:bodyPr wrap="none" rtlCol="0">
              <a:spAutoFit/>
            </a:bodyPr>
            <a:lstStyle/>
            <a:p>
              <a:r>
                <a:rPr lang="en-AU" sz="3600" dirty="0" smtClean="0">
                  <a:solidFill>
                    <a:srgbClr val="00B0F0"/>
                  </a:solidFill>
                </a:rPr>
                <a:t>B</a:t>
              </a:r>
              <a:endParaRPr lang="en-AU" sz="3600" dirty="0">
                <a:solidFill>
                  <a:srgbClr val="00B0F0"/>
                </a:solidFill>
              </a:endParaRPr>
            </a:p>
          </p:txBody>
        </p:sp>
        <p:sp>
          <p:nvSpPr>
            <p:cNvPr id="46" name="TextBox 45"/>
            <p:cNvSpPr txBox="1"/>
            <p:nvPr/>
          </p:nvSpPr>
          <p:spPr>
            <a:xfrm>
              <a:off x="6012161" y="2575837"/>
              <a:ext cx="436338" cy="646331"/>
            </a:xfrm>
            <a:prstGeom prst="rect">
              <a:avLst/>
            </a:prstGeom>
            <a:noFill/>
          </p:spPr>
          <p:txBody>
            <a:bodyPr wrap="none" rtlCol="0">
              <a:spAutoFit/>
            </a:bodyPr>
            <a:lstStyle/>
            <a:p>
              <a:r>
                <a:rPr lang="en-AU" sz="3600" dirty="0">
                  <a:solidFill>
                    <a:srgbClr val="00B0F0"/>
                  </a:solidFill>
                </a:rPr>
                <a:t>B</a:t>
              </a:r>
            </a:p>
          </p:txBody>
        </p:sp>
        <p:sp>
          <p:nvSpPr>
            <p:cNvPr id="47" name="TextBox 46"/>
            <p:cNvSpPr txBox="1"/>
            <p:nvPr/>
          </p:nvSpPr>
          <p:spPr>
            <a:xfrm>
              <a:off x="6754658" y="2575837"/>
              <a:ext cx="301686" cy="646331"/>
            </a:xfrm>
            <a:prstGeom prst="rect">
              <a:avLst/>
            </a:prstGeom>
            <a:noFill/>
          </p:spPr>
          <p:txBody>
            <a:bodyPr wrap="none" rtlCol="0">
              <a:spAutoFit/>
            </a:bodyPr>
            <a:lstStyle/>
            <a:p>
              <a:r>
                <a:rPr lang="en-AU" sz="3600" dirty="0" smtClean="0">
                  <a:solidFill>
                    <a:srgbClr val="00B0F0"/>
                  </a:solidFill>
                </a:rPr>
                <a:t>I</a:t>
              </a:r>
              <a:endParaRPr lang="en-AU" sz="3600" dirty="0">
                <a:solidFill>
                  <a:srgbClr val="00B0F0"/>
                </a:solidFill>
              </a:endParaRPr>
            </a:p>
          </p:txBody>
        </p:sp>
        <p:sp>
          <p:nvSpPr>
            <p:cNvPr id="48" name="TextBox 47"/>
            <p:cNvSpPr txBox="1"/>
            <p:nvPr/>
          </p:nvSpPr>
          <p:spPr>
            <a:xfrm>
              <a:off x="1881508" y="3135593"/>
              <a:ext cx="2670924" cy="646331"/>
            </a:xfrm>
            <a:prstGeom prst="rect">
              <a:avLst/>
            </a:prstGeom>
            <a:noFill/>
          </p:spPr>
          <p:txBody>
            <a:bodyPr wrap="none" rtlCol="0">
              <a:spAutoFit/>
            </a:bodyPr>
            <a:lstStyle/>
            <a:p>
              <a:r>
                <a:rPr lang="en-AU" sz="3600" dirty="0" smtClean="0">
                  <a:solidFill>
                    <a:srgbClr val="FF9900"/>
                  </a:solidFill>
                </a:rPr>
                <a:t>Upper bound</a:t>
              </a:r>
              <a:endParaRPr lang="en-AU" sz="3600" dirty="0">
                <a:solidFill>
                  <a:srgbClr val="FF9900"/>
                </a:solidFill>
              </a:endParaRPr>
            </a:p>
          </p:txBody>
        </p:sp>
        <p:sp>
          <p:nvSpPr>
            <p:cNvPr id="50" name="TextBox 49"/>
            <p:cNvSpPr txBox="1"/>
            <p:nvPr/>
          </p:nvSpPr>
          <p:spPr>
            <a:xfrm>
              <a:off x="1881508" y="3748959"/>
              <a:ext cx="2652265" cy="646331"/>
            </a:xfrm>
            <a:prstGeom prst="rect">
              <a:avLst/>
            </a:prstGeom>
            <a:noFill/>
          </p:spPr>
          <p:txBody>
            <a:bodyPr wrap="none" rtlCol="0">
              <a:spAutoFit/>
            </a:bodyPr>
            <a:lstStyle/>
            <a:p>
              <a:r>
                <a:rPr lang="en-AU" sz="3600" dirty="0" smtClean="0">
                  <a:solidFill>
                    <a:srgbClr val="00B050"/>
                  </a:solidFill>
                </a:rPr>
                <a:t>Lower bound</a:t>
              </a:r>
              <a:endParaRPr lang="en-AU" sz="3600" dirty="0">
                <a:solidFill>
                  <a:srgbClr val="00B050"/>
                </a:solidFill>
              </a:endParaRPr>
            </a:p>
          </p:txBody>
        </p:sp>
        <p:sp>
          <p:nvSpPr>
            <p:cNvPr id="51" name="TextBox 50"/>
            <p:cNvSpPr txBox="1"/>
            <p:nvPr/>
          </p:nvSpPr>
          <p:spPr>
            <a:xfrm>
              <a:off x="4618142" y="3144181"/>
              <a:ext cx="682110" cy="646331"/>
            </a:xfrm>
            <a:prstGeom prst="rect">
              <a:avLst/>
            </a:prstGeom>
            <a:noFill/>
          </p:spPr>
          <p:txBody>
            <a:bodyPr wrap="none" rtlCol="0">
              <a:spAutoFit/>
            </a:bodyPr>
            <a:lstStyle/>
            <a:p>
              <a:r>
                <a:rPr lang="en-AU" sz="3600" dirty="0" err="1" smtClean="0">
                  <a:solidFill>
                    <a:srgbClr val="FF9900"/>
                  </a:solidFill>
                </a:rPr>
                <a:t>Inf</a:t>
              </a:r>
              <a:endParaRPr lang="en-AU" sz="3600" dirty="0">
                <a:solidFill>
                  <a:srgbClr val="FF9900"/>
                </a:solidFill>
              </a:endParaRPr>
            </a:p>
          </p:txBody>
        </p:sp>
        <p:sp>
          <p:nvSpPr>
            <p:cNvPr id="52" name="TextBox 51"/>
            <p:cNvSpPr txBox="1"/>
            <p:nvPr/>
          </p:nvSpPr>
          <p:spPr>
            <a:xfrm>
              <a:off x="5354311" y="3144181"/>
              <a:ext cx="418704" cy="646331"/>
            </a:xfrm>
            <a:prstGeom prst="rect">
              <a:avLst/>
            </a:prstGeom>
            <a:noFill/>
          </p:spPr>
          <p:txBody>
            <a:bodyPr wrap="none" rtlCol="0">
              <a:spAutoFit/>
            </a:bodyPr>
            <a:lstStyle/>
            <a:p>
              <a:r>
                <a:rPr lang="en-AU" sz="3600" dirty="0" smtClean="0">
                  <a:solidFill>
                    <a:srgbClr val="FF9900"/>
                  </a:solidFill>
                </a:rPr>
                <a:t>1</a:t>
              </a:r>
              <a:endParaRPr lang="en-AU" sz="3600" dirty="0">
                <a:solidFill>
                  <a:srgbClr val="FF9900"/>
                </a:solidFill>
              </a:endParaRPr>
            </a:p>
          </p:txBody>
        </p:sp>
        <p:sp>
          <p:nvSpPr>
            <p:cNvPr id="53" name="TextBox 52"/>
            <p:cNvSpPr txBox="1"/>
            <p:nvPr/>
          </p:nvSpPr>
          <p:spPr>
            <a:xfrm>
              <a:off x="6029427" y="3144181"/>
              <a:ext cx="418704" cy="646331"/>
            </a:xfrm>
            <a:prstGeom prst="rect">
              <a:avLst/>
            </a:prstGeom>
            <a:noFill/>
          </p:spPr>
          <p:txBody>
            <a:bodyPr wrap="none" rtlCol="0">
              <a:spAutoFit/>
            </a:bodyPr>
            <a:lstStyle/>
            <a:p>
              <a:r>
                <a:rPr lang="en-AU" sz="3600" dirty="0" smtClean="0">
                  <a:solidFill>
                    <a:srgbClr val="FF9900"/>
                  </a:solidFill>
                </a:rPr>
                <a:t>1</a:t>
              </a:r>
              <a:endParaRPr lang="en-AU" sz="3600" dirty="0">
                <a:solidFill>
                  <a:srgbClr val="FF9900"/>
                </a:solidFill>
              </a:endParaRPr>
            </a:p>
          </p:txBody>
        </p:sp>
        <p:sp>
          <p:nvSpPr>
            <p:cNvPr id="54" name="TextBox 53"/>
            <p:cNvSpPr txBox="1"/>
            <p:nvPr/>
          </p:nvSpPr>
          <p:spPr>
            <a:xfrm>
              <a:off x="6771924" y="3144181"/>
              <a:ext cx="418704" cy="646331"/>
            </a:xfrm>
            <a:prstGeom prst="rect">
              <a:avLst/>
            </a:prstGeom>
            <a:noFill/>
          </p:spPr>
          <p:txBody>
            <a:bodyPr wrap="none" rtlCol="0">
              <a:spAutoFit/>
            </a:bodyPr>
            <a:lstStyle/>
            <a:p>
              <a:r>
                <a:rPr lang="en-AU" sz="3600" dirty="0" smtClean="0">
                  <a:solidFill>
                    <a:srgbClr val="FF9900"/>
                  </a:solidFill>
                </a:rPr>
                <a:t>5</a:t>
              </a:r>
              <a:endParaRPr lang="en-AU" sz="3600" dirty="0">
                <a:solidFill>
                  <a:srgbClr val="FF9900"/>
                </a:solidFill>
              </a:endParaRPr>
            </a:p>
          </p:txBody>
        </p:sp>
        <p:sp>
          <p:nvSpPr>
            <p:cNvPr id="55" name="TextBox 54"/>
            <p:cNvSpPr txBox="1"/>
            <p:nvPr/>
          </p:nvSpPr>
          <p:spPr>
            <a:xfrm>
              <a:off x="4547610" y="3657333"/>
              <a:ext cx="823174" cy="646331"/>
            </a:xfrm>
            <a:prstGeom prst="rect">
              <a:avLst/>
            </a:prstGeom>
            <a:noFill/>
          </p:spPr>
          <p:txBody>
            <a:bodyPr wrap="none" rtlCol="0">
              <a:spAutoFit/>
            </a:bodyPr>
            <a:lstStyle/>
            <a:p>
              <a:r>
                <a:rPr lang="en-AU" sz="3600" dirty="0" smtClean="0">
                  <a:solidFill>
                    <a:srgbClr val="00B050"/>
                  </a:solidFill>
                </a:rPr>
                <a:t>-</a:t>
              </a:r>
              <a:r>
                <a:rPr lang="en-AU" sz="3600" dirty="0" err="1" smtClean="0">
                  <a:solidFill>
                    <a:srgbClr val="00B050"/>
                  </a:solidFill>
                </a:rPr>
                <a:t>Inf</a:t>
              </a:r>
              <a:endParaRPr lang="en-AU" sz="3600" dirty="0">
                <a:solidFill>
                  <a:srgbClr val="00B050"/>
                </a:solidFill>
              </a:endParaRPr>
            </a:p>
          </p:txBody>
        </p:sp>
        <p:sp>
          <p:nvSpPr>
            <p:cNvPr id="56" name="TextBox 55"/>
            <p:cNvSpPr txBox="1"/>
            <p:nvPr/>
          </p:nvSpPr>
          <p:spPr>
            <a:xfrm>
              <a:off x="5354311" y="3657333"/>
              <a:ext cx="418704" cy="646331"/>
            </a:xfrm>
            <a:prstGeom prst="rect">
              <a:avLst/>
            </a:prstGeom>
            <a:noFill/>
          </p:spPr>
          <p:txBody>
            <a:bodyPr wrap="none" rtlCol="0">
              <a:spAutoFit/>
            </a:bodyPr>
            <a:lstStyle/>
            <a:p>
              <a:r>
                <a:rPr lang="en-AU" sz="3600" dirty="0" smtClean="0">
                  <a:solidFill>
                    <a:srgbClr val="00B050"/>
                  </a:solidFill>
                </a:rPr>
                <a:t>0</a:t>
              </a:r>
              <a:endParaRPr lang="en-AU" sz="3600" dirty="0">
                <a:solidFill>
                  <a:srgbClr val="00B050"/>
                </a:solidFill>
              </a:endParaRPr>
            </a:p>
          </p:txBody>
        </p:sp>
        <p:sp>
          <p:nvSpPr>
            <p:cNvPr id="57" name="TextBox 56"/>
            <p:cNvSpPr txBox="1"/>
            <p:nvPr/>
          </p:nvSpPr>
          <p:spPr>
            <a:xfrm>
              <a:off x="6029427" y="3657333"/>
              <a:ext cx="418704" cy="646331"/>
            </a:xfrm>
            <a:prstGeom prst="rect">
              <a:avLst/>
            </a:prstGeom>
            <a:noFill/>
          </p:spPr>
          <p:txBody>
            <a:bodyPr wrap="none" rtlCol="0">
              <a:spAutoFit/>
            </a:bodyPr>
            <a:lstStyle/>
            <a:p>
              <a:r>
                <a:rPr lang="en-AU" sz="3600" dirty="0" smtClean="0">
                  <a:solidFill>
                    <a:srgbClr val="00B050"/>
                  </a:solidFill>
                </a:rPr>
                <a:t>1</a:t>
              </a:r>
              <a:endParaRPr lang="en-AU" sz="3600" dirty="0">
                <a:solidFill>
                  <a:srgbClr val="00B050"/>
                </a:solidFill>
              </a:endParaRPr>
            </a:p>
          </p:txBody>
        </p:sp>
        <p:sp>
          <p:nvSpPr>
            <p:cNvPr id="58" name="TextBox 57"/>
            <p:cNvSpPr txBox="1"/>
            <p:nvPr/>
          </p:nvSpPr>
          <p:spPr>
            <a:xfrm>
              <a:off x="6771924" y="3657333"/>
              <a:ext cx="418704" cy="646331"/>
            </a:xfrm>
            <a:prstGeom prst="rect">
              <a:avLst/>
            </a:prstGeom>
            <a:noFill/>
          </p:spPr>
          <p:txBody>
            <a:bodyPr wrap="none" rtlCol="0">
              <a:spAutoFit/>
            </a:bodyPr>
            <a:lstStyle/>
            <a:p>
              <a:r>
                <a:rPr lang="en-AU" sz="3600" dirty="0" smtClean="0">
                  <a:solidFill>
                    <a:srgbClr val="00B050"/>
                  </a:solidFill>
                </a:rPr>
                <a:t>2</a:t>
              </a:r>
              <a:endParaRPr lang="en-AU" sz="3600" dirty="0">
                <a:solidFill>
                  <a:srgbClr val="00B050"/>
                </a:solidFill>
              </a:endParaRPr>
            </a:p>
          </p:txBody>
        </p:sp>
        <p:sp>
          <p:nvSpPr>
            <p:cNvPr id="59" name="TextBox 58"/>
            <p:cNvSpPr txBox="1"/>
            <p:nvPr/>
          </p:nvSpPr>
          <p:spPr>
            <a:xfrm>
              <a:off x="7414824" y="1271814"/>
              <a:ext cx="1214103" cy="646331"/>
            </a:xfrm>
            <a:prstGeom prst="rect">
              <a:avLst/>
            </a:prstGeom>
            <a:noFill/>
          </p:spPr>
          <p:txBody>
            <a:bodyPr wrap="square" rtlCol="0">
              <a:spAutoFit/>
            </a:bodyPr>
            <a:lstStyle/>
            <a:p>
              <a:r>
                <a:rPr lang="en-AU" sz="3600" dirty="0" smtClean="0"/>
                <a:t>≥    1</a:t>
              </a:r>
              <a:endParaRPr lang="en-AU" sz="3600" dirty="0"/>
            </a:p>
          </p:txBody>
        </p:sp>
        <p:sp>
          <p:nvSpPr>
            <p:cNvPr id="60" name="TextBox 59"/>
            <p:cNvSpPr txBox="1"/>
            <p:nvPr/>
          </p:nvSpPr>
          <p:spPr>
            <a:xfrm>
              <a:off x="7394788" y="1813169"/>
              <a:ext cx="1118264" cy="646331"/>
            </a:xfrm>
            <a:prstGeom prst="rect">
              <a:avLst/>
            </a:prstGeom>
            <a:noFill/>
          </p:spPr>
          <p:txBody>
            <a:bodyPr wrap="square" rtlCol="0">
              <a:spAutoFit/>
            </a:bodyPr>
            <a:lstStyle/>
            <a:p>
              <a:r>
                <a:rPr lang="en-AU" sz="3600" dirty="0" smtClean="0"/>
                <a:t>≥    1</a:t>
              </a:r>
              <a:endParaRPr lang="en-AU" sz="3600" dirty="0"/>
            </a:p>
          </p:txBody>
        </p:sp>
        <p:cxnSp>
          <p:nvCxnSpPr>
            <p:cNvPr id="65" name="Straight Connector 64"/>
            <p:cNvCxnSpPr/>
            <p:nvPr/>
          </p:nvCxnSpPr>
          <p:spPr>
            <a:xfrm>
              <a:off x="1869880" y="4422175"/>
              <a:ext cx="5320748"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7" name="TextBox 66"/>
          <p:cNvSpPr txBox="1"/>
          <p:nvPr/>
        </p:nvSpPr>
        <p:spPr>
          <a:xfrm>
            <a:off x="2205038" y="-71465"/>
            <a:ext cx="4733925" cy="923330"/>
          </a:xfrm>
          <a:prstGeom prst="rect">
            <a:avLst/>
          </a:prstGeom>
          <a:noFill/>
        </p:spPr>
        <p:txBody>
          <a:bodyPr wrap="none" rtlCol="0">
            <a:spAutoFit/>
          </a:bodyPr>
          <a:lstStyle/>
          <a:p>
            <a:r>
              <a:rPr lang="en-AU" sz="5400" dirty="0" smtClean="0">
                <a:solidFill>
                  <a:srgbClr val="FFFF00"/>
                </a:solidFill>
              </a:rPr>
              <a:t>Variables (MILP)</a:t>
            </a:r>
            <a:endParaRPr lang="en-AU" sz="5400" dirty="0">
              <a:solidFill>
                <a:srgbClr val="FFFF00"/>
              </a:solidFill>
            </a:endParaRPr>
          </a:p>
        </p:txBody>
      </p:sp>
    </p:spTree>
    <p:extLst>
      <p:ext uri="{BB962C8B-B14F-4D97-AF65-F5344CB8AC3E}">
        <p14:creationId xmlns:p14="http://schemas.microsoft.com/office/powerpoint/2010/main" val="2727392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8" name="Group 67"/>
          <p:cNvGrpSpPr/>
          <p:nvPr/>
        </p:nvGrpSpPr>
        <p:grpSpPr>
          <a:xfrm>
            <a:off x="1192477" y="752013"/>
            <a:ext cx="6759047" cy="4316493"/>
            <a:chOff x="1869880" y="752013"/>
            <a:chExt cx="6759047" cy="4316493"/>
          </a:xfrm>
        </p:grpSpPr>
        <p:sp>
          <p:nvSpPr>
            <p:cNvPr id="5" name="TextBox 4"/>
            <p:cNvSpPr txBox="1"/>
            <p:nvPr/>
          </p:nvSpPr>
          <p:spPr>
            <a:xfrm>
              <a:off x="4715699" y="4422175"/>
              <a:ext cx="418704" cy="646331"/>
            </a:xfrm>
            <a:prstGeom prst="rect">
              <a:avLst/>
            </a:prstGeom>
            <a:noFill/>
          </p:spPr>
          <p:txBody>
            <a:bodyPr wrap="none" rtlCol="0">
              <a:spAutoFit/>
            </a:bodyPr>
            <a:lstStyle/>
            <a:p>
              <a:r>
                <a:rPr lang="en-AU" sz="3600" dirty="0" smtClean="0">
                  <a:solidFill>
                    <a:srgbClr val="FFFF00"/>
                  </a:solidFill>
                </a:rPr>
                <a:t>0</a:t>
              </a:r>
              <a:endParaRPr lang="en-AU" sz="3600" dirty="0">
                <a:solidFill>
                  <a:srgbClr val="FFFF00"/>
                </a:solidFill>
              </a:endParaRPr>
            </a:p>
          </p:txBody>
        </p:sp>
        <p:sp>
          <p:nvSpPr>
            <p:cNvPr id="7" name="TextBox 6"/>
            <p:cNvSpPr txBox="1"/>
            <p:nvPr/>
          </p:nvSpPr>
          <p:spPr>
            <a:xfrm>
              <a:off x="5337045" y="4422175"/>
              <a:ext cx="418704" cy="646331"/>
            </a:xfrm>
            <a:prstGeom prst="rect">
              <a:avLst/>
            </a:prstGeom>
            <a:noFill/>
          </p:spPr>
          <p:txBody>
            <a:bodyPr wrap="none" rtlCol="0">
              <a:spAutoFit/>
            </a:bodyPr>
            <a:lstStyle/>
            <a:p>
              <a:r>
                <a:rPr lang="en-AU" sz="3600" dirty="0">
                  <a:solidFill>
                    <a:srgbClr val="FFFF00"/>
                  </a:solidFill>
                </a:rPr>
                <a:t>1</a:t>
              </a:r>
            </a:p>
          </p:txBody>
        </p:sp>
        <p:sp>
          <p:nvSpPr>
            <p:cNvPr id="8" name="TextBox 7"/>
            <p:cNvSpPr txBox="1"/>
            <p:nvPr/>
          </p:nvSpPr>
          <p:spPr>
            <a:xfrm>
              <a:off x="6012161" y="4422175"/>
              <a:ext cx="418704" cy="646331"/>
            </a:xfrm>
            <a:prstGeom prst="rect">
              <a:avLst/>
            </a:prstGeom>
            <a:noFill/>
          </p:spPr>
          <p:txBody>
            <a:bodyPr wrap="none" rtlCol="0">
              <a:spAutoFit/>
            </a:bodyPr>
            <a:lstStyle/>
            <a:p>
              <a:r>
                <a:rPr lang="en-AU" sz="3600" dirty="0" smtClean="0">
                  <a:solidFill>
                    <a:srgbClr val="FFFF00"/>
                  </a:solidFill>
                </a:rPr>
                <a:t>1</a:t>
              </a:r>
              <a:endParaRPr lang="en-AU" sz="3600" dirty="0">
                <a:solidFill>
                  <a:srgbClr val="FFFF00"/>
                </a:solidFill>
              </a:endParaRPr>
            </a:p>
          </p:txBody>
        </p:sp>
        <p:sp>
          <p:nvSpPr>
            <p:cNvPr id="10" name="TextBox 9"/>
            <p:cNvSpPr txBox="1"/>
            <p:nvPr/>
          </p:nvSpPr>
          <p:spPr>
            <a:xfrm>
              <a:off x="6754658" y="4422175"/>
              <a:ext cx="418704" cy="646331"/>
            </a:xfrm>
            <a:prstGeom prst="rect">
              <a:avLst/>
            </a:prstGeom>
            <a:noFill/>
          </p:spPr>
          <p:txBody>
            <a:bodyPr wrap="none" rtlCol="0">
              <a:spAutoFit/>
            </a:bodyPr>
            <a:lstStyle/>
            <a:p>
              <a:r>
                <a:rPr lang="en-AU" sz="3600" dirty="0" smtClean="0">
                  <a:solidFill>
                    <a:srgbClr val="FFFF00"/>
                  </a:solidFill>
                </a:rPr>
                <a:t>0</a:t>
              </a:r>
              <a:endParaRPr lang="en-AU" sz="3600" dirty="0">
                <a:solidFill>
                  <a:srgbClr val="FFFF00"/>
                </a:solidFill>
              </a:endParaRPr>
            </a:p>
          </p:txBody>
        </p:sp>
        <p:sp>
          <p:nvSpPr>
            <p:cNvPr id="20" name="TextBox 19"/>
            <p:cNvSpPr txBox="1"/>
            <p:nvPr/>
          </p:nvSpPr>
          <p:spPr>
            <a:xfrm>
              <a:off x="4441872" y="1224227"/>
              <a:ext cx="682978" cy="646331"/>
            </a:xfrm>
            <a:prstGeom prst="rect">
              <a:avLst/>
            </a:prstGeom>
            <a:noFill/>
          </p:spPr>
          <p:txBody>
            <a:bodyPr wrap="square" rtlCol="0">
              <a:spAutoFit/>
            </a:bodyPr>
            <a:lstStyle/>
            <a:p>
              <a:r>
                <a:rPr lang="en-AU" sz="3600" dirty="0" smtClean="0"/>
                <a:t>+1</a:t>
              </a:r>
              <a:endParaRPr lang="en-AU" sz="3600" dirty="0"/>
            </a:p>
          </p:txBody>
        </p:sp>
        <p:sp>
          <p:nvSpPr>
            <p:cNvPr id="21" name="TextBox 20"/>
            <p:cNvSpPr txBox="1"/>
            <p:nvPr/>
          </p:nvSpPr>
          <p:spPr>
            <a:xfrm>
              <a:off x="4441872" y="1816910"/>
              <a:ext cx="682978" cy="646331"/>
            </a:xfrm>
            <a:prstGeom prst="rect">
              <a:avLst/>
            </a:prstGeom>
            <a:noFill/>
          </p:spPr>
          <p:txBody>
            <a:bodyPr wrap="square" rtlCol="0">
              <a:spAutoFit/>
            </a:bodyPr>
            <a:lstStyle/>
            <a:p>
              <a:r>
                <a:rPr lang="en-AU" sz="3600" dirty="0" smtClean="0"/>
                <a:t>+1</a:t>
              </a:r>
              <a:endParaRPr lang="en-AU" sz="3600" dirty="0"/>
            </a:p>
          </p:txBody>
        </p:sp>
        <p:sp>
          <p:nvSpPr>
            <p:cNvPr id="22" name="TextBox 21"/>
            <p:cNvSpPr txBox="1"/>
            <p:nvPr/>
          </p:nvSpPr>
          <p:spPr>
            <a:xfrm>
              <a:off x="5738334" y="1255041"/>
              <a:ext cx="682978" cy="646331"/>
            </a:xfrm>
            <a:prstGeom prst="rect">
              <a:avLst/>
            </a:prstGeom>
            <a:noFill/>
          </p:spPr>
          <p:txBody>
            <a:bodyPr wrap="square" rtlCol="0">
              <a:spAutoFit/>
            </a:bodyPr>
            <a:lstStyle/>
            <a:p>
              <a:r>
                <a:rPr lang="en-AU" sz="3600" dirty="0" smtClean="0"/>
                <a:t>+1</a:t>
              </a:r>
              <a:endParaRPr lang="en-AU" sz="3600" dirty="0"/>
            </a:p>
          </p:txBody>
        </p:sp>
        <p:sp>
          <p:nvSpPr>
            <p:cNvPr id="23" name="TextBox 22"/>
            <p:cNvSpPr txBox="1"/>
            <p:nvPr/>
          </p:nvSpPr>
          <p:spPr>
            <a:xfrm>
              <a:off x="5063218" y="1823385"/>
              <a:ext cx="682978" cy="646331"/>
            </a:xfrm>
            <a:prstGeom prst="rect">
              <a:avLst/>
            </a:prstGeom>
            <a:noFill/>
          </p:spPr>
          <p:txBody>
            <a:bodyPr wrap="square" rtlCol="0">
              <a:spAutoFit/>
            </a:bodyPr>
            <a:lstStyle/>
            <a:p>
              <a:r>
                <a:rPr lang="en-AU" sz="3600" dirty="0" smtClean="0"/>
                <a:t>+1</a:t>
              </a:r>
              <a:endParaRPr lang="en-AU" sz="3600" dirty="0"/>
            </a:p>
          </p:txBody>
        </p:sp>
        <p:sp>
          <p:nvSpPr>
            <p:cNvPr id="24" name="TextBox 23"/>
            <p:cNvSpPr txBox="1"/>
            <p:nvPr/>
          </p:nvSpPr>
          <p:spPr>
            <a:xfrm>
              <a:off x="6480831" y="1831655"/>
              <a:ext cx="682978" cy="646331"/>
            </a:xfrm>
            <a:prstGeom prst="rect">
              <a:avLst/>
            </a:prstGeom>
            <a:noFill/>
          </p:spPr>
          <p:txBody>
            <a:bodyPr wrap="square" rtlCol="0">
              <a:spAutoFit/>
            </a:bodyPr>
            <a:lstStyle/>
            <a:p>
              <a:r>
                <a:rPr lang="en-AU" sz="3600" dirty="0" smtClean="0"/>
                <a:t>+1</a:t>
              </a:r>
              <a:endParaRPr lang="en-AU" sz="3600" dirty="0"/>
            </a:p>
          </p:txBody>
        </p:sp>
        <p:sp>
          <p:nvSpPr>
            <p:cNvPr id="25" name="TextBox 24"/>
            <p:cNvSpPr txBox="1"/>
            <p:nvPr/>
          </p:nvSpPr>
          <p:spPr>
            <a:xfrm>
              <a:off x="2865536" y="787236"/>
              <a:ext cx="1154483" cy="646331"/>
            </a:xfrm>
            <a:prstGeom prst="rect">
              <a:avLst/>
            </a:prstGeom>
            <a:noFill/>
          </p:spPr>
          <p:txBody>
            <a:bodyPr wrap="none" rtlCol="0">
              <a:spAutoFit/>
            </a:bodyPr>
            <a:lstStyle/>
            <a:p>
              <a:r>
                <a:rPr lang="en-AU" sz="3600" dirty="0" smtClean="0"/>
                <a:t>Min: </a:t>
              </a:r>
              <a:endParaRPr lang="en-AU" sz="3600" dirty="0"/>
            </a:p>
          </p:txBody>
        </p:sp>
        <p:sp>
          <p:nvSpPr>
            <p:cNvPr id="27" name="TextBox 26"/>
            <p:cNvSpPr txBox="1"/>
            <p:nvPr/>
          </p:nvSpPr>
          <p:spPr>
            <a:xfrm>
              <a:off x="1949164" y="2592816"/>
              <a:ext cx="1635641" cy="646331"/>
            </a:xfrm>
            <a:prstGeom prst="rect">
              <a:avLst/>
            </a:prstGeom>
            <a:noFill/>
          </p:spPr>
          <p:txBody>
            <a:bodyPr wrap="none" rtlCol="0">
              <a:spAutoFit/>
            </a:bodyPr>
            <a:lstStyle/>
            <a:p>
              <a:r>
                <a:rPr lang="en-AU" sz="3600" dirty="0" smtClean="0"/>
                <a:t>V. types</a:t>
              </a:r>
              <a:endParaRPr lang="en-AU" sz="3600" dirty="0"/>
            </a:p>
          </p:txBody>
        </p:sp>
        <p:sp>
          <p:nvSpPr>
            <p:cNvPr id="33" name="TextBox 32"/>
            <p:cNvSpPr txBox="1"/>
            <p:nvPr/>
          </p:nvSpPr>
          <p:spPr>
            <a:xfrm>
              <a:off x="4441872" y="752013"/>
              <a:ext cx="682978" cy="646331"/>
            </a:xfrm>
            <a:prstGeom prst="rect">
              <a:avLst/>
            </a:prstGeom>
            <a:noFill/>
          </p:spPr>
          <p:txBody>
            <a:bodyPr wrap="square" rtlCol="0">
              <a:spAutoFit/>
            </a:bodyPr>
            <a:lstStyle/>
            <a:p>
              <a:r>
                <a:rPr lang="en-AU" sz="3600" dirty="0" smtClean="0"/>
                <a:t>+7</a:t>
              </a:r>
              <a:endParaRPr lang="en-AU" sz="3600" dirty="0"/>
            </a:p>
          </p:txBody>
        </p:sp>
        <p:sp>
          <p:nvSpPr>
            <p:cNvPr id="34" name="TextBox 33"/>
            <p:cNvSpPr txBox="1"/>
            <p:nvPr/>
          </p:nvSpPr>
          <p:spPr>
            <a:xfrm>
              <a:off x="5063218" y="1234613"/>
              <a:ext cx="682978" cy="646331"/>
            </a:xfrm>
            <a:prstGeom prst="rect">
              <a:avLst/>
            </a:prstGeom>
            <a:noFill/>
          </p:spPr>
          <p:txBody>
            <a:bodyPr wrap="square" rtlCol="0">
              <a:spAutoFit/>
            </a:bodyPr>
            <a:lstStyle/>
            <a:p>
              <a:r>
                <a:rPr lang="en-AU" sz="3600" dirty="0" smtClean="0"/>
                <a:t>+0</a:t>
              </a:r>
              <a:endParaRPr lang="en-AU" sz="3600" dirty="0"/>
            </a:p>
          </p:txBody>
        </p:sp>
        <p:sp>
          <p:nvSpPr>
            <p:cNvPr id="35" name="TextBox 34"/>
            <p:cNvSpPr txBox="1"/>
            <p:nvPr/>
          </p:nvSpPr>
          <p:spPr>
            <a:xfrm>
              <a:off x="5063218" y="776125"/>
              <a:ext cx="682978" cy="646331"/>
            </a:xfrm>
            <a:prstGeom prst="rect">
              <a:avLst/>
            </a:prstGeom>
            <a:noFill/>
          </p:spPr>
          <p:txBody>
            <a:bodyPr wrap="square" rtlCol="0">
              <a:spAutoFit/>
            </a:bodyPr>
            <a:lstStyle/>
            <a:p>
              <a:r>
                <a:rPr lang="en-AU" sz="3600" dirty="0" smtClean="0"/>
                <a:t>+2</a:t>
              </a:r>
              <a:endParaRPr lang="en-AU" sz="3600" dirty="0"/>
            </a:p>
          </p:txBody>
        </p:sp>
        <p:sp>
          <p:nvSpPr>
            <p:cNvPr id="36" name="TextBox 35"/>
            <p:cNvSpPr txBox="1"/>
            <p:nvPr/>
          </p:nvSpPr>
          <p:spPr>
            <a:xfrm>
              <a:off x="5738334" y="776125"/>
              <a:ext cx="682978" cy="646331"/>
            </a:xfrm>
            <a:prstGeom prst="rect">
              <a:avLst/>
            </a:prstGeom>
            <a:noFill/>
          </p:spPr>
          <p:txBody>
            <a:bodyPr wrap="square" rtlCol="0">
              <a:spAutoFit/>
            </a:bodyPr>
            <a:lstStyle/>
            <a:p>
              <a:r>
                <a:rPr lang="en-AU" sz="3600" dirty="0" smtClean="0"/>
                <a:t>+5</a:t>
              </a:r>
              <a:endParaRPr lang="en-AU" sz="3600" dirty="0"/>
            </a:p>
          </p:txBody>
        </p:sp>
        <p:sp>
          <p:nvSpPr>
            <p:cNvPr id="37" name="TextBox 36"/>
            <p:cNvSpPr txBox="1"/>
            <p:nvPr/>
          </p:nvSpPr>
          <p:spPr>
            <a:xfrm>
              <a:off x="5738334" y="1827520"/>
              <a:ext cx="682978" cy="646331"/>
            </a:xfrm>
            <a:prstGeom prst="rect">
              <a:avLst/>
            </a:prstGeom>
            <a:noFill/>
          </p:spPr>
          <p:txBody>
            <a:bodyPr wrap="square" rtlCol="0">
              <a:spAutoFit/>
            </a:bodyPr>
            <a:lstStyle/>
            <a:p>
              <a:r>
                <a:rPr lang="en-AU" sz="3600" dirty="0" smtClean="0"/>
                <a:t>+0</a:t>
              </a:r>
              <a:endParaRPr lang="en-AU" sz="3600" dirty="0"/>
            </a:p>
          </p:txBody>
        </p:sp>
        <p:sp>
          <p:nvSpPr>
            <p:cNvPr id="38" name="TextBox 37"/>
            <p:cNvSpPr txBox="1"/>
            <p:nvPr/>
          </p:nvSpPr>
          <p:spPr>
            <a:xfrm>
              <a:off x="6480831" y="1271815"/>
              <a:ext cx="682978" cy="646331"/>
            </a:xfrm>
            <a:prstGeom prst="rect">
              <a:avLst/>
            </a:prstGeom>
            <a:noFill/>
          </p:spPr>
          <p:txBody>
            <a:bodyPr wrap="square" rtlCol="0">
              <a:spAutoFit/>
            </a:bodyPr>
            <a:lstStyle/>
            <a:p>
              <a:r>
                <a:rPr lang="en-AU" sz="3600" dirty="0" smtClean="0"/>
                <a:t>+1</a:t>
              </a:r>
              <a:endParaRPr lang="en-AU" sz="3600" dirty="0"/>
            </a:p>
          </p:txBody>
        </p:sp>
        <p:sp>
          <p:nvSpPr>
            <p:cNvPr id="39" name="TextBox 38"/>
            <p:cNvSpPr txBox="1"/>
            <p:nvPr/>
          </p:nvSpPr>
          <p:spPr>
            <a:xfrm>
              <a:off x="6480831" y="792899"/>
              <a:ext cx="682978" cy="646331"/>
            </a:xfrm>
            <a:prstGeom prst="rect">
              <a:avLst/>
            </a:prstGeom>
            <a:noFill/>
          </p:spPr>
          <p:txBody>
            <a:bodyPr wrap="square" rtlCol="0">
              <a:spAutoFit/>
            </a:bodyPr>
            <a:lstStyle/>
            <a:p>
              <a:r>
                <a:rPr lang="en-AU" sz="3600" dirty="0" smtClean="0"/>
                <a:t>+9</a:t>
              </a:r>
              <a:endParaRPr lang="en-AU" sz="3600" dirty="0"/>
            </a:p>
          </p:txBody>
        </p:sp>
        <p:cxnSp>
          <p:nvCxnSpPr>
            <p:cNvPr id="40" name="Straight Connector 39"/>
            <p:cNvCxnSpPr/>
            <p:nvPr/>
          </p:nvCxnSpPr>
          <p:spPr>
            <a:xfrm flipV="1">
              <a:off x="7332466" y="1271815"/>
              <a:ext cx="0" cy="134946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2133028" y="4422175"/>
              <a:ext cx="1733167" cy="646331"/>
            </a:xfrm>
            <a:prstGeom prst="rect">
              <a:avLst/>
            </a:prstGeom>
            <a:noFill/>
          </p:spPr>
          <p:txBody>
            <a:bodyPr wrap="none" rtlCol="0">
              <a:spAutoFit/>
            </a:bodyPr>
            <a:lstStyle/>
            <a:p>
              <a:r>
                <a:rPr lang="en-AU" sz="3600" dirty="0" smtClean="0">
                  <a:solidFill>
                    <a:srgbClr val="FFFF00"/>
                  </a:solidFill>
                </a:rPr>
                <a:t>Solution</a:t>
              </a:r>
              <a:endParaRPr lang="en-AU" sz="3600" dirty="0">
                <a:solidFill>
                  <a:srgbClr val="FFFF00"/>
                </a:solidFill>
              </a:endParaRPr>
            </a:p>
          </p:txBody>
        </p:sp>
        <p:sp>
          <p:nvSpPr>
            <p:cNvPr id="44" name="TextBox 43"/>
            <p:cNvSpPr txBox="1"/>
            <p:nvPr/>
          </p:nvSpPr>
          <p:spPr>
            <a:xfrm>
              <a:off x="4715699" y="2575837"/>
              <a:ext cx="436338" cy="646331"/>
            </a:xfrm>
            <a:prstGeom prst="rect">
              <a:avLst/>
            </a:prstGeom>
            <a:noFill/>
          </p:spPr>
          <p:txBody>
            <a:bodyPr wrap="none" rtlCol="0">
              <a:spAutoFit/>
            </a:bodyPr>
            <a:lstStyle/>
            <a:p>
              <a:r>
                <a:rPr lang="en-AU" sz="3600" dirty="0"/>
                <a:t>B</a:t>
              </a:r>
            </a:p>
          </p:txBody>
        </p:sp>
        <p:sp>
          <p:nvSpPr>
            <p:cNvPr id="45" name="TextBox 44"/>
            <p:cNvSpPr txBox="1"/>
            <p:nvPr/>
          </p:nvSpPr>
          <p:spPr>
            <a:xfrm>
              <a:off x="5337045" y="2575837"/>
              <a:ext cx="436338" cy="646331"/>
            </a:xfrm>
            <a:prstGeom prst="rect">
              <a:avLst/>
            </a:prstGeom>
            <a:noFill/>
          </p:spPr>
          <p:txBody>
            <a:bodyPr wrap="none" rtlCol="0">
              <a:spAutoFit/>
            </a:bodyPr>
            <a:lstStyle/>
            <a:p>
              <a:r>
                <a:rPr lang="en-AU" sz="3600" dirty="0" smtClean="0"/>
                <a:t>B</a:t>
              </a:r>
              <a:endParaRPr lang="en-AU" sz="3600" dirty="0"/>
            </a:p>
          </p:txBody>
        </p:sp>
        <p:sp>
          <p:nvSpPr>
            <p:cNvPr id="46" name="TextBox 45"/>
            <p:cNvSpPr txBox="1"/>
            <p:nvPr/>
          </p:nvSpPr>
          <p:spPr>
            <a:xfrm>
              <a:off x="6012161" y="2575837"/>
              <a:ext cx="436338" cy="646331"/>
            </a:xfrm>
            <a:prstGeom prst="rect">
              <a:avLst/>
            </a:prstGeom>
            <a:noFill/>
          </p:spPr>
          <p:txBody>
            <a:bodyPr wrap="none" rtlCol="0">
              <a:spAutoFit/>
            </a:bodyPr>
            <a:lstStyle/>
            <a:p>
              <a:r>
                <a:rPr lang="en-AU" sz="3600" dirty="0"/>
                <a:t>B</a:t>
              </a:r>
            </a:p>
          </p:txBody>
        </p:sp>
        <p:sp>
          <p:nvSpPr>
            <p:cNvPr id="47" name="TextBox 46"/>
            <p:cNvSpPr txBox="1"/>
            <p:nvPr/>
          </p:nvSpPr>
          <p:spPr>
            <a:xfrm>
              <a:off x="6754658" y="2575837"/>
              <a:ext cx="436338" cy="646331"/>
            </a:xfrm>
            <a:prstGeom prst="rect">
              <a:avLst/>
            </a:prstGeom>
            <a:noFill/>
          </p:spPr>
          <p:txBody>
            <a:bodyPr wrap="none" rtlCol="0">
              <a:spAutoFit/>
            </a:bodyPr>
            <a:lstStyle/>
            <a:p>
              <a:r>
                <a:rPr lang="en-AU" sz="3600" dirty="0" smtClean="0"/>
                <a:t>B</a:t>
              </a:r>
              <a:endParaRPr lang="en-AU" sz="3600" dirty="0"/>
            </a:p>
          </p:txBody>
        </p:sp>
        <p:sp>
          <p:nvSpPr>
            <p:cNvPr id="48" name="TextBox 47"/>
            <p:cNvSpPr txBox="1"/>
            <p:nvPr/>
          </p:nvSpPr>
          <p:spPr>
            <a:xfrm>
              <a:off x="1881508" y="3135593"/>
              <a:ext cx="2670924" cy="646331"/>
            </a:xfrm>
            <a:prstGeom prst="rect">
              <a:avLst/>
            </a:prstGeom>
            <a:noFill/>
          </p:spPr>
          <p:txBody>
            <a:bodyPr wrap="none" rtlCol="0">
              <a:spAutoFit/>
            </a:bodyPr>
            <a:lstStyle/>
            <a:p>
              <a:r>
                <a:rPr lang="en-AU" sz="3600" dirty="0" smtClean="0"/>
                <a:t>Upper bound</a:t>
              </a:r>
              <a:endParaRPr lang="en-AU" sz="3600" dirty="0"/>
            </a:p>
          </p:txBody>
        </p:sp>
        <p:sp>
          <p:nvSpPr>
            <p:cNvPr id="50" name="TextBox 49"/>
            <p:cNvSpPr txBox="1"/>
            <p:nvPr/>
          </p:nvSpPr>
          <p:spPr>
            <a:xfrm>
              <a:off x="1881508" y="3748959"/>
              <a:ext cx="2652265" cy="646331"/>
            </a:xfrm>
            <a:prstGeom prst="rect">
              <a:avLst/>
            </a:prstGeom>
            <a:noFill/>
          </p:spPr>
          <p:txBody>
            <a:bodyPr wrap="none" rtlCol="0">
              <a:spAutoFit/>
            </a:bodyPr>
            <a:lstStyle/>
            <a:p>
              <a:r>
                <a:rPr lang="en-AU" sz="3600" dirty="0" smtClean="0"/>
                <a:t>Lower bound</a:t>
              </a:r>
              <a:endParaRPr lang="en-AU" sz="3600" dirty="0"/>
            </a:p>
          </p:txBody>
        </p:sp>
        <p:sp>
          <p:nvSpPr>
            <p:cNvPr id="51" name="TextBox 50"/>
            <p:cNvSpPr txBox="1"/>
            <p:nvPr/>
          </p:nvSpPr>
          <p:spPr>
            <a:xfrm>
              <a:off x="4732965" y="3144181"/>
              <a:ext cx="418704" cy="646331"/>
            </a:xfrm>
            <a:prstGeom prst="rect">
              <a:avLst/>
            </a:prstGeom>
            <a:noFill/>
          </p:spPr>
          <p:txBody>
            <a:bodyPr wrap="none" rtlCol="0">
              <a:spAutoFit/>
            </a:bodyPr>
            <a:lstStyle/>
            <a:p>
              <a:r>
                <a:rPr lang="en-AU" sz="3600" dirty="0" smtClean="0"/>
                <a:t>1</a:t>
              </a:r>
              <a:endParaRPr lang="en-AU" sz="3600" dirty="0"/>
            </a:p>
          </p:txBody>
        </p:sp>
        <p:sp>
          <p:nvSpPr>
            <p:cNvPr id="52" name="TextBox 51"/>
            <p:cNvSpPr txBox="1"/>
            <p:nvPr/>
          </p:nvSpPr>
          <p:spPr>
            <a:xfrm>
              <a:off x="5354311" y="3144181"/>
              <a:ext cx="418704" cy="646331"/>
            </a:xfrm>
            <a:prstGeom prst="rect">
              <a:avLst/>
            </a:prstGeom>
            <a:noFill/>
          </p:spPr>
          <p:txBody>
            <a:bodyPr wrap="none" rtlCol="0">
              <a:spAutoFit/>
            </a:bodyPr>
            <a:lstStyle/>
            <a:p>
              <a:r>
                <a:rPr lang="en-AU" sz="3600" dirty="0" smtClean="0"/>
                <a:t>1</a:t>
              </a:r>
              <a:endParaRPr lang="en-AU" sz="3600" dirty="0"/>
            </a:p>
          </p:txBody>
        </p:sp>
        <p:sp>
          <p:nvSpPr>
            <p:cNvPr id="53" name="TextBox 52"/>
            <p:cNvSpPr txBox="1"/>
            <p:nvPr/>
          </p:nvSpPr>
          <p:spPr>
            <a:xfrm>
              <a:off x="6029427" y="3144181"/>
              <a:ext cx="418704" cy="646331"/>
            </a:xfrm>
            <a:prstGeom prst="rect">
              <a:avLst/>
            </a:prstGeom>
            <a:noFill/>
          </p:spPr>
          <p:txBody>
            <a:bodyPr wrap="none" rtlCol="0">
              <a:spAutoFit/>
            </a:bodyPr>
            <a:lstStyle/>
            <a:p>
              <a:r>
                <a:rPr lang="en-AU" sz="3600" dirty="0" smtClean="0"/>
                <a:t>1</a:t>
              </a:r>
              <a:endParaRPr lang="en-AU" sz="3600" dirty="0"/>
            </a:p>
          </p:txBody>
        </p:sp>
        <p:sp>
          <p:nvSpPr>
            <p:cNvPr id="54" name="TextBox 53"/>
            <p:cNvSpPr txBox="1"/>
            <p:nvPr/>
          </p:nvSpPr>
          <p:spPr>
            <a:xfrm>
              <a:off x="6771924" y="3144181"/>
              <a:ext cx="418704" cy="646331"/>
            </a:xfrm>
            <a:prstGeom prst="rect">
              <a:avLst/>
            </a:prstGeom>
            <a:noFill/>
          </p:spPr>
          <p:txBody>
            <a:bodyPr wrap="none" rtlCol="0">
              <a:spAutoFit/>
            </a:bodyPr>
            <a:lstStyle/>
            <a:p>
              <a:r>
                <a:rPr lang="en-AU" sz="3600" dirty="0" smtClean="0"/>
                <a:t>1</a:t>
              </a:r>
              <a:endParaRPr lang="en-AU" sz="3600" dirty="0"/>
            </a:p>
          </p:txBody>
        </p:sp>
        <p:sp>
          <p:nvSpPr>
            <p:cNvPr id="55" name="TextBox 54"/>
            <p:cNvSpPr txBox="1"/>
            <p:nvPr/>
          </p:nvSpPr>
          <p:spPr>
            <a:xfrm>
              <a:off x="4732965" y="3657333"/>
              <a:ext cx="418704" cy="646331"/>
            </a:xfrm>
            <a:prstGeom prst="rect">
              <a:avLst/>
            </a:prstGeom>
            <a:noFill/>
          </p:spPr>
          <p:txBody>
            <a:bodyPr wrap="none" rtlCol="0">
              <a:spAutoFit/>
            </a:bodyPr>
            <a:lstStyle/>
            <a:p>
              <a:r>
                <a:rPr lang="en-AU" sz="3600" dirty="0" smtClean="0"/>
                <a:t>0</a:t>
              </a:r>
              <a:endParaRPr lang="en-AU" sz="3600" dirty="0"/>
            </a:p>
          </p:txBody>
        </p:sp>
        <p:sp>
          <p:nvSpPr>
            <p:cNvPr id="56" name="TextBox 55"/>
            <p:cNvSpPr txBox="1"/>
            <p:nvPr/>
          </p:nvSpPr>
          <p:spPr>
            <a:xfrm>
              <a:off x="5354311" y="3657333"/>
              <a:ext cx="418704" cy="646331"/>
            </a:xfrm>
            <a:prstGeom prst="rect">
              <a:avLst/>
            </a:prstGeom>
            <a:noFill/>
          </p:spPr>
          <p:txBody>
            <a:bodyPr wrap="none" rtlCol="0">
              <a:spAutoFit/>
            </a:bodyPr>
            <a:lstStyle/>
            <a:p>
              <a:r>
                <a:rPr lang="en-AU" sz="3600" dirty="0" smtClean="0"/>
                <a:t>0</a:t>
              </a:r>
              <a:endParaRPr lang="en-AU" sz="3600" dirty="0"/>
            </a:p>
          </p:txBody>
        </p:sp>
        <p:sp>
          <p:nvSpPr>
            <p:cNvPr id="57" name="TextBox 56"/>
            <p:cNvSpPr txBox="1"/>
            <p:nvPr/>
          </p:nvSpPr>
          <p:spPr>
            <a:xfrm>
              <a:off x="6029427" y="3657333"/>
              <a:ext cx="418704" cy="646331"/>
            </a:xfrm>
            <a:prstGeom prst="rect">
              <a:avLst/>
            </a:prstGeom>
            <a:noFill/>
          </p:spPr>
          <p:txBody>
            <a:bodyPr wrap="none" rtlCol="0">
              <a:spAutoFit/>
            </a:bodyPr>
            <a:lstStyle/>
            <a:p>
              <a:r>
                <a:rPr lang="en-AU" sz="3600" dirty="0" smtClean="0"/>
                <a:t>0</a:t>
              </a:r>
              <a:endParaRPr lang="en-AU" sz="3600" dirty="0"/>
            </a:p>
          </p:txBody>
        </p:sp>
        <p:sp>
          <p:nvSpPr>
            <p:cNvPr id="58" name="TextBox 57"/>
            <p:cNvSpPr txBox="1"/>
            <p:nvPr/>
          </p:nvSpPr>
          <p:spPr>
            <a:xfrm>
              <a:off x="6771924" y="3657333"/>
              <a:ext cx="418704" cy="646331"/>
            </a:xfrm>
            <a:prstGeom prst="rect">
              <a:avLst/>
            </a:prstGeom>
            <a:noFill/>
          </p:spPr>
          <p:txBody>
            <a:bodyPr wrap="none" rtlCol="0">
              <a:spAutoFit/>
            </a:bodyPr>
            <a:lstStyle/>
            <a:p>
              <a:r>
                <a:rPr lang="en-AU" sz="3600" dirty="0" smtClean="0"/>
                <a:t>0</a:t>
              </a:r>
              <a:endParaRPr lang="en-AU" sz="3600" dirty="0"/>
            </a:p>
          </p:txBody>
        </p:sp>
        <p:sp>
          <p:nvSpPr>
            <p:cNvPr id="59" name="TextBox 58"/>
            <p:cNvSpPr txBox="1"/>
            <p:nvPr/>
          </p:nvSpPr>
          <p:spPr>
            <a:xfrm>
              <a:off x="7414824" y="1271814"/>
              <a:ext cx="1214103" cy="646331"/>
            </a:xfrm>
            <a:prstGeom prst="rect">
              <a:avLst/>
            </a:prstGeom>
            <a:noFill/>
          </p:spPr>
          <p:txBody>
            <a:bodyPr wrap="square" rtlCol="0">
              <a:spAutoFit/>
            </a:bodyPr>
            <a:lstStyle/>
            <a:p>
              <a:r>
                <a:rPr lang="en-AU" sz="3600" dirty="0" smtClean="0"/>
                <a:t>≥    1</a:t>
              </a:r>
              <a:endParaRPr lang="en-AU" sz="3600" dirty="0"/>
            </a:p>
          </p:txBody>
        </p:sp>
        <p:sp>
          <p:nvSpPr>
            <p:cNvPr id="60" name="TextBox 59"/>
            <p:cNvSpPr txBox="1"/>
            <p:nvPr/>
          </p:nvSpPr>
          <p:spPr>
            <a:xfrm>
              <a:off x="7394788" y="1813169"/>
              <a:ext cx="1118264" cy="646331"/>
            </a:xfrm>
            <a:prstGeom prst="rect">
              <a:avLst/>
            </a:prstGeom>
            <a:noFill/>
          </p:spPr>
          <p:txBody>
            <a:bodyPr wrap="square" rtlCol="0">
              <a:spAutoFit/>
            </a:bodyPr>
            <a:lstStyle/>
            <a:p>
              <a:r>
                <a:rPr lang="en-AU" sz="3600" dirty="0" smtClean="0"/>
                <a:t>≥    1</a:t>
              </a:r>
              <a:endParaRPr lang="en-AU" sz="3600" dirty="0"/>
            </a:p>
          </p:txBody>
        </p:sp>
        <p:cxnSp>
          <p:nvCxnSpPr>
            <p:cNvPr id="65" name="Straight Connector 64"/>
            <p:cNvCxnSpPr/>
            <p:nvPr/>
          </p:nvCxnSpPr>
          <p:spPr>
            <a:xfrm>
              <a:off x="1869880" y="4422175"/>
              <a:ext cx="5320748"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7" name="TextBox 66"/>
          <p:cNvSpPr txBox="1"/>
          <p:nvPr/>
        </p:nvSpPr>
        <p:spPr>
          <a:xfrm>
            <a:off x="3316688" y="-71465"/>
            <a:ext cx="2510624" cy="923330"/>
          </a:xfrm>
          <a:prstGeom prst="rect">
            <a:avLst/>
          </a:prstGeom>
          <a:noFill/>
        </p:spPr>
        <p:txBody>
          <a:bodyPr wrap="none" rtlCol="0">
            <a:spAutoFit/>
          </a:bodyPr>
          <a:lstStyle/>
          <a:p>
            <a:r>
              <a:rPr lang="en-AU" sz="5400" dirty="0" smtClean="0">
                <a:solidFill>
                  <a:srgbClr val="FFFF00"/>
                </a:solidFill>
              </a:rPr>
              <a:t>Solution</a:t>
            </a:r>
            <a:endParaRPr lang="en-AU" sz="5400" dirty="0">
              <a:solidFill>
                <a:srgbClr val="FFFF00"/>
              </a:solidFill>
            </a:endParaRPr>
          </a:p>
        </p:txBody>
      </p:sp>
    </p:spTree>
    <p:extLst>
      <p:ext uri="{BB962C8B-B14F-4D97-AF65-F5344CB8AC3E}">
        <p14:creationId xmlns:p14="http://schemas.microsoft.com/office/powerpoint/2010/main" val="36069885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160731" y="-71465"/>
            <a:ext cx="4822539" cy="923330"/>
          </a:xfrm>
          <a:prstGeom prst="rect">
            <a:avLst/>
          </a:prstGeom>
          <a:noFill/>
        </p:spPr>
        <p:txBody>
          <a:bodyPr wrap="none" rtlCol="0">
            <a:spAutoFit/>
          </a:bodyPr>
          <a:lstStyle/>
          <a:p>
            <a:r>
              <a:rPr lang="en-AU" sz="5400" dirty="0" smtClean="0"/>
              <a:t>Exact algorithms</a:t>
            </a:r>
            <a:endParaRPr lang="en-AU" sz="5400" dirty="0"/>
          </a:p>
        </p:txBody>
      </p:sp>
      <p:sp>
        <p:nvSpPr>
          <p:cNvPr id="5" name="Content Placeholder 4"/>
          <p:cNvSpPr>
            <a:spLocks noGrp="1"/>
          </p:cNvSpPr>
          <p:nvPr>
            <p:ph idx="1"/>
          </p:nvPr>
        </p:nvSpPr>
        <p:spPr>
          <a:xfrm>
            <a:off x="457200" y="1200150"/>
            <a:ext cx="8229600" cy="3676649"/>
          </a:xfrm>
        </p:spPr>
        <p:txBody>
          <a:bodyPr>
            <a:normAutofit lnSpcReduction="10000"/>
          </a:bodyPr>
          <a:lstStyle/>
          <a:p>
            <a:r>
              <a:rPr lang="en-AU" dirty="0" smtClean="0"/>
              <a:t>Solution quality guaranteed</a:t>
            </a:r>
            <a:endParaRPr lang="en-AU" dirty="0" smtClean="0"/>
          </a:p>
          <a:p>
            <a:pPr marL="0" indent="0">
              <a:buNone/>
            </a:pPr>
            <a:endParaRPr lang="en-AU" dirty="0"/>
          </a:p>
          <a:p>
            <a:r>
              <a:rPr lang="en-AU" dirty="0" smtClean="0"/>
              <a:t>Solve large problems fast </a:t>
            </a:r>
          </a:p>
          <a:p>
            <a:endParaRPr lang="en-AU" dirty="0"/>
          </a:p>
          <a:p>
            <a:r>
              <a:rPr lang="en-AU" dirty="0" smtClean="0"/>
              <a:t>Flexible</a:t>
            </a:r>
          </a:p>
          <a:p>
            <a:pPr lvl="1"/>
            <a:r>
              <a:rPr lang="en-AU" dirty="0" smtClean="0"/>
              <a:t>linearization </a:t>
            </a:r>
            <a:r>
              <a:rPr lang="en-AU" dirty="0"/>
              <a:t>tricks, e.g. piecewise objective functions, combinations of </a:t>
            </a:r>
            <a:r>
              <a:rPr lang="en-AU" dirty="0" smtClean="0"/>
              <a:t>constraints</a:t>
            </a:r>
            <a:endParaRPr lang="en-AU" dirty="0"/>
          </a:p>
          <a:p>
            <a:endParaRPr lang="en-AU" dirty="0" smtClean="0"/>
          </a:p>
        </p:txBody>
      </p:sp>
      <p:pic>
        <p:nvPicPr>
          <p:cNvPr id="6" name="Picture 2" descr="Image result for images green tick"/>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6129" y="992870"/>
            <a:ext cx="896588" cy="68887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Image result for images green tick"/>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6129" y="2106230"/>
            <a:ext cx="896588" cy="68887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Image result for images green tick"/>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6129" y="3141710"/>
            <a:ext cx="896588" cy="6888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210228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19622" y="1331302"/>
            <a:ext cx="3301032" cy="646331"/>
          </a:xfrm>
          <a:prstGeom prst="rect">
            <a:avLst/>
          </a:prstGeom>
          <a:noFill/>
        </p:spPr>
        <p:txBody>
          <a:bodyPr wrap="none" rtlCol="0">
            <a:spAutoFit/>
          </a:bodyPr>
          <a:lstStyle/>
          <a:p>
            <a:r>
              <a:rPr lang="en-AU" sz="3600" dirty="0" smtClean="0"/>
              <a:t>Biodiversity data</a:t>
            </a:r>
            <a:endParaRPr lang="en-AU" sz="3600" dirty="0"/>
          </a:p>
        </p:txBody>
      </p:sp>
      <p:sp>
        <p:nvSpPr>
          <p:cNvPr id="9" name="TextBox 8"/>
          <p:cNvSpPr txBox="1"/>
          <p:nvPr/>
        </p:nvSpPr>
        <p:spPr>
          <a:xfrm>
            <a:off x="419622" y="2227654"/>
            <a:ext cx="2928174" cy="646331"/>
          </a:xfrm>
          <a:prstGeom prst="rect">
            <a:avLst/>
          </a:prstGeom>
          <a:noFill/>
        </p:spPr>
        <p:txBody>
          <a:bodyPr wrap="none" rtlCol="0">
            <a:spAutoFit/>
          </a:bodyPr>
          <a:lstStyle/>
          <a:p>
            <a:r>
              <a:rPr lang="en-AU" sz="3600" dirty="0" smtClean="0"/>
              <a:t>Economic data</a:t>
            </a:r>
            <a:endParaRPr lang="en-AU" sz="3600" dirty="0"/>
          </a:p>
        </p:txBody>
      </p:sp>
      <p:sp>
        <p:nvSpPr>
          <p:cNvPr id="10" name="TextBox 9"/>
          <p:cNvSpPr txBox="1"/>
          <p:nvPr/>
        </p:nvSpPr>
        <p:spPr>
          <a:xfrm>
            <a:off x="406597" y="3178638"/>
            <a:ext cx="4084195" cy="646331"/>
          </a:xfrm>
          <a:prstGeom prst="rect">
            <a:avLst/>
          </a:prstGeom>
          <a:noFill/>
        </p:spPr>
        <p:txBody>
          <a:bodyPr wrap="none" rtlCol="0">
            <a:spAutoFit/>
          </a:bodyPr>
          <a:lstStyle/>
          <a:p>
            <a:r>
              <a:rPr lang="en-AU" sz="3600" dirty="0" smtClean="0"/>
              <a:t>Problem formulation</a:t>
            </a:r>
            <a:endParaRPr lang="en-AU" sz="3600" dirty="0"/>
          </a:p>
        </p:txBody>
      </p:sp>
      <p:sp>
        <p:nvSpPr>
          <p:cNvPr id="2" name="TextBox 1"/>
          <p:cNvSpPr txBox="1"/>
          <p:nvPr/>
        </p:nvSpPr>
        <p:spPr>
          <a:xfrm>
            <a:off x="4774203" y="1331302"/>
            <a:ext cx="3982116" cy="646331"/>
          </a:xfrm>
          <a:prstGeom prst="rect">
            <a:avLst/>
          </a:prstGeom>
          <a:noFill/>
        </p:spPr>
        <p:txBody>
          <a:bodyPr wrap="none" rtlCol="0">
            <a:spAutoFit/>
          </a:bodyPr>
          <a:lstStyle/>
          <a:p>
            <a:r>
              <a:rPr lang="en-AU" sz="3600" dirty="0" smtClean="0"/>
              <a:t>Input data for solver</a:t>
            </a:r>
            <a:endParaRPr lang="en-AU" sz="3600" dirty="0"/>
          </a:p>
        </p:txBody>
      </p:sp>
      <p:sp>
        <p:nvSpPr>
          <p:cNvPr id="5" name="TextBox 4"/>
          <p:cNvSpPr txBox="1"/>
          <p:nvPr/>
        </p:nvSpPr>
        <p:spPr>
          <a:xfrm>
            <a:off x="5331567" y="2532307"/>
            <a:ext cx="2867388" cy="646331"/>
          </a:xfrm>
          <a:prstGeom prst="rect">
            <a:avLst/>
          </a:prstGeom>
          <a:noFill/>
        </p:spPr>
        <p:txBody>
          <a:bodyPr wrap="none" rtlCol="0">
            <a:spAutoFit/>
          </a:bodyPr>
          <a:lstStyle/>
          <a:p>
            <a:r>
              <a:rPr lang="en-AU" sz="3600" dirty="0" smtClean="0"/>
              <a:t>Solve problem</a:t>
            </a:r>
            <a:endParaRPr lang="en-AU" sz="3600" dirty="0"/>
          </a:p>
        </p:txBody>
      </p:sp>
      <p:sp>
        <p:nvSpPr>
          <p:cNvPr id="7" name="TextBox 6"/>
          <p:cNvSpPr txBox="1"/>
          <p:nvPr/>
        </p:nvSpPr>
        <p:spPr>
          <a:xfrm>
            <a:off x="4804777" y="4148135"/>
            <a:ext cx="1221168" cy="646331"/>
          </a:xfrm>
          <a:prstGeom prst="rect">
            <a:avLst/>
          </a:prstGeom>
          <a:noFill/>
        </p:spPr>
        <p:txBody>
          <a:bodyPr wrap="none" rtlCol="0">
            <a:spAutoFit/>
          </a:bodyPr>
          <a:lstStyle/>
          <a:p>
            <a:r>
              <a:rPr lang="en-AU" sz="3600" dirty="0" smtClean="0"/>
              <a:t>Maps</a:t>
            </a:r>
            <a:endParaRPr lang="en-AU" sz="3600" dirty="0"/>
          </a:p>
        </p:txBody>
      </p:sp>
      <p:sp>
        <p:nvSpPr>
          <p:cNvPr id="8" name="TextBox 7"/>
          <p:cNvSpPr txBox="1"/>
          <p:nvPr/>
        </p:nvSpPr>
        <p:spPr>
          <a:xfrm>
            <a:off x="7103225" y="4148135"/>
            <a:ext cx="1833451" cy="646331"/>
          </a:xfrm>
          <a:prstGeom prst="rect">
            <a:avLst/>
          </a:prstGeom>
          <a:noFill/>
        </p:spPr>
        <p:txBody>
          <a:bodyPr wrap="none" rtlCol="0">
            <a:spAutoFit/>
          </a:bodyPr>
          <a:lstStyle/>
          <a:p>
            <a:r>
              <a:rPr lang="en-AU" sz="3600" dirty="0" smtClean="0"/>
              <a:t>Statistics</a:t>
            </a:r>
            <a:endParaRPr lang="en-AU" sz="3600" dirty="0"/>
          </a:p>
        </p:txBody>
      </p:sp>
      <p:cxnSp>
        <p:nvCxnSpPr>
          <p:cNvPr id="12" name="Straight Arrow Connector 11"/>
          <p:cNvCxnSpPr>
            <a:stCxn id="3" idx="3"/>
            <a:endCxn id="2" idx="1"/>
          </p:cNvCxnSpPr>
          <p:nvPr/>
        </p:nvCxnSpPr>
        <p:spPr>
          <a:xfrm>
            <a:off x="3720654" y="1654468"/>
            <a:ext cx="1053549" cy="0"/>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9" idx="3"/>
            <a:endCxn id="2" idx="1"/>
          </p:cNvCxnSpPr>
          <p:nvPr/>
        </p:nvCxnSpPr>
        <p:spPr>
          <a:xfrm flipV="1">
            <a:off x="3347796" y="1654468"/>
            <a:ext cx="1426407" cy="896352"/>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10" idx="3"/>
            <a:endCxn id="2" idx="1"/>
          </p:cNvCxnSpPr>
          <p:nvPr/>
        </p:nvCxnSpPr>
        <p:spPr>
          <a:xfrm flipV="1">
            <a:off x="4490792" y="1654468"/>
            <a:ext cx="283411" cy="1847336"/>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2" idx="2"/>
            <a:endCxn id="5" idx="0"/>
          </p:cNvCxnSpPr>
          <p:nvPr/>
        </p:nvCxnSpPr>
        <p:spPr>
          <a:xfrm>
            <a:off x="6765261" y="1977633"/>
            <a:ext cx="0" cy="554674"/>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5" idx="2"/>
            <a:endCxn id="7" idx="0"/>
          </p:cNvCxnSpPr>
          <p:nvPr/>
        </p:nvCxnSpPr>
        <p:spPr>
          <a:xfrm flipH="1">
            <a:off x="5415361" y="3178638"/>
            <a:ext cx="1349900" cy="969497"/>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5" idx="2"/>
            <a:endCxn id="8" idx="0"/>
          </p:cNvCxnSpPr>
          <p:nvPr/>
        </p:nvCxnSpPr>
        <p:spPr>
          <a:xfrm>
            <a:off x="6765261" y="3178638"/>
            <a:ext cx="1254690" cy="969497"/>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3111376" y="225096"/>
            <a:ext cx="2921249" cy="923330"/>
          </a:xfrm>
          <a:prstGeom prst="rect">
            <a:avLst/>
          </a:prstGeom>
          <a:noFill/>
        </p:spPr>
        <p:txBody>
          <a:bodyPr wrap="none" rtlCol="0">
            <a:spAutoFit/>
          </a:bodyPr>
          <a:lstStyle/>
          <a:p>
            <a:r>
              <a:rPr lang="en-AU" sz="5400" dirty="0" smtClean="0"/>
              <a:t>Workflow</a:t>
            </a:r>
            <a:endParaRPr lang="en-AU" sz="5400" dirty="0"/>
          </a:p>
        </p:txBody>
      </p:sp>
    </p:spTree>
    <p:extLst>
      <p:ext uri="{BB962C8B-B14F-4D97-AF65-F5344CB8AC3E}">
        <p14:creationId xmlns:p14="http://schemas.microsoft.com/office/powerpoint/2010/main" val="115625316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19622" y="1331302"/>
            <a:ext cx="3301032" cy="646331"/>
          </a:xfrm>
          <a:prstGeom prst="rect">
            <a:avLst/>
          </a:prstGeom>
          <a:noFill/>
        </p:spPr>
        <p:txBody>
          <a:bodyPr wrap="none" rtlCol="0">
            <a:spAutoFit/>
          </a:bodyPr>
          <a:lstStyle/>
          <a:p>
            <a:r>
              <a:rPr lang="en-AU" sz="3600" dirty="0" smtClean="0"/>
              <a:t>Biodiversity data</a:t>
            </a:r>
            <a:endParaRPr lang="en-AU" sz="3600" dirty="0"/>
          </a:p>
        </p:txBody>
      </p:sp>
      <p:sp>
        <p:nvSpPr>
          <p:cNvPr id="9" name="TextBox 8"/>
          <p:cNvSpPr txBox="1"/>
          <p:nvPr/>
        </p:nvSpPr>
        <p:spPr>
          <a:xfrm>
            <a:off x="419622" y="2227654"/>
            <a:ext cx="2928174" cy="646331"/>
          </a:xfrm>
          <a:prstGeom prst="rect">
            <a:avLst/>
          </a:prstGeom>
          <a:noFill/>
        </p:spPr>
        <p:txBody>
          <a:bodyPr wrap="none" rtlCol="0">
            <a:spAutoFit/>
          </a:bodyPr>
          <a:lstStyle/>
          <a:p>
            <a:r>
              <a:rPr lang="en-AU" sz="3600" dirty="0" smtClean="0"/>
              <a:t>Economic data</a:t>
            </a:r>
            <a:endParaRPr lang="en-AU" sz="3600" dirty="0"/>
          </a:p>
        </p:txBody>
      </p:sp>
      <p:sp>
        <p:nvSpPr>
          <p:cNvPr id="10" name="TextBox 9"/>
          <p:cNvSpPr txBox="1"/>
          <p:nvPr/>
        </p:nvSpPr>
        <p:spPr>
          <a:xfrm>
            <a:off x="406597" y="3178638"/>
            <a:ext cx="4084195" cy="646331"/>
          </a:xfrm>
          <a:prstGeom prst="rect">
            <a:avLst/>
          </a:prstGeom>
          <a:noFill/>
        </p:spPr>
        <p:txBody>
          <a:bodyPr wrap="none" rtlCol="0">
            <a:spAutoFit/>
          </a:bodyPr>
          <a:lstStyle/>
          <a:p>
            <a:r>
              <a:rPr lang="en-AU" sz="3600" dirty="0" smtClean="0"/>
              <a:t>Problem formulation</a:t>
            </a:r>
            <a:endParaRPr lang="en-AU" sz="3600" dirty="0"/>
          </a:p>
        </p:txBody>
      </p:sp>
      <p:sp>
        <p:nvSpPr>
          <p:cNvPr id="2" name="TextBox 1"/>
          <p:cNvSpPr txBox="1"/>
          <p:nvPr/>
        </p:nvSpPr>
        <p:spPr>
          <a:xfrm>
            <a:off x="4774203" y="1331302"/>
            <a:ext cx="3982116" cy="646331"/>
          </a:xfrm>
          <a:prstGeom prst="rect">
            <a:avLst/>
          </a:prstGeom>
          <a:noFill/>
        </p:spPr>
        <p:txBody>
          <a:bodyPr wrap="none" rtlCol="0">
            <a:spAutoFit/>
          </a:bodyPr>
          <a:lstStyle/>
          <a:p>
            <a:r>
              <a:rPr lang="en-AU" sz="3600" dirty="0" smtClean="0"/>
              <a:t>Input data for solver</a:t>
            </a:r>
            <a:endParaRPr lang="en-AU" sz="3600" dirty="0"/>
          </a:p>
        </p:txBody>
      </p:sp>
      <p:sp>
        <p:nvSpPr>
          <p:cNvPr id="5" name="TextBox 4"/>
          <p:cNvSpPr txBox="1"/>
          <p:nvPr/>
        </p:nvSpPr>
        <p:spPr>
          <a:xfrm>
            <a:off x="5331567" y="2532307"/>
            <a:ext cx="2867388" cy="646331"/>
          </a:xfrm>
          <a:prstGeom prst="rect">
            <a:avLst/>
          </a:prstGeom>
          <a:noFill/>
        </p:spPr>
        <p:txBody>
          <a:bodyPr wrap="none" rtlCol="0">
            <a:spAutoFit/>
          </a:bodyPr>
          <a:lstStyle/>
          <a:p>
            <a:r>
              <a:rPr lang="en-AU" sz="3600" dirty="0" smtClean="0"/>
              <a:t>Solve problem</a:t>
            </a:r>
            <a:endParaRPr lang="en-AU" sz="3600" dirty="0"/>
          </a:p>
        </p:txBody>
      </p:sp>
      <p:sp>
        <p:nvSpPr>
          <p:cNvPr id="7" name="TextBox 6"/>
          <p:cNvSpPr txBox="1"/>
          <p:nvPr/>
        </p:nvSpPr>
        <p:spPr>
          <a:xfrm>
            <a:off x="4804777" y="4148135"/>
            <a:ext cx="1221168" cy="646331"/>
          </a:xfrm>
          <a:prstGeom prst="rect">
            <a:avLst/>
          </a:prstGeom>
          <a:noFill/>
        </p:spPr>
        <p:txBody>
          <a:bodyPr wrap="none" rtlCol="0">
            <a:spAutoFit/>
          </a:bodyPr>
          <a:lstStyle/>
          <a:p>
            <a:r>
              <a:rPr lang="en-AU" sz="3600" dirty="0" smtClean="0"/>
              <a:t>Maps</a:t>
            </a:r>
            <a:endParaRPr lang="en-AU" sz="3600" dirty="0"/>
          </a:p>
        </p:txBody>
      </p:sp>
      <p:sp>
        <p:nvSpPr>
          <p:cNvPr id="8" name="TextBox 7"/>
          <p:cNvSpPr txBox="1"/>
          <p:nvPr/>
        </p:nvSpPr>
        <p:spPr>
          <a:xfrm>
            <a:off x="7103225" y="4148135"/>
            <a:ext cx="1833451" cy="646331"/>
          </a:xfrm>
          <a:prstGeom prst="rect">
            <a:avLst/>
          </a:prstGeom>
          <a:noFill/>
        </p:spPr>
        <p:txBody>
          <a:bodyPr wrap="none" rtlCol="0">
            <a:spAutoFit/>
          </a:bodyPr>
          <a:lstStyle/>
          <a:p>
            <a:r>
              <a:rPr lang="en-AU" sz="3600" dirty="0" smtClean="0"/>
              <a:t>Statistics</a:t>
            </a:r>
            <a:endParaRPr lang="en-AU" sz="3600" dirty="0"/>
          </a:p>
        </p:txBody>
      </p:sp>
      <p:cxnSp>
        <p:nvCxnSpPr>
          <p:cNvPr id="12" name="Straight Arrow Connector 11"/>
          <p:cNvCxnSpPr>
            <a:stCxn id="3" idx="3"/>
            <a:endCxn id="2" idx="1"/>
          </p:cNvCxnSpPr>
          <p:nvPr/>
        </p:nvCxnSpPr>
        <p:spPr>
          <a:xfrm>
            <a:off x="3720654" y="1654468"/>
            <a:ext cx="1053549" cy="0"/>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9" idx="3"/>
            <a:endCxn id="2" idx="1"/>
          </p:cNvCxnSpPr>
          <p:nvPr/>
        </p:nvCxnSpPr>
        <p:spPr>
          <a:xfrm flipV="1">
            <a:off x="3347796" y="1654468"/>
            <a:ext cx="1426407" cy="896352"/>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10" idx="3"/>
            <a:endCxn id="2" idx="1"/>
          </p:cNvCxnSpPr>
          <p:nvPr/>
        </p:nvCxnSpPr>
        <p:spPr>
          <a:xfrm flipV="1">
            <a:off x="4490792" y="1654468"/>
            <a:ext cx="283411" cy="1847336"/>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2" idx="2"/>
            <a:endCxn id="5" idx="0"/>
          </p:cNvCxnSpPr>
          <p:nvPr/>
        </p:nvCxnSpPr>
        <p:spPr>
          <a:xfrm>
            <a:off x="6765261" y="1977633"/>
            <a:ext cx="0" cy="554674"/>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5" idx="2"/>
            <a:endCxn id="7" idx="0"/>
          </p:cNvCxnSpPr>
          <p:nvPr/>
        </p:nvCxnSpPr>
        <p:spPr>
          <a:xfrm flipH="1">
            <a:off x="5415361" y="3178638"/>
            <a:ext cx="1349900" cy="969497"/>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5" idx="2"/>
            <a:endCxn id="8" idx="0"/>
          </p:cNvCxnSpPr>
          <p:nvPr/>
        </p:nvCxnSpPr>
        <p:spPr>
          <a:xfrm>
            <a:off x="6765261" y="3178638"/>
            <a:ext cx="1254690" cy="969497"/>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Elbow Connector 24"/>
          <p:cNvCxnSpPr>
            <a:stCxn id="7" idx="2"/>
            <a:endCxn id="10" idx="1"/>
          </p:cNvCxnSpPr>
          <p:nvPr/>
        </p:nvCxnSpPr>
        <p:spPr>
          <a:xfrm rot="5400000" flipH="1">
            <a:off x="2264648" y="1643753"/>
            <a:ext cx="1292662" cy="5008764"/>
          </a:xfrm>
          <a:prstGeom prst="bentConnector4">
            <a:avLst>
              <a:gd name="adj1" fmla="val -17684"/>
              <a:gd name="adj2" fmla="val 104564"/>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Elbow Connector 26"/>
          <p:cNvCxnSpPr>
            <a:stCxn id="8" idx="2"/>
            <a:endCxn id="10" idx="1"/>
          </p:cNvCxnSpPr>
          <p:nvPr/>
        </p:nvCxnSpPr>
        <p:spPr>
          <a:xfrm rot="5400000" flipH="1">
            <a:off x="3566943" y="341458"/>
            <a:ext cx="1292662" cy="7613354"/>
          </a:xfrm>
          <a:prstGeom prst="bentConnector4">
            <a:avLst>
              <a:gd name="adj1" fmla="val -17684"/>
              <a:gd name="adj2" fmla="val 103003"/>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Elbow Connector 28"/>
          <p:cNvCxnSpPr>
            <a:stCxn id="7" idx="2"/>
            <a:endCxn id="9" idx="1"/>
          </p:cNvCxnSpPr>
          <p:nvPr/>
        </p:nvCxnSpPr>
        <p:spPr>
          <a:xfrm rot="5400000" flipH="1">
            <a:off x="1795669" y="1174774"/>
            <a:ext cx="2243646" cy="4995739"/>
          </a:xfrm>
          <a:prstGeom prst="bentConnector4">
            <a:avLst>
              <a:gd name="adj1" fmla="val -10189"/>
              <a:gd name="adj2" fmla="val 104576"/>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Elbow Connector 30"/>
          <p:cNvCxnSpPr>
            <a:stCxn id="7" idx="2"/>
            <a:endCxn id="3" idx="1"/>
          </p:cNvCxnSpPr>
          <p:nvPr/>
        </p:nvCxnSpPr>
        <p:spPr>
          <a:xfrm rot="5400000" flipH="1">
            <a:off x="1347493" y="726598"/>
            <a:ext cx="3139998" cy="4995739"/>
          </a:xfrm>
          <a:prstGeom prst="bentConnector4">
            <a:avLst>
              <a:gd name="adj1" fmla="val -7280"/>
              <a:gd name="adj2" fmla="val 104576"/>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Elbow Connector 32"/>
          <p:cNvCxnSpPr>
            <a:stCxn id="8" idx="2"/>
            <a:endCxn id="9" idx="1"/>
          </p:cNvCxnSpPr>
          <p:nvPr/>
        </p:nvCxnSpPr>
        <p:spPr>
          <a:xfrm rot="5400000" flipH="1">
            <a:off x="3097964" y="-127521"/>
            <a:ext cx="2243646" cy="7600329"/>
          </a:xfrm>
          <a:prstGeom prst="bentConnector4">
            <a:avLst>
              <a:gd name="adj1" fmla="val -10189"/>
              <a:gd name="adj2" fmla="val 103008"/>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Elbow Connector 34"/>
          <p:cNvCxnSpPr>
            <a:stCxn id="8" idx="2"/>
            <a:endCxn id="3" idx="1"/>
          </p:cNvCxnSpPr>
          <p:nvPr/>
        </p:nvCxnSpPr>
        <p:spPr>
          <a:xfrm rot="5400000" flipH="1">
            <a:off x="2649788" y="-575697"/>
            <a:ext cx="3139998" cy="7600329"/>
          </a:xfrm>
          <a:prstGeom prst="bentConnector4">
            <a:avLst>
              <a:gd name="adj1" fmla="val -7280"/>
              <a:gd name="adj2" fmla="val 103008"/>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p:cNvSpPr txBox="1"/>
          <p:nvPr/>
        </p:nvSpPr>
        <p:spPr>
          <a:xfrm>
            <a:off x="3111376" y="225096"/>
            <a:ext cx="2921249" cy="923330"/>
          </a:xfrm>
          <a:prstGeom prst="rect">
            <a:avLst/>
          </a:prstGeom>
          <a:noFill/>
        </p:spPr>
        <p:txBody>
          <a:bodyPr wrap="none" rtlCol="0">
            <a:spAutoFit/>
          </a:bodyPr>
          <a:lstStyle/>
          <a:p>
            <a:r>
              <a:rPr lang="en-AU" sz="5400" dirty="0" smtClean="0"/>
              <a:t>Workflow</a:t>
            </a:r>
            <a:endParaRPr lang="en-AU" sz="5400" dirty="0"/>
          </a:p>
        </p:txBody>
      </p:sp>
    </p:spTree>
    <p:extLst>
      <p:ext uri="{BB962C8B-B14F-4D97-AF65-F5344CB8AC3E}">
        <p14:creationId xmlns:p14="http://schemas.microsoft.com/office/powerpoint/2010/main" val="401376979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ectangle 43"/>
          <p:cNvSpPr/>
          <p:nvPr/>
        </p:nvSpPr>
        <p:spPr>
          <a:xfrm>
            <a:off x="4683211" y="1210962"/>
            <a:ext cx="4253464" cy="3719384"/>
          </a:xfrm>
          <a:prstGeom prst="rect">
            <a:avLst/>
          </a:prstGeom>
          <a:solidFill>
            <a:srgbClr val="4F4E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 name="TextBox 2"/>
          <p:cNvSpPr txBox="1"/>
          <p:nvPr/>
        </p:nvSpPr>
        <p:spPr>
          <a:xfrm>
            <a:off x="419622" y="1331302"/>
            <a:ext cx="3301032" cy="646331"/>
          </a:xfrm>
          <a:prstGeom prst="rect">
            <a:avLst/>
          </a:prstGeom>
          <a:noFill/>
        </p:spPr>
        <p:txBody>
          <a:bodyPr wrap="none" rtlCol="0">
            <a:spAutoFit/>
          </a:bodyPr>
          <a:lstStyle/>
          <a:p>
            <a:r>
              <a:rPr lang="en-AU" sz="3600" dirty="0" smtClean="0"/>
              <a:t>Biodiversity data</a:t>
            </a:r>
            <a:endParaRPr lang="en-AU" sz="3600" dirty="0"/>
          </a:p>
        </p:txBody>
      </p:sp>
      <p:sp>
        <p:nvSpPr>
          <p:cNvPr id="9" name="TextBox 8"/>
          <p:cNvSpPr txBox="1"/>
          <p:nvPr/>
        </p:nvSpPr>
        <p:spPr>
          <a:xfrm>
            <a:off x="419622" y="2227654"/>
            <a:ext cx="2928174" cy="646331"/>
          </a:xfrm>
          <a:prstGeom prst="rect">
            <a:avLst/>
          </a:prstGeom>
          <a:noFill/>
        </p:spPr>
        <p:txBody>
          <a:bodyPr wrap="none" rtlCol="0">
            <a:spAutoFit/>
          </a:bodyPr>
          <a:lstStyle/>
          <a:p>
            <a:r>
              <a:rPr lang="en-AU" sz="3600" dirty="0" smtClean="0"/>
              <a:t>Economic data</a:t>
            </a:r>
            <a:endParaRPr lang="en-AU" sz="3600" dirty="0"/>
          </a:p>
        </p:txBody>
      </p:sp>
      <p:sp>
        <p:nvSpPr>
          <p:cNvPr id="10" name="TextBox 9"/>
          <p:cNvSpPr txBox="1"/>
          <p:nvPr/>
        </p:nvSpPr>
        <p:spPr>
          <a:xfrm>
            <a:off x="406597" y="3178638"/>
            <a:ext cx="4084195" cy="646331"/>
          </a:xfrm>
          <a:prstGeom prst="rect">
            <a:avLst/>
          </a:prstGeom>
          <a:noFill/>
        </p:spPr>
        <p:txBody>
          <a:bodyPr wrap="none" rtlCol="0">
            <a:spAutoFit/>
          </a:bodyPr>
          <a:lstStyle/>
          <a:p>
            <a:r>
              <a:rPr lang="en-AU" sz="3600" dirty="0" smtClean="0"/>
              <a:t>Problem formulation</a:t>
            </a:r>
            <a:endParaRPr lang="en-AU" sz="3600" dirty="0"/>
          </a:p>
        </p:txBody>
      </p:sp>
      <p:sp>
        <p:nvSpPr>
          <p:cNvPr id="2" name="TextBox 1"/>
          <p:cNvSpPr txBox="1"/>
          <p:nvPr/>
        </p:nvSpPr>
        <p:spPr>
          <a:xfrm>
            <a:off x="4774203" y="1331302"/>
            <a:ext cx="3982116" cy="646331"/>
          </a:xfrm>
          <a:prstGeom prst="rect">
            <a:avLst/>
          </a:prstGeom>
          <a:noFill/>
        </p:spPr>
        <p:txBody>
          <a:bodyPr wrap="none" rtlCol="0">
            <a:spAutoFit/>
          </a:bodyPr>
          <a:lstStyle/>
          <a:p>
            <a:r>
              <a:rPr lang="en-AU" sz="3600" dirty="0" smtClean="0"/>
              <a:t>Input data for solver</a:t>
            </a:r>
            <a:endParaRPr lang="en-AU" sz="3600" dirty="0"/>
          </a:p>
        </p:txBody>
      </p:sp>
      <p:sp>
        <p:nvSpPr>
          <p:cNvPr id="5" name="TextBox 4"/>
          <p:cNvSpPr txBox="1"/>
          <p:nvPr/>
        </p:nvSpPr>
        <p:spPr>
          <a:xfrm>
            <a:off x="5331567" y="2532307"/>
            <a:ext cx="2867388" cy="646331"/>
          </a:xfrm>
          <a:prstGeom prst="rect">
            <a:avLst/>
          </a:prstGeom>
          <a:noFill/>
        </p:spPr>
        <p:txBody>
          <a:bodyPr wrap="none" rtlCol="0">
            <a:spAutoFit/>
          </a:bodyPr>
          <a:lstStyle/>
          <a:p>
            <a:r>
              <a:rPr lang="en-AU" sz="3600" dirty="0" smtClean="0"/>
              <a:t>Solve problem</a:t>
            </a:r>
            <a:endParaRPr lang="en-AU" sz="3600" dirty="0"/>
          </a:p>
        </p:txBody>
      </p:sp>
      <p:sp>
        <p:nvSpPr>
          <p:cNvPr id="7" name="TextBox 6"/>
          <p:cNvSpPr txBox="1"/>
          <p:nvPr/>
        </p:nvSpPr>
        <p:spPr>
          <a:xfrm>
            <a:off x="4804777" y="4148135"/>
            <a:ext cx="1221168" cy="646331"/>
          </a:xfrm>
          <a:prstGeom prst="rect">
            <a:avLst/>
          </a:prstGeom>
          <a:noFill/>
        </p:spPr>
        <p:txBody>
          <a:bodyPr wrap="none" rtlCol="0">
            <a:spAutoFit/>
          </a:bodyPr>
          <a:lstStyle/>
          <a:p>
            <a:r>
              <a:rPr lang="en-AU" sz="3600" dirty="0" smtClean="0"/>
              <a:t>Maps</a:t>
            </a:r>
            <a:endParaRPr lang="en-AU" sz="3600" dirty="0"/>
          </a:p>
        </p:txBody>
      </p:sp>
      <p:sp>
        <p:nvSpPr>
          <p:cNvPr id="8" name="TextBox 7"/>
          <p:cNvSpPr txBox="1"/>
          <p:nvPr/>
        </p:nvSpPr>
        <p:spPr>
          <a:xfrm>
            <a:off x="7103225" y="4148135"/>
            <a:ext cx="1833451" cy="646331"/>
          </a:xfrm>
          <a:prstGeom prst="rect">
            <a:avLst/>
          </a:prstGeom>
          <a:noFill/>
        </p:spPr>
        <p:txBody>
          <a:bodyPr wrap="none" rtlCol="0">
            <a:spAutoFit/>
          </a:bodyPr>
          <a:lstStyle/>
          <a:p>
            <a:r>
              <a:rPr lang="en-AU" sz="3600" dirty="0" smtClean="0"/>
              <a:t>Statistics</a:t>
            </a:r>
            <a:endParaRPr lang="en-AU" sz="3600" dirty="0"/>
          </a:p>
        </p:txBody>
      </p:sp>
      <p:cxnSp>
        <p:nvCxnSpPr>
          <p:cNvPr id="12" name="Straight Arrow Connector 11"/>
          <p:cNvCxnSpPr>
            <a:stCxn id="3" idx="3"/>
            <a:endCxn id="2" idx="1"/>
          </p:cNvCxnSpPr>
          <p:nvPr/>
        </p:nvCxnSpPr>
        <p:spPr>
          <a:xfrm>
            <a:off x="3720654" y="1654468"/>
            <a:ext cx="1053549" cy="0"/>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9" idx="3"/>
            <a:endCxn id="2" idx="1"/>
          </p:cNvCxnSpPr>
          <p:nvPr/>
        </p:nvCxnSpPr>
        <p:spPr>
          <a:xfrm flipV="1">
            <a:off x="3347796" y="1654468"/>
            <a:ext cx="1426407" cy="896352"/>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10" idx="3"/>
            <a:endCxn id="2" idx="1"/>
          </p:cNvCxnSpPr>
          <p:nvPr/>
        </p:nvCxnSpPr>
        <p:spPr>
          <a:xfrm flipV="1">
            <a:off x="4490792" y="1654468"/>
            <a:ext cx="283411" cy="1847336"/>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2" idx="2"/>
            <a:endCxn id="5" idx="0"/>
          </p:cNvCxnSpPr>
          <p:nvPr/>
        </p:nvCxnSpPr>
        <p:spPr>
          <a:xfrm>
            <a:off x="6765261" y="1977633"/>
            <a:ext cx="0" cy="554674"/>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5" idx="2"/>
            <a:endCxn id="7" idx="0"/>
          </p:cNvCxnSpPr>
          <p:nvPr/>
        </p:nvCxnSpPr>
        <p:spPr>
          <a:xfrm flipH="1">
            <a:off x="5415361" y="3178638"/>
            <a:ext cx="1349900" cy="969497"/>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5" idx="2"/>
            <a:endCxn id="8" idx="0"/>
          </p:cNvCxnSpPr>
          <p:nvPr/>
        </p:nvCxnSpPr>
        <p:spPr>
          <a:xfrm>
            <a:off x="6765261" y="3178638"/>
            <a:ext cx="1254690" cy="969497"/>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Elbow Connector 24"/>
          <p:cNvCxnSpPr>
            <a:stCxn id="7" idx="2"/>
            <a:endCxn id="10" idx="1"/>
          </p:cNvCxnSpPr>
          <p:nvPr/>
        </p:nvCxnSpPr>
        <p:spPr>
          <a:xfrm rot="5400000" flipH="1">
            <a:off x="2264648" y="1643753"/>
            <a:ext cx="1292662" cy="5008764"/>
          </a:xfrm>
          <a:prstGeom prst="bentConnector4">
            <a:avLst>
              <a:gd name="adj1" fmla="val -17684"/>
              <a:gd name="adj2" fmla="val 104564"/>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Elbow Connector 26"/>
          <p:cNvCxnSpPr>
            <a:stCxn id="8" idx="2"/>
            <a:endCxn id="10" idx="1"/>
          </p:cNvCxnSpPr>
          <p:nvPr/>
        </p:nvCxnSpPr>
        <p:spPr>
          <a:xfrm rot="5400000" flipH="1">
            <a:off x="3566943" y="341458"/>
            <a:ext cx="1292662" cy="7613354"/>
          </a:xfrm>
          <a:prstGeom prst="bentConnector4">
            <a:avLst>
              <a:gd name="adj1" fmla="val -17684"/>
              <a:gd name="adj2" fmla="val 103003"/>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Elbow Connector 28"/>
          <p:cNvCxnSpPr>
            <a:stCxn id="7" idx="2"/>
            <a:endCxn id="9" idx="1"/>
          </p:cNvCxnSpPr>
          <p:nvPr/>
        </p:nvCxnSpPr>
        <p:spPr>
          <a:xfrm rot="5400000" flipH="1">
            <a:off x="1795669" y="1174774"/>
            <a:ext cx="2243646" cy="4995739"/>
          </a:xfrm>
          <a:prstGeom prst="bentConnector4">
            <a:avLst>
              <a:gd name="adj1" fmla="val -10189"/>
              <a:gd name="adj2" fmla="val 104576"/>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Elbow Connector 30"/>
          <p:cNvCxnSpPr>
            <a:stCxn id="7" idx="2"/>
            <a:endCxn id="3" idx="1"/>
          </p:cNvCxnSpPr>
          <p:nvPr/>
        </p:nvCxnSpPr>
        <p:spPr>
          <a:xfrm rot="5400000" flipH="1">
            <a:off x="1347493" y="726598"/>
            <a:ext cx="3139998" cy="4995739"/>
          </a:xfrm>
          <a:prstGeom prst="bentConnector4">
            <a:avLst>
              <a:gd name="adj1" fmla="val -7280"/>
              <a:gd name="adj2" fmla="val 104576"/>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Elbow Connector 32"/>
          <p:cNvCxnSpPr>
            <a:stCxn id="8" idx="2"/>
            <a:endCxn id="9" idx="1"/>
          </p:cNvCxnSpPr>
          <p:nvPr/>
        </p:nvCxnSpPr>
        <p:spPr>
          <a:xfrm rot="5400000" flipH="1">
            <a:off x="3097964" y="-127521"/>
            <a:ext cx="2243646" cy="7600329"/>
          </a:xfrm>
          <a:prstGeom prst="bentConnector4">
            <a:avLst>
              <a:gd name="adj1" fmla="val -10189"/>
              <a:gd name="adj2" fmla="val 103008"/>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Elbow Connector 34"/>
          <p:cNvCxnSpPr>
            <a:stCxn id="8" idx="2"/>
            <a:endCxn id="3" idx="1"/>
          </p:cNvCxnSpPr>
          <p:nvPr/>
        </p:nvCxnSpPr>
        <p:spPr>
          <a:xfrm rot="5400000" flipH="1">
            <a:off x="2649788" y="-575697"/>
            <a:ext cx="3139998" cy="7600329"/>
          </a:xfrm>
          <a:prstGeom prst="bentConnector4">
            <a:avLst>
              <a:gd name="adj1" fmla="val -7280"/>
              <a:gd name="adj2" fmla="val 103008"/>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pic>
        <p:nvPicPr>
          <p:cNvPr id="45" name="Picture 2" descr="log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68066" y="1658"/>
            <a:ext cx="1324396" cy="1516930"/>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p:cNvSpPr txBox="1"/>
          <p:nvPr/>
        </p:nvSpPr>
        <p:spPr>
          <a:xfrm>
            <a:off x="3111376" y="225096"/>
            <a:ext cx="2921249" cy="923330"/>
          </a:xfrm>
          <a:prstGeom prst="rect">
            <a:avLst/>
          </a:prstGeom>
          <a:noFill/>
        </p:spPr>
        <p:txBody>
          <a:bodyPr wrap="none" rtlCol="0">
            <a:spAutoFit/>
          </a:bodyPr>
          <a:lstStyle/>
          <a:p>
            <a:r>
              <a:rPr lang="en-AU" sz="5400" dirty="0" smtClean="0"/>
              <a:t>Workflow</a:t>
            </a:r>
            <a:endParaRPr lang="en-AU" sz="5400" dirty="0"/>
          </a:p>
        </p:txBody>
      </p:sp>
    </p:spTree>
    <p:extLst>
      <p:ext uri="{BB962C8B-B14F-4D97-AF65-F5344CB8AC3E}">
        <p14:creationId xmlns:p14="http://schemas.microsoft.com/office/powerpoint/2010/main" val="49202577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89057"/>
            <a:ext cx="9144000" cy="994172"/>
          </a:xfrm>
        </p:spPr>
        <p:txBody>
          <a:bodyPr>
            <a:normAutofit/>
          </a:bodyPr>
          <a:lstStyle/>
          <a:p>
            <a:r>
              <a:rPr lang="en-AU" b="1" dirty="0" smtClean="0">
                <a:latin typeface="+mn-lt"/>
              </a:rPr>
              <a:t>Global biodiversity </a:t>
            </a:r>
            <a:r>
              <a:rPr lang="en-AU" b="1" dirty="0">
                <a:latin typeface="+mn-lt"/>
              </a:rPr>
              <a:t>c</a:t>
            </a:r>
            <a:r>
              <a:rPr lang="en-AU" b="1" dirty="0" smtClean="0">
                <a:latin typeface="+mn-lt"/>
              </a:rPr>
              <a:t>risis</a:t>
            </a:r>
            <a:endParaRPr lang="en-AU" b="1" dirty="0">
              <a:latin typeface="+mn-lt"/>
            </a:endParaRPr>
          </a:p>
        </p:txBody>
      </p:sp>
      <p:pic>
        <p:nvPicPr>
          <p:cNvPr id="1028" name="Picture 4" descr="One of several subspecies of leopard, the Zanzibar leopard made its home on the Zanzibar archipelago of Tanzania. It's still unclear whether this large cat is technically extinct — there are occasional unconfirmed sightings. &#10; Cause of extinction: Locals believed the leopards were kept by witches, and aggressively hunted them. The animals were seen as evil predators that must be exterminated — and even the government was in on the campaign. In the mid-'90s there was a short-lived conservation effort but it was deemed too little, too late.&#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12" y="3280081"/>
            <a:ext cx="3209707" cy="188395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The stunning Madeiran Large White butterfly was found in the valleys of the Laurisilva forests on Portugal's Madeira Islands. The butterfly's closest relative, the Large White, is common across Europe, Africa and Asia. &#10; Cause of extinction: Loss of habitat due to construction as well as pollution from agricultural fertilizers are two major causes of the species' decline.&#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43808" y="3351796"/>
            <a:ext cx="3085356" cy="181097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The last Pyrenean ibex died in 2000. However, a cloned ibex, created from skin samples taken from the last Pyrenean ibex, was birthed in 2009. It died shortly after birth from lung complications.&#10; Cause of extinction: Hunting of the ibex had caused the animal's numbers to seriously dwindle and conservationists blame the Spanish government for failing to act in time to save it.&#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23524" y="808664"/>
            <a:ext cx="1966313" cy="1154141"/>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The majestic West African black rhino was declared extinct in 2006, after conservationists failed to find any in their last remaining habitat in Cameroon. The West African black rhino was one of four subspecies of rhinoceros. &#10;Cause of extinction: Poachers hunted the rhino for its horn, which is believed by some in Yemen and China to possess aphrodisiacal powers.&#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512" y="2051425"/>
            <a:ext cx="2764276" cy="1622510"/>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Similar in appearance to the Sumatran tiger, the Javan tiger was native to the Indonesian island of Java. In the 1800s they were so common they were considered pests by island natives, but as the island was developed their population dwindled. By the 1950s, only 20 tigers remained. &#10;Cause of extinction: Loss of habitat and agricultural development led to severe population decline. Conservation efforts in the 1940s and '50s were unsuccessful due to a lack of adequate land and planning.&#1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884710" y="3224084"/>
            <a:ext cx="3302941" cy="193868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A native of Maui, Hawaii, the Po'ouli, or Black-faced Honeycreeper, was only discovered in the 1970s. The birds inhabited the southwestern slope of Haleakala volcano. But the population declined rapidly, and by 1997 there were only three known Po'ouli left. Efforts to mate the remaining birds failed and the species was formally declared extinct seven years later. &#10;Cause of extinction: Habitat loss, along with disease, predators and a decline in its food source — native tree snails — are all seen as reasons for the bird's demise.&#10;"/>
          <p:cNvPicPr>
            <a:picLocks noChangeAspect="1" noChangeArrowheads="1"/>
          </p:cNvPicPr>
          <p:nvPr/>
        </p:nvPicPr>
        <p:blipFill rotWithShape="1">
          <a:blip r:embed="rId8">
            <a:extLst>
              <a:ext uri="{28A0092B-C50C-407E-A947-70E740481C1C}">
                <a14:useLocalDpi xmlns:a14="http://schemas.microsoft.com/office/drawing/2010/main" val="0"/>
              </a:ext>
            </a:extLst>
          </a:blip>
          <a:srcRect t="27360"/>
          <a:stretch/>
        </p:blipFill>
        <p:spPr bwMode="auto">
          <a:xfrm>
            <a:off x="6007252" y="808664"/>
            <a:ext cx="3173259" cy="1352969"/>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The golden toad is not the only species to disappear in the past 40 years, but it might just be the brightest. This fluorescent amphibian was found in the high-altitude ridges of Costa Rica, but thanks to pollution, global warming and fungal skin infections, the species became extinct in 1989. &#10;Read on to find out about 10 other incredible species we've lost in the last several decades.&#1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906910" y="2112419"/>
            <a:ext cx="2273602" cy="1334507"/>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Spix's Macaw, also called the Little Blue Macaw, was known for its beautiful blue feathers. While some still exist in captivity, these tiny blue birds are extinct in the wild. &#10;Cause of extinction: Habitat destruction and illegal trapping and trade contributed to the macaw's dwindling numbers.&#1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6512" y="808664"/>
            <a:ext cx="2658517" cy="1493345"/>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https://upload.wikimedia.org/wikipedia/en/9/9b/Frohawk_Dodo.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634259" y="1879647"/>
            <a:ext cx="2090772" cy="1701492"/>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descr="https://assets.rbl.ms/5102114/980x.jp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489836" y="808664"/>
            <a:ext cx="1517417" cy="1228125"/>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The Tecopa pupfish, a native of the hot springs of the Mojave Desert, has the distinction of being the first animal declared extinct under the provisions of the Endangered Species Act of 1973. The pupfish's decline was precipitated when its natural habitat was encroached upon by developers.&#10;Cause of extinction: Destruction of natural habitat.&#10;"/>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709790" y="1989019"/>
            <a:ext cx="2488246" cy="14604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274908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p:cNvSpPr>
            <a:spLocks noGrp="1" noChangeArrowheads="1"/>
          </p:cNvSpPr>
          <p:nvPr>
            <p:ph idx="1"/>
          </p:nvPr>
        </p:nvSpPr>
        <p:spPr bwMode="auto">
          <a:xfrm>
            <a:off x="-105633" y="1563921"/>
            <a:ext cx="9249633"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lvl="0" indent="0" algn="ctr" eaLnBrk="0" fontAlgn="base" hangingPunct="0">
              <a:spcBef>
                <a:spcPct val="0"/>
              </a:spcBef>
              <a:spcAft>
                <a:spcPct val="0"/>
              </a:spcAft>
              <a:buNone/>
            </a:pPr>
            <a:r>
              <a:rPr lang="en-AU" altLang="en-US" sz="4800" b="1" dirty="0" smtClean="0">
                <a:latin typeface="Arial" panose="020B0604020202020204" pitchFamily="34" charset="0"/>
              </a:rPr>
              <a:t>What </a:t>
            </a:r>
            <a:r>
              <a:rPr lang="en-AU" altLang="en-US" sz="4800" b="1" dirty="0" smtClean="0">
                <a:solidFill>
                  <a:schemeClr val="bg2">
                    <a:lumMod val="40000"/>
                    <a:lumOff val="60000"/>
                  </a:schemeClr>
                </a:solidFill>
                <a:latin typeface="Arial" panose="020B0604020202020204" pitchFamily="34" charset="0"/>
              </a:rPr>
              <a:t>actions</a:t>
            </a:r>
            <a:r>
              <a:rPr lang="en-AU" altLang="en-US" sz="4800" b="1" dirty="0" smtClean="0">
                <a:latin typeface="Arial" panose="020B0604020202020204" pitchFamily="34" charset="0"/>
              </a:rPr>
              <a:t> </a:t>
            </a:r>
            <a:r>
              <a:rPr lang="en-AU" altLang="en-US" sz="4800" b="1" dirty="0" smtClean="0">
                <a:solidFill>
                  <a:schemeClr val="accent1">
                    <a:lumMod val="60000"/>
                    <a:lumOff val="40000"/>
                  </a:schemeClr>
                </a:solidFill>
                <a:latin typeface="Arial" panose="020B0604020202020204" pitchFamily="34" charset="0"/>
              </a:rPr>
              <a:t>should we do </a:t>
            </a:r>
            <a:r>
              <a:rPr lang="en-AU" altLang="en-US" sz="4800" b="1" dirty="0" smtClean="0">
                <a:latin typeface="Arial" panose="020B0604020202020204" pitchFamily="34" charset="0"/>
              </a:rPr>
              <a:t>to </a:t>
            </a:r>
            <a:r>
              <a:rPr lang="en-AU" altLang="en-US" sz="4800" b="1" dirty="0" smtClean="0">
                <a:solidFill>
                  <a:schemeClr val="accent3">
                    <a:lumMod val="60000"/>
                    <a:lumOff val="40000"/>
                  </a:schemeClr>
                </a:solidFill>
                <a:latin typeface="Arial" panose="020B0604020202020204" pitchFamily="34" charset="0"/>
              </a:rPr>
              <a:t>achieve conservation</a:t>
            </a:r>
            <a:r>
              <a:rPr lang="en-AU" altLang="en-US" sz="4800" b="1" dirty="0" smtClean="0">
                <a:latin typeface="Arial" panose="020B0604020202020204" pitchFamily="34" charset="0"/>
              </a:rPr>
              <a:t>?</a:t>
            </a:r>
            <a:endParaRPr lang="en-AU" altLang="en-US" sz="4800" b="1" dirty="0">
              <a:latin typeface="Arial" panose="020B0604020202020204" pitchFamily="34" charset="0"/>
            </a:endParaRPr>
          </a:p>
        </p:txBody>
      </p:sp>
    </p:spTree>
    <p:extLst>
      <p:ext uri="{BB962C8B-B14F-4D97-AF65-F5344CB8AC3E}">
        <p14:creationId xmlns:p14="http://schemas.microsoft.com/office/powerpoint/2010/main" val="1865633631"/>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Objective</a:t>
            </a:r>
            <a:endParaRPr lang="en-AU" dirty="0"/>
          </a:p>
        </p:txBody>
      </p:sp>
      <p:pic>
        <p:nvPicPr>
          <p:cNvPr id="2052" name="Picture 4" descr="https://globalsoilbiodiversity.org/sites/default/files/GSBA-Banner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63526" y="1279127"/>
            <a:ext cx="3543300" cy="3086101"/>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3"/>
          <p:cNvGrpSpPr/>
          <p:nvPr/>
        </p:nvGrpSpPr>
        <p:grpSpPr>
          <a:xfrm>
            <a:off x="744758" y="1279127"/>
            <a:ext cx="2778133" cy="2972910"/>
            <a:chOff x="774255" y="1139292"/>
            <a:chExt cx="2778133" cy="2972910"/>
          </a:xfrm>
        </p:grpSpPr>
        <p:pic>
          <p:nvPicPr>
            <p:cNvPr id="2056" name="Picture 8" descr="Image result for cut cost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5230" y="1139292"/>
              <a:ext cx="2496185" cy="249618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774255" y="3465871"/>
              <a:ext cx="2778133" cy="646331"/>
            </a:xfrm>
            <a:prstGeom prst="rect">
              <a:avLst/>
            </a:prstGeom>
            <a:noFill/>
          </p:spPr>
          <p:txBody>
            <a:bodyPr wrap="none" rtlCol="0">
              <a:spAutoFit/>
            </a:bodyPr>
            <a:lstStyle/>
            <a:p>
              <a:r>
                <a:rPr lang="en-AU" sz="3600" dirty="0" smtClean="0"/>
                <a:t>Minimize cost</a:t>
              </a:r>
              <a:endParaRPr lang="en-AU" sz="3600" dirty="0"/>
            </a:p>
          </p:txBody>
        </p:sp>
      </p:grpSp>
    </p:spTree>
    <p:extLst>
      <p:ext uri="{BB962C8B-B14F-4D97-AF65-F5344CB8AC3E}">
        <p14:creationId xmlns:p14="http://schemas.microsoft.com/office/powerpoint/2010/main" val="2507235570"/>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Objective</a:t>
            </a:r>
            <a:endParaRPr lang="en-AU" dirty="0"/>
          </a:p>
        </p:txBody>
      </p:sp>
      <p:pic>
        <p:nvPicPr>
          <p:cNvPr id="2052" name="Picture 4" descr="https://globalsoilbiodiversity.org/sites/default/files/GSBA-Banner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95366" y="1220135"/>
            <a:ext cx="3543300" cy="3086101"/>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5110316" y="1301251"/>
            <a:ext cx="1378974" cy="1198601"/>
          </a:xfrm>
          <a:prstGeom prst="rect">
            <a:avLst/>
          </a:prstGeom>
          <a:noFill/>
          <a:ln w="1143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 name="Rectangle 8"/>
          <p:cNvSpPr/>
          <p:nvPr/>
        </p:nvSpPr>
        <p:spPr>
          <a:xfrm>
            <a:off x="7179735" y="1126067"/>
            <a:ext cx="1371598" cy="1117600"/>
          </a:xfrm>
          <a:prstGeom prst="rect">
            <a:avLst/>
          </a:prstGeom>
          <a:noFill/>
          <a:ln w="1143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 name="Rectangle 9"/>
          <p:cNvSpPr/>
          <p:nvPr/>
        </p:nvSpPr>
        <p:spPr>
          <a:xfrm>
            <a:off x="6281217" y="2656758"/>
            <a:ext cx="898518" cy="890775"/>
          </a:xfrm>
          <a:prstGeom prst="rect">
            <a:avLst/>
          </a:prstGeom>
          <a:noFill/>
          <a:ln w="1143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1" name="Picture 6" descr="Image result for sack of mon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1973" y="1301251"/>
            <a:ext cx="2633345" cy="2633345"/>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585777" y="3797435"/>
            <a:ext cx="3421642" cy="646331"/>
          </a:xfrm>
          <a:prstGeom prst="rect">
            <a:avLst/>
          </a:prstGeom>
          <a:noFill/>
        </p:spPr>
        <p:txBody>
          <a:bodyPr wrap="none" rtlCol="0">
            <a:spAutoFit/>
          </a:bodyPr>
          <a:lstStyle/>
          <a:p>
            <a:r>
              <a:rPr lang="en-AU" sz="3600" dirty="0" smtClean="0"/>
              <a:t>Maximize benefit</a:t>
            </a:r>
            <a:endParaRPr lang="en-AU" sz="3600" dirty="0"/>
          </a:p>
        </p:txBody>
      </p:sp>
    </p:spTree>
    <p:extLst>
      <p:ext uri="{BB962C8B-B14F-4D97-AF65-F5344CB8AC3E}">
        <p14:creationId xmlns:p14="http://schemas.microsoft.com/office/powerpoint/2010/main" val="1473841721"/>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Objective</a:t>
            </a:r>
            <a:endParaRPr lang="en-AU" dirty="0"/>
          </a:p>
        </p:txBody>
      </p:sp>
      <p:pic>
        <p:nvPicPr>
          <p:cNvPr id="2052" name="Picture 4" descr="https://globalsoilbiodiversity.org/sites/default/files/GSBA-Banner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95366" y="1220135"/>
            <a:ext cx="3543300" cy="3086101"/>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mage result for sack of mone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1973" y="1301251"/>
            <a:ext cx="2633345" cy="263334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585777" y="3797435"/>
            <a:ext cx="3421642" cy="646331"/>
          </a:xfrm>
          <a:prstGeom prst="rect">
            <a:avLst/>
          </a:prstGeom>
          <a:noFill/>
        </p:spPr>
        <p:txBody>
          <a:bodyPr wrap="none" rtlCol="0">
            <a:spAutoFit/>
          </a:bodyPr>
          <a:lstStyle/>
          <a:p>
            <a:r>
              <a:rPr lang="en-AU" sz="3600" dirty="0" smtClean="0"/>
              <a:t>Maximize benefit</a:t>
            </a:r>
            <a:endParaRPr lang="en-AU" sz="3600" dirty="0"/>
          </a:p>
        </p:txBody>
      </p:sp>
      <p:sp>
        <p:nvSpPr>
          <p:cNvPr id="9" name="Rectangle 8"/>
          <p:cNvSpPr/>
          <p:nvPr/>
        </p:nvSpPr>
        <p:spPr>
          <a:xfrm>
            <a:off x="5063067" y="2351330"/>
            <a:ext cx="1337734" cy="1374004"/>
          </a:xfrm>
          <a:prstGeom prst="rect">
            <a:avLst/>
          </a:prstGeom>
          <a:noFill/>
          <a:ln w="1143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1195352430"/>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05979"/>
            <a:ext cx="9143999" cy="857250"/>
          </a:xfrm>
        </p:spPr>
        <p:txBody>
          <a:bodyPr>
            <a:normAutofit/>
          </a:bodyPr>
          <a:lstStyle/>
          <a:p>
            <a:r>
              <a:rPr lang="en-AU" dirty="0" smtClean="0"/>
              <a:t>Constraints &amp; Penalties</a:t>
            </a:r>
            <a:endParaRPr lang="en-AU" dirty="0"/>
          </a:p>
        </p:txBody>
      </p:sp>
      <p:pic>
        <p:nvPicPr>
          <p:cNvPr id="3074" name="Picture 2" descr="Image result for habita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7650" y="1943100"/>
            <a:ext cx="4404731" cy="225742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Image result for connectivity conservati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0800000" flipH="1" flipV="1">
            <a:off x="4942192" y="1447800"/>
            <a:ext cx="3916058" cy="304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5705535"/>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p:cNvSpPr txBox="1">
            <a:spLocks/>
          </p:cNvSpPr>
          <p:nvPr/>
        </p:nvSpPr>
        <p:spPr>
          <a:xfrm>
            <a:off x="0" y="205979"/>
            <a:ext cx="9143999" cy="857250"/>
          </a:xfrm>
          <a:prstGeom prst="rect">
            <a:avLst/>
          </a:prstGeom>
        </p:spPr>
        <p:txBody>
          <a:bodyPr vert="horz" lIns="91440" tIns="45720" rIns="91440" bIns="45720" rtlCol="0" anchor="ctr">
            <a:normAutofit fontScale="97500"/>
          </a:bodyPr>
          <a:lstStyle>
            <a:lvl1pPr algn="ctr" defTabSz="914400" rtl="0" eaLnBrk="1" latinLnBrk="0" hangingPunct="1">
              <a:spcBef>
                <a:spcPct val="0"/>
              </a:spcBef>
              <a:buNone/>
              <a:defRPr sz="4400" b="1" kern="1200">
                <a:solidFill>
                  <a:schemeClr val="tx1"/>
                </a:solidFill>
                <a:latin typeface="+mj-lt"/>
                <a:ea typeface="+mj-ea"/>
                <a:cs typeface="+mj-cs"/>
              </a:defRPr>
            </a:lvl1pPr>
          </a:lstStyle>
          <a:p>
            <a:r>
              <a:rPr lang="en-AU" dirty="0" smtClean="0"/>
              <a:t>Constraints &amp; Penalties</a:t>
            </a:r>
            <a:endParaRPr lang="en-AU" dirty="0"/>
          </a:p>
        </p:txBody>
      </p:sp>
      <p:pic>
        <p:nvPicPr>
          <p:cNvPr id="4108" name="Picture 12" descr="Map showing BLM=0 results in a fragmented solution, BLM=1 results in a spatially compact solu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43944" y="1333500"/>
            <a:ext cx="5456111" cy="34932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9424677"/>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descr="Image result for fishing map intensity"/>
          <p:cNvPicPr>
            <a:picLocks noChangeAspect="1" noChangeArrowheads="1"/>
          </p:cNvPicPr>
          <p:nvPr/>
        </p:nvPicPr>
        <p:blipFill rotWithShape="1">
          <a:blip r:embed="rId2">
            <a:extLst>
              <a:ext uri="{28A0092B-C50C-407E-A947-70E740481C1C}">
                <a14:useLocalDpi xmlns:a14="http://schemas.microsoft.com/office/drawing/2010/main" val="0"/>
              </a:ext>
            </a:extLst>
          </a:blip>
          <a:srcRect l="57557" t="2703" r="2773" b="11003"/>
          <a:stretch/>
        </p:blipFill>
        <p:spPr bwMode="auto">
          <a:xfrm>
            <a:off x="5486400" y="1343025"/>
            <a:ext cx="3345716" cy="3445932"/>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Image result for protected area map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5694" y="1571626"/>
            <a:ext cx="4966721" cy="2790824"/>
          </a:xfrm>
          <a:prstGeom prst="rect">
            <a:avLst/>
          </a:prstGeom>
          <a:noFill/>
          <a:extLst>
            <a:ext uri="{909E8E84-426E-40DD-AFC4-6F175D3DCCD1}">
              <a14:hiddenFill xmlns:a14="http://schemas.microsoft.com/office/drawing/2010/main">
                <a:solidFill>
                  <a:srgbClr val="FFFFFF"/>
                </a:solidFill>
              </a14:hiddenFill>
            </a:ext>
          </a:extLst>
        </p:spPr>
      </p:pic>
      <p:sp>
        <p:nvSpPr>
          <p:cNvPr id="8" name="Title 1"/>
          <p:cNvSpPr txBox="1">
            <a:spLocks/>
          </p:cNvSpPr>
          <p:nvPr/>
        </p:nvSpPr>
        <p:spPr>
          <a:xfrm>
            <a:off x="0" y="205979"/>
            <a:ext cx="9143999" cy="857250"/>
          </a:xfrm>
          <a:prstGeom prst="rect">
            <a:avLst/>
          </a:prstGeom>
        </p:spPr>
        <p:txBody>
          <a:bodyPr vert="horz" lIns="91440" tIns="45720" rIns="91440" bIns="45720" rtlCol="0" anchor="ctr">
            <a:normAutofit fontScale="97500"/>
          </a:bodyPr>
          <a:lstStyle>
            <a:lvl1pPr algn="ctr" defTabSz="914400" rtl="0" eaLnBrk="1" latinLnBrk="0" hangingPunct="1">
              <a:spcBef>
                <a:spcPct val="0"/>
              </a:spcBef>
              <a:buNone/>
              <a:defRPr sz="4400" b="1" kern="1200">
                <a:solidFill>
                  <a:schemeClr val="tx1"/>
                </a:solidFill>
                <a:latin typeface="+mj-lt"/>
                <a:ea typeface="+mj-ea"/>
                <a:cs typeface="+mj-cs"/>
              </a:defRPr>
            </a:lvl1pPr>
          </a:lstStyle>
          <a:p>
            <a:r>
              <a:rPr lang="en-AU" dirty="0" smtClean="0"/>
              <a:t>Constraints &amp; Penalties</a:t>
            </a:r>
            <a:endParaRPr lang="en-AU" dirty="0"/>
          </a:p>
        </p:txBody>
      </p:sp>
    </p:spTree>
    <p:extLst>
      <p:ext uri="{BB962C8B-B14F-4D97-AF65-F5344CB8AC3E}">
        <p14:creationId xmlns:p14="http://schemas.microsoft.com/office/powerpoint/2010/main" val="3122597388"/>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0133" y="205979"/>
            <a:ext cx="4470400" cy="857250"/>
          </a:xfrm>
        </p:spPr>
        <p:txBody>
          <a:bodyPr/>
          <a:lstStyle/>
          <a:p>
            <a:r>
              <a:rPr lang="en-AU" dirty="0" smtClean="0"/>
              <a:t>Decision type</a:t>
            </a:r>
            <a:endParaRPr lang="en-AU" dirty="0"/>
          </a:p>
        </p:txBody>
      </p:sp>
      <p:sp>
        <p:nvSpPr>
          <p:cNvPr id="3" name="Content Placeholder 2"/>
          <p:cNvSpPr>
            <a:spLocks noGrp="1"/>
          </p:cNvSpPr>
          <p:nvPr>
            <p:ph idx="1"/>
          </p:nvPr>
        </p:nvSpPr>
        <p:spPr>
          <a:xfrm>
            <a:off x="220133" y="1530352"/>
            <a:ext cx="4470400" cy="3092448"/>
          </a:xfrm>
        </p:spPr>
        <p:txBody>
          <a:bodyPr>
            <a:normAutofit/>
          </a:bodyPr>
          <a:lstStyle/>
          <a:p>
            <a:r>
              <a:rPr lang="en-AU" dirty="0" smtClean="0"/>
              <a:t>Conserve or not?</a:t>
            </a:r>
          </a:p>
          <a:p>
            <a:pPr marL="0" indent="0">
              <a:buNone/>
            </a:pPr>
            <a:endParaRPr lang="en-AU" dirty="0" smtClean="0"/>
          </a:p>
          <a:p>
            <a:r>
              <a:rPr lang="en-AU" dirty="0" smtClean="0"/>
              <a:t>Different amounts?</a:t>
            </a:r>
          </a:p>
          <a:p>
            <a:endParaRPr lang="en-AU" dirty="0"/>
          </a:p>
          <a:p>
            <a:r>
              <a:rPr lang="en-AU" dirty="0" smtClean="0"/>
              <a:t>Multiple actions?</a:t>
            </a:r>
            <a:endParaRPr lang="en-AU" dirty="0"/>
          </a:p>
        </p:txBody>
      </p:sp>
      <p:pic>
        <p:nvPicPr>
          <p:cNvPr id="6154" name="Picture 10" descr="Ethiopian Satellite Map Picture"/>
          <p:cNvPicPr>
            <a:picLocks noChangeAspect="1" noChangeArrowheads="1"/>
          </p:cNvPicPr>
          <p:nvPr/>
        </p:nvPicPr>
        <p:blipFill rotWithShape="1">
          <a:blip r:embed="rId2">
            <a:extLst>
              <a:ext uri="{28A0092B-C50C-407E-A947-70E740481C1C}">
                <a14:useLocalDpi xmlns:a14="http://schemas.microsoft.com/office/drawing/2010/main" val="0"/>
              </a:ext>
            </a:extLst>
          </a:blip>
          <a:srcRect l="11759" t="40315" r="64463" b="30990"/>
          <a:stretch/>
        </p:blipFill>
        <p:spPr bwMode="auto">
          <a:xfrm>
            <a:off x="4876799" y="820871"/>
            <a:ext cx="4076701" cy="37719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5255682" y="1063229"/>
            <a:ext cx="823385" cy="638571"/>
          </a:xfrm>
          <a:prstGeom prst="rect">
            <a:avLst/>
          </a:prstGeom>
          <a:no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 name="Rectangle 9"/>
          <p:cNvSpPr/>
          <p:nvPr/>
        </p:nvSpPr>
        <p:spPr>
          <a:xfrm>
            <a:off x="7787215" y="3635841"/>
            <a:ext cx="823385" cy="638571"/>
          </a:xfrm>
          <a:prstGeom prst="rect">
            <a:avLst/>
          </a:prstGeom>
          <a:no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Rectangle 10"/>
          <p:cNvSpPr/>
          <p:nvPr/>
        </p:nvSpPr>
        <p:spPr>
          <a:xfrm>
            <a:off x="5667374" y="3204041"/>
            <a:ext cx="823385" cy="638571"/>
          </a:xfrm>
          <a:prstGeom prst="rect">
            <a:avLst/>
          </a:prstGeom>
          <a:no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2" name="Rectangle 11"/>
          <p:cNvSpPr/>
          <p:nvPr/>
        </p:nvSpPr>
        <p:spPr>
          <a:xfrm>
            <a:off x="7284508" y="1460140"/>
            <a:ext cx="823385" cy="638571"/>
          </a:xfrm>
          <a:prstGeom prst="rect">
            <a:avLst/>
          </a:prstGeom>
          <a:no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2694748010"/>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3169764" y="1506468"/>
            <a:ext cx="2941585" cy="1730344"/>
            <a:chOff x="693892" y="1170501"/>
            <a:chExt cx="2941585" cy="1730344"/>
          </a:xfrm>
        </p:grpSpPr>
        <p:sp>
          <p:nvSpPr>
            <p:cNvPr id="5" name="Rectangle 4"/>
            <p:cNvSpPr/>
            <p:nvPr/>
          </p:nvSpPr>
          <p:spPr>
            <a:xfrm>
              <a:off x="693892" y="1519084"/>
              <a:ext cx="2941585" cy="107663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b="1" dirty="0"/>
            </a:p>
          </p:txBody>
        </p:sp>
        <p:pic>
          <p:nvPicPr>
            <p:cNvPr id="2056" name="Picture 8" descr="Image result for gurob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93892" y="1170501"/>
              <a:ext cx="2941585" cy="1730344"/>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itle 1"/>
          <p:cNvSpPr>
            <a:spLocks noGrp="1"/>
          </p:cNvSpPr>
          <p:nvPr>
            <p:ph type="title"/>
          </p:nvPr>
        </p:nvSpPr>
        <p:spPr/>
        <p:txBody>
          <a:bodyPr/>
          <a:lstStyle/>
          <a:p>
            <a:r>
              <a:rPr lang="en-AU" dirty="0" smtClean="0"/>
              <a:t>Solver</a:t>
            </a:r>
            <a:endParaRPr lang="en-AU" dirty="0"/>
          </a:p>
        </p:txBody>
      </p:sp>
      <p:pic>
        <p:nvPicPr>
          <p:cNvPr id="2050" name="Picture 2" descr="Image result for marxa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33975" y="3680051"/>
            <a:ext cx="3552825" cy="1209676"/>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mage result for cplex"/>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0763" y="3333135"/>
            <a:ext cx="1731976" cy="1385581"/>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80x8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01297" y="636777"/>
            <a:ext cx="1306461" cy="130646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6"/>
          <a:stretch>
            <a:fillRect/>
          </a:stretch>
        </p:blipFill>
        <p:spPr>
          <a:xfrm>
            <a:off x="357923" y="404489"/>
            <a:ext cx="1544578" cy="1538749"/>
          </a:xfrm>
          <a:prstGeom prst="rect">
            <a:avLst/>
          </a:prstGeom>
        </p:spPr>
      </p:pic>
      <p:sp>
        <p:nvSpPr>
          <p:cNvPr id="4" name="TextBox 3"/>
          <p:cNvSpPr txBox="1"/>
          <p:nvPr/>
        </p:nvSpPr>
        <p:spPr>
          <a:xfrm>
            <a:off x="3470400" y="3471927"/>
            <a:ext cx="670376" cy="1107996"/>
          </a:xfrm>
          <a:prstGeom prst="rect">
            <a:avLst/>
          </a:prstGeom>
          <a:noFill/>
        </p:spPr>
        <p:txBody>
          <a:bodyPr wrap="none" rtlCol="0">
            <a:spAutoFit/>
          </a:bodyPr>
          <a:lstStyle/>
          <a:p>
            <a:r>
              <a:rPr lang="en-AU" sz="6600" dirty="0" smtClean="0">
                <a:latin typeface="Arial Rounded MT Bold" panose="020F0704030504030204" pitchFamily="34" charset="0"/>
              </a:rPr>
              <a:t>?</a:t>
            </a:r>
            <a:endParaRPr lang="en-AU" dirty="0">
              <a:latin typeface="Arial Rounded MT Bold" panose="020F0704030504030204" pitchFamily="34" charset="0"/>
            </a:endParaRPr>
          </a:p>
        </p:txBody>
      </p:sp>
      <p:sp>
        <p:nvSpPr>
          <p:cNvPr id="12" name="TextBox 11"/>
          <p:cNvSpPr txBox="1"/>
          <p:nvPr/>
        </p:nvSpPr>
        <p:spPr>
          <a:xfrm>
            <a:off x="7258800" y="2137608"/>
            <a:ext cx="670376" cy="1107996"/>
          </a:xfrm>
          <a:prstGeom prst="rect">
            <a:avLst/>
          </a:prstGeom>
          <a:noFill/>
        </p:spPr>
        <p:txBody>
          <a:bodyPr wrap="none" rtlCol="0">
            <a:spAutoFit/>
          </a:bodyPr>
          <a:lstStyle/>
          <a:p>
            <a:r>
              <a:rPr lang="en-AU" sz="6600" dirty="0" smtClean="0">
                <a:latin typeface="Arial Rounded MT Bold" panose="020F0704030504030204" pitchFamily="34" charset="0"/>
              </a:rPr>
              <a:t>?</a:t>
            </a:r>
            <a:endParaRPr lang="en-AU" dirty="0">
              <a:latin typeface="Arial Rounded MT Bold" panose="020F0704030504030204" pitchFamily="34" charset="0"/>
            </a:endParaRPr>
          </a:p>
        </p:txBody>
      </p:sp>
      <p:sp>
        <p:nvSpPr>
          <p:cNvPr id="13" name="TextBox 12"/>
          <p:cNvSpPr txBox="1"/>
          <p:nvPr/>
        </p:nvSpPr>
        <p:spPr>
          <a:xfrm>
            <a:off x="2499388" y="494269"/>
            <a:ext cx="670376" cy="1107996"/>
          </a:xfrm>
          <a:prstGeom prst="rect">
            <a:avLst/>
          </a:prstGeom>
          <a:noFill/>
        </p:spPr>
        <p:txBody>
          <a:bodyPr wrap="none" rtlCol="0">
            <a:spAutoFit/>
          </a:bodyPr>
          <a:lstStyle/>
          <a:p>
            <a:r>
              <a:rPr lang="en-AU" sz="6600" dirty="0" smtClean="0">
                <a:latin typeface="Arial Rounded MT Bold" panose="020F0704030504030204" pitchFamily="34" charset="0"/>
              </a:rPr>
              <a:t>?</a:t>
            </a:r>
            <a:endParaRPr lang="en-AU" dirty="0">
              <a:latin typeface="Arial Rounded MT Bold" panose="020F0704030504030204" pitchFamily="34" charset="0"/>
            </a:endParaRPr>
          </a:p>
        </p:txBody>
      </p:sp>
      <p:sp>
        <p:nvSpPr>
          <p:cNvPr id="14" name="TextBox 13"/>
          <p:cNvSpPr txBox="1"/>
          <p:nvPr/>
        </p:nvSpPr>
        <p:spPr>
          <a:xfrm>
            <a:off x="926375" y="2029069"/>
            <a:ext cx="670376" cy="1107996"/>
          </a:xfrm>
          <a:prstGeom prst="rect">
            <a:avLst/>
          </a:prstGeom>
          <a:noFill/>
        </p:spPr>
        <p:txBody>
          <a:bodyPr wrap="none" rtlCol="0">
            <a:spAutoFit/>
          </a:bodyPr>
          <a:lstStyle/>
          <a:p>
            <a:r>
              <a:rPr lang="en-AU" sz="6600" dirty="0" smtClean="0">
                <a:latin typeface="Arial Rounded MT Bold" panose="020F0704030504030204" pitchFamily="34" charset="0"/>
              </a:rPr>
              <a:t>?</a:t>
            </a:r>
            <a:endParaRPr lang="en-AU" dirty="0">
              <a:latin typeface="Arial Rounded MT Bold" panose="020F0704030504030204" pitchFamily="34" charset="0"/>
            </a:endParaRPr>
          </a:p>
        </p:txBody>
      </p:sp>
    </p:spTree>
    <p:extLst>
      <p:ext uri="{BB962C8B-B14F-4D97-AF65-F5344CB8AC3E}">
        <p14:creationId xmlns:p14="http://schemas.microsoft.com/office/powerpoint/2010/main" val="4093842519"/>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err="1" smtClean="0">
                <a:latin typeface="Courier New" panose="02070309020205020404" pitchFamily="49" charset="0"/>
                <a:cs typeface="Courier New" panose="02070309020205020404" pitchFamily="49" charset="0"/>
              </a:rPr>
              <a:t>prioritizr</a:t>
            </a:r>
            <a:endParaRPr lang="en-AU" dirty="0">
              <a:latin typeface="Courier New" panose="02070309020205020404" pitchFamily="49" charset="0"/>
              <a:cs typeface="Courier New" panose="02070309020205020404" pitchFamily="49" charset="0"/>
            </a:endParaRPr>
          </a:p>
        </p:txBody>
      </p:sp>
      <p:pic>
        <p:nvPicPr>
          <p:cNvPr id="1026" name="Picture 2" descr="logo_large.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69600" y="1541851"/>
            <a:ext cx="2490227" cy="285878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295200" y="1310400"/>
            <a:ext cx="5320800" cy="2862322"/>
          </a:xfrm>
          <a:prstGeom prst="rect">
            <a:avLst/>
          </a:prstGeom>
          <a:noFill/>
        </p:spPr>
        <p:txBody>
          <a:bodyPr wrap="square" rtlCol="0">
            <a:spAutoFit/>
          </a:bodyPr>
          <a:lstStyle/>
          <a:p>
            <a:pPr marL="285750" indent="-285750">
              <a:buFont typeface="Arial" panose="020B0604020202020204" pitchFamily="34" charset="0"/>
              <a:buChar char="•"/>
            </a:pPr>
            <a:r>
              <a:rPr lang="en-AU" sz="3600" dirty="0" smtClean="0"/>
              <a:t>Human readable code</a:t>
            </a:r>
          </a:p>
          <a:p>
            <a:pPr marL="285750" indent="-285750">
              <a:buFont typeface="Arial" panose="020B0604020202020204" pitchFamily="34" charset="0"/>
              <a:buChar char="•"/>
            </a:pPr>
            <a:endParaRPr lang="en-AU" sz="3600" dirty="0"/>
          </a:p>
          <a:p>
            <a:pPr marL="285750" indent="-285750">
              <a:buFont typeface="Arial" panose="020B0604020202020204" pitchFamily="34" charset="0"/>
              <a:buChar char="•"/>
            </a:pPr>
            <a:r>
              <a:rPr lang="en-AU" sz="3600" dirty="0" smtClean="0"/>
              <a:t>Design your problem</a:t>
            </a:r>
          </a:p>
          <a:p>
            <a:pPr marL="285750" indent="-285750">
              <a:buFont typeface="Arial" panose="020B0604020202020204" pitchFamily="34" charset="0"/>
              <a:buChar char="•"/>
            </a:pPr>
            <a:endParaRPr lang="en-AU" sz="3600" dirty="0"/>
          </a:p>
          <a:p>
            <a:pPr marL="285750" indent="-285750">
              <a:buFont typeface="Arial" panose="020B0604020202020204" pitchFamily="34" charset="0"/>
              <a:buChar char="•"/>
            </a:pPr>
            <a:r>
              <a:rPr lang="en-AU" sz="3600" dirty="0"/>
              <a:t>S</a:t>
            </a:r>
            <a:r>
              <a:rPr lang="en-AU" sz="3600" dirty="0" smtClean="0"/>
              <a:t>olve it fast!</a:t>
            </a:r>
          </a:p>
        </p:txBody>
      </p:sp>
    </p:spTree>
    <p:extLst>
      <p:ext uri="{BB962C8B-B14F-4D97-AF65-F5344CB8AC3E}">
        <p14:creationId xmlns:p14="http://schemas.microsoft.com/office/powerpoint/2010/main" val="2668684395"/>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AU" dirty="0" smtClean="0"/>
              <a:t>Human-readable code</a:t>
            </a:r>
            <a:endParaRPr lang="en-AU" dirty="0"/>
          </a:p>
        </p:txBody>
      </p:sp>
      <p:sp>
        <p:nvSpPr>
          <p:cNvPr id="8" name="Content Placeholder 2"/>
          <p:cNvSpPr txBox="1">
            <a:spLocks/>
          </p:cNvSpPr>
          <p:nvPr/>
        </p:nvSpPr>
        <p:spPr>
          <a:xfrm>
            <a:off x="216000" y="1783351"/>
            <a:ext cx="3981600" cy="2853449"/>
          </a:xfrm>
          <a:prstGeom prst="rect">
            <a:avLst/>
          </a:prstGeom>
          <a:ln>
            <a:solidFill>
              <a:schemeClr val="tx1"/>
            </a:solidFill>
          </a:ln>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AU" sz="1800" dirty="0" smtClean="0">
                <a:latin typeface="Courier New" panose="02070309020205020404" pitchFamily="49" charset="0"/>
                <a:cs typeface="Courier New" panose="02070309020205020404" pitchFamily="49" charset="0"/>
              </a:rPr>
              <a:t>problem &lt;- data +</a:t>
            </a:r>
          </a:p>
          <a:p>
            <a:pPr marL="0" indent="0">
              <a:buFont typeface="Arial" pitchFamily="34" charset="0"/>
              <a:buNone/>
            </a:pPr>
            <a:r>
              <a:rPr lang="en-AU" sz="1800" dirty="0" smtClean="0">
                <a:latin typeface="Courier New" panose="02070309020205020404" pitchFamily="49" charset="0"/>
                <a:cs typeface="Courier New" panose="02070309020205020404" pitchFamily="49" charset="0"/>
              </a:rPr>
              <a:t>           objective +</a:t>
            </a:r>
          </a:p>
          <a:p>
            <a:pPr marL="0" indent="0">
              <a:buFont typeface="Arial" pitchFamily="34" charset="0"/>
              <a:buNone/>
            </a:pPr>
            <a:r>
              <a:rPr lang="en-AU" sz="1800" dirty="0" smtClean="0">
                <a:latin typeface="Courier New" panose="02070309020205020404" pitchFamily="49" charset="0"/>
                <a:cs typeface="Courier New" panose="02070309020205020404" pitchFamily="49" charset="0"/>
              </a:rPr>
              <a:t>           constraints +</a:t>
            </a:r>
          </a:p>
          <a:p>
            <a:pPr marL="0" indent="0">
              <a:buFont typeface="Arial" pitchFamily="34" charset="0"/>
              <a:buNone/>
            </a:pPr>
            <a:r>
              <a:rPr lang="en-AU" sz="1800" dirty="0" smtClean="0">
                <a:latin typeface="Courier New" panose="02070309020205020404" pitchFamily="49" charset="0"/>
                <a:cs typeface="Courier New" panose="02070309020205020404" pitchFamily="49" charset="0"/>
              </a:rPr>
              <a:t>           penalties +</a:t>
            </a:r>
          </a:p>
          <a:p>
            <a:pPr marL="0" indent="0">
              <a:buFont typeface="Arial" pitchFamily="34" charset="0"/>
              <a:buNone/>
            </a:pPr>
            <a:r>
              <a:rPr lang="en-AU" sz="1800" dirty="0" smtClean="0">
                <a:latin typeface="Courier New" panose="02070309020205020404" pitchFamily="49" charset="0"/>
                <a:cs typeface="Courier New" panose="02070309020205020404" pitchFamily="49" charset="0"/>
              </a:rPr>
              <a:t>           decision type +</a:t>
            </a:r>
          </a:p>
          <a:p>
            <a:pPr marL="0" indent="0">
              <a:buFont typeface="Arial" pitchFamily="34" charset="0"/>
              <a:buNone/>
            </a:pPr>
            <a:r>
              <a:rPr lang="en-AU" sz="1800" dirty="0" smtClean="0">
                <a:latin typeface="Courier New" panose="02070309020205020404" pitchFamily="49" charset="0"/>
                <a:cs typeface="Courier New" panose="02070309020205020404" pitchFamily="49" charset="0"/>
              </a:rPr>
              <a:t>           solver</a:t>
            </a:r>
          </a:p>
          <a:p>
            <a:pPr marL="0" indent="0">
              <a:buFont typeface="Arial" pitchFamily="34" charset="0"/>
              <a:buNone/>
            </a:pPr>
            <a:endParaRPr lang="en-AU" sz="1800" dirty="0" smtClean="0">
              <a:latin typeface="Courier New" panose="02070309020205020404" pitchFamily="49" charset="0"/>
              <a:cs typeface="Courier New" panose="02070309020205020404" pitchFamily="49" charset="0"/>
            </a:endParaRPr>
          </a:p>
          <a:p>
            <a:pPr marL="0" indent="0">
              <a:buFont typeface="Arial" pitchFamily="34" charset="0"/>
              <a:buNone/>
            </a:pPr>
            <a:r>
              <a:rPr lang="en-AU" sz="1800" dirty="0" smtClean="0">
                <a:latin typeface="Courier New" panose="02070309020205020404" pitchFamily="49" charset="0"/>
                <a:cs typeface="Courier New" panose="02070309020205020404" pitchFamily="49" charset="0"/>
              </a:rPr>
              <a:t>solution &lt;- solve(problem)</a:t>
            </a:r>
            <a:endParaRPr lang="en-AU" sz="1800" dirty="0">
              <a:latin typeface="Courier New" panose="02070309020205020404" pitchFamily="49" charset="0"/>
              <a:cs typeface="Courier New" panose="02070309020205020404" pitchFamily="49" charset="0"/>
            </a:endParaRPr>
          </a:p>
        </p:txBody>
      </p:sp>
      <p:sp>
        <p:nvSpPr>
          <p:cNvPr id="9" name="TextBox 8"/>
          <p:cNvSpPr txBox="1"/>
          <p:nvPr/>
        </p:nvSpPr>
        <p:spPr>
          <a:xfrm>
            <a:off x="1202487" y="1217248"/>
            <a:ext cx="2008627" cy="461665"/>
          </a:xfrm>
          <a:prstGeom prst="rect">
            <a:avLst/>
          </a:prstGeom>
          <a:noFill/>
        </p:spPr>
        <p:txBody>
          <a:bodyPr wrap="none" rtlCol="0">
            <a:spAutoFit/>
          </a:bodyPr>
          <a:lstStyle/>
          <a:p>
            <a:r>
              <a:rPr lang="en-AU" sz="2400" dirty="0" smtClean="0"/>
              <a:t>Mental model </a:t>
            </a:r>
            <a:endParaRPr lang="en-AU" sz="2400" dirty="0"/>
          </a:p>
        </p:txBody>
      </p:sp>
    </p:spTree>
    <p:extLst>
      <p:ext uri="{BB962C8B-B14F-4D97-AF65-F5344CB8AC3E}">
        <p14:creationId xmlns:p14="http://schemas.microsoft.com/office/powerpoint/2010/main" val="35226284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p:cNvSpPr>
            <a:spLocks noGrp="1" noChangeArrowheads="1"/>
          </p:cNvSpPr>
          <p:nvPr>
            <p:ph idx="1"/>
          </p:nvPr>
        </p:nvSpPr>
        <p:spPr bwMode="auto">
          <a:xfrm>
            <a:off x="-105633" y="1194590"/>
            <a:ext cx="9249633"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lvl="0" indent="0" algn="ctr" eaLnBrk="0" fontAlgn="base" hangingPunct="0">
              <a:spcBef>
                <a:spcPct val="0"/>
              </a:spcBef>
              <a:spcAft>
                <a:spcPct val="0"/>
              </a:spcAft>
              <a:buNone/>
            </a:pPr>
            <a:r>
              <a:rPr lang="en-AU" altLang="en-US" sz="4800" b="1" dirty="0" smtClean="0">
                <a:latin typeface="Arial" panose="020B0604020202020204" pitchFamily="34" charset="0"/>
              </a:rPr>
              <a:t>What </a:t>
            </a:r>
            <a:r>
              <a:rPr lang="en-AU" altLang="en-US" sz="4800" b="1" dirty="0" smtClean="0">
                <a:solidFill>
                  <a:schemeClr val="bg2">
                    <a:lumMod val="40000"/>
                    <a:lumOff val="60000"/>
                  </a:schemeClr>
                </a:solidFill>
                <a:latin typeface="Arial" panose="020B0604020202020204" pitchFamily="34" charset="0"/>
              </a:rPr>
              <a:t>actions</a:t>
            </a:r>
            <a:r>
              <a:rPr lang="en-AU" altLang="en-US" sz="4800" b="1" dirty="0" smtClean="0">
                <a:latin typeface="Arial" panose="020B0604020202020204" pitchFamily="34" charset="0"/>
              </a:rPr>
              <a:t> </a:t>
            </a:r>
            <a:r>
              <a:rPr lang="en-AU" altLang="en-US" sz="4800" b="1" dirty="0" smtClean="0">
                <a:solidFill>
                  <a:schemeClr val="accent1">
                    <a:lumMod val="60000"/>
                    <a:lumOff val="40000"/>
                  </a:schemeClr>
                </a:solidFill>
                <a:latin typeface="Arial" panose="020B0604020202020204" pitchFamily="34" charset="0"/>
              </a:rPr>
              <a:t>should we do</a:t>
            </a:r>
            <a:r>
              <a:rPr lang="en-AU" altLang="en-US" sz="4800" b="1" dirty="0" smtClean="0">
                <a:latin typeface="Arial" panose="020B0604020202020204" pitchFamily="34" charset="0"/>
              </a:rPr>
              <a:t>, </a:t>
            </a:r>
          </a:p>
          <a:p>
            <a:pPr marL="0" lvl="0" indent="0" algn="ctr" eaLnBrk="0" fontAlgn="base" hangingPunct="0">
              <a:spcBef>
                <a:spcPct val="0"/>
              </a:spcBef>
              <a:spcAft>
                <a:spcPct val="0"/>
              </a:spcAft>
              <a:buNone/>
            </a:pPr>
            <a:r>
              <a:rPr lang="en-AU" altLang="en-US" sz="4800" b="1" dirty="0">
                <a:latin typeface="Arial" panose="020B0604020202020204" pitchFamily="34" charset="0"/>
              </a:rPr>
              <a:t>a</a:t>
            </a:r>
            <a:r>
              <a:rPr lang="en-AU" altLang="en-US" sz="4800" b="1" dirty="0" smtClean="0">
                <a:latin typeface="Arial" panose="020B0604020202020204" pitchFamily="34" charset="0"/>
              </a:rPr>
              <a:t>nd </a:t>
            </a:r>
            <a:r>
              <a:rPr lang="en-AU" altLang="en-US" sz="4800" b="1" dirty="0" smtClean="0">
                <a:solidFill>
                  <a:schemeClr val="accent6">
                    <a:lumMod val="40000"/>
                    <a:lumOff val="60000"/>
                  </a:schemeClr>
                </a:solidFill>
                <a:latin typeface="Arial" panose="020B0604020202020204" pitchFamily="34" charset="0"/>
              </a:rPr>
              <a:t>where should we do them </a:t>
            </a:r>
          </a:p>
          <a:p>
            <a:pPr marL="0" lvl="0" indent="0" algn="ctr" eaLnBrk="0" fontAlgn="base" hangingPunct="0">
              <a:spcBef>
                <a:spcPct val="0"/>
              </a:spcBef>
              <a:spcAft>
                <a:spcPct val="0"/>
              </a:spcAft>
              <a:buNone/>
            </a:pPr>
            <a:r>
              <a:rPr lang="en-AU" altLang="en-US" sz="4800" b="1" dirty="0" smtClean="0">
                <a:latin typeface="Arial" panose="020B0604020202020204" pitchFamily="34" charset="0"/>
              </a:rPr>
              <a:t>to </a:t>
            </a:r>
            <a:r>
              <a:rPr lang="en-AU" altLang="en-US" sz="4800" b="1" dirty="0" smtClean="0">
                <a:solidFill>
                  <a:schemeClr val="accent3">
                    <a:lumMod val="60000"/>
                    <a:lumOff val="40000"/>
                  </a:schemeClr>
                </a:solidFill>
                <a:latin typeface="Arial" panose="020B0604020202020204" pitchFamily="34" charset="0"/>
              </a:rPr>
              <a:t>achieve conservation</a:t>
            </a:r>
            <a:r>
              <a:rPr lang="en-AU" altLang="en-US" sz="4800" b="1" dirty="0" smtClean="0">
                <a:latin typeface="Arial" panose="020B0604020202020204" pitchFamily="34" charset="0"/>
              </a:rPr>
              <a:t>?</a:t>
            </a:r>
            <a:endParaRPr lang="en-AU" altLang="en-US" sz="4800" b="1" dirty="0">
              <a:latin typeface="Arial" panose="020B0604020202020204" pitchFamily="34" charset="0"/>
            </a:endParaRPr>
          </a:p>
        </p:txBody>
      </p:sp>
    </p:spTree>
    <p:extLst>
      <p:ext uri="{BB962C8B-B14F-4D97-AF65-F5344CB8AC3E}">
        <p14:creationId xmlns:p14="http://schemas.microsoft.com/office/powerpoint/2010/main" val="3187267902"/>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AU" dirty="0"/>
              <a:t>Human-readable code</a:t>
            </a:r>
          </a:p>
        </p:txBody>
      </p:sp>
      <p:sp>
        <p:nvSpPr>
          <p:cNvPr id="4" name="Content Placeholder 2"/>
          <p:cNvSpPr txBox="1">
            <a:spLocks/>
          </p:cNvSpPr>
          <p:nvPr/>
        </p:nvSpPr>
        <p:spPr>
          <a:xfrm>
            <a:off x="4392001" y="1766580"/>
            <a:ext cx="4629600" cy="2870220"/>
          </a:xfrm>
          <a:prstGeom prst="rect">
            <a:avLst/>
          </a:prstGeom>
          <a:ln>
            <a:solidFill>
              <a:schemeClr val="tx1"/>
            </a:solidFill>
          </a:ln>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AU" sz="1800" dirty="0">
                <a:latin typeface="Courier New" panose="02070309020205020404" pitchFamily="49" charset="0"/>
                <a:cs typeface="Courier New" panose="02070309020205020404" pitchFamily="49" charset="0"/>
              </a:rPr>
              <a:t>p</a:t>
            </a:r>
            <a:r>
              <a:rPr lang="en-AU" sz="1800" dirty="0" smtClean="0">
                <a:latin typeface="Courier New" panose="02070309020205020404" pitchFamily="49" charset="0"/>
                <a:cs typeface="Courier New" panose="02070309020205020404" pitchFamily="49" charset="0"/>
              </a:rPr>
              <a:t> &lt;- problem(areas, feats) %&gt;%</a:t>
            </a:r>
          </a:p>
          <a:p>
            <a:pPr marL="0" indent="0">
              <a:buFont typeface="Arial" pitchFamily="34" charset="0"/>
              <a:buNone/>
            </a:pPr>
            <a:r>
              <a:rPr lang="en-AU" sz="1800" dirty="0" smtClean="0">
                <a:latin typeface="Courier New" panose="02070309020205020404" pitchFamily="49" charset="0"/>
                <a:cs typeface="Courier New" panose="02070309020205020404" pitchFamily="49" charset="0"/>
              </a:rPr>
              <a:t> </a:t>
            </a:r>
            <a:r>
              <a:rPr lang="en-AU" sz="1800" dirty="0" err="1" smtClean="0">
                <a:uFill>
                  <a:solidFill>
                    <a:srgbClr val="FF0000"/>
                  </a:solidFill>
                </a:uFill>
                <a:latin typeface="Courier New" panose="02070309020205020404" pitchFamily="49" charset="0"/>
                <a:cs typeface="Courier New" panose="02070309020205020404" pitchFamily="49" charset="0"/>
              </a:rPr>
              <a:t>add_min_set_objective</a:t>
            </a:r>
            <a:r>
              <a:rPr lang="en-AU" sz="1800" dirty="0" smtClean="0">
                <a:uFill>
                  <a:solidFill>
                    <a:srgbClr val="FF0000"/>
                  </a:solidFill>
                </a:uFill>
                <a:latin typeface="Courier New" panose="02070309020205020404" pitchFamily="49" charset="0"/>
                <a:cs typeface="Courier New" panose="02070309020205020404" pitchFamily="49" charset="0"/>
              </a:rPr>
              <a:t>()</a:t>
            </a:r>
            <a:r>
              <a:rPr lang="en-AU" sz="1800" dirty="0" smtClean="0">
                <a:latin typeface="Courier New" panose="02070309020205020404" pitchFamily="49" charset="0"/>
                <a:cs typeface="Courier New" panose="02070309020205020404" pitchFamily="49" charset="0"/>
              </a:rPr>
              <a:t> %&gt;%</a:t>
            </a:r>
          </a:p>
          <a:p>
            <a:pPr marL="0" indent="0">
              <a:buFont typeface="Arial" pitchFamily="34" charset="0"/>
              <a:buNone/>
            </a:pPr>
            <a:r>
              <a:rPr lang="en-AU" sz="1800" dirty="0" smtClean="0">
                <a:latin typeface="Courier New" panose="02070309020205020404" pitchFamily="49" charset="0"/>
                <a:cs typeface="Courier New" panose="02070309020205020404" pitchFamily="49" charset="0"/>
              </a:rPr>
              <a:t> </a:t>
            </a:r>
            <a:r>
              <a:rPr lang="en-AU" sz="1800" dirty="0" err="1" smtClean="0">
                <a:latin typeface="Courier New" panose="02070309020205020404" pitchFamily="49" charset="0"/>
                <a:cs typeface="Courier New" panose="02070309020205020404" pitchFamily="49" charset="0"/>
              </a:rPr>
              <a:t>add_relative_targets</a:t>
            </a:r>
            <a:r>
              <a:rPr lang="en-AU" sz="1800" dirty="0" smtClean="0">
                <a:latin typeface="Courier New" panose="02070309020205020404" pitchFamily="49" charset="0"/>
                <a:cs typeface="Courier New" panose="02070309020205020404" pitchFamily="49" charset="0"/>
              </a:rPr>
              <a:t>(0.1) %&gt;%</a:t>
            </a:r>
          </a:p>
          <a:p>
            <a:pPr marL="0" indent="0">
              <a:buFont typeface="Arial" pitchFamily="34" charset="0"/>
              <a:buNone/>
            </a:pPr>
            <a:r>
              <a:rPr lang="en-AU" sz="1800" dirty="0" smtClean="0">
                <a:latin typeface="Courier New" panose="02070309020205020404" pitchFamily="49" charset="0"/>
                <a:cs typeface="Courier New" panose="02070309020205020404" pitchFamily="49" charset="0"/>
              </a:rPr>
              <a:t> </a:t>
            </a:r>
            <a:r>
              <a:rPr lang="en-AU" sz="1800" dirty="0" err="1" smtClean="0">
                <a:latin typeface="Courier New" panose="02070309020205020404" pitchFamily="49" charset="0"/>
                <a:cs typeface="Courier New" panose="02070309020205020404" pitchFamily="49" charset="0"/>
              </a:rPr>
              <a:t>add_boundary_penalties</a:t>
            </a:r>
            <a:r>
              <a:rPr lang="en-AU" sz="1800" dirty="0" smtClean="0">
                <a:latin typeface="Courier New" panose="02070309020205020404" pitchFamily="49" charset="0"/>
                <a:cs typeface="Courier New" panose="02070309020205020404" pitchFamily="49" charset="0"/>
              </a:rPr>
              <a:t>(5) %&gt;%</a:t>
            </a:r>
          </a:p>
          <a:p>
            <a:pPr marL="0" indent="0">
              <a:buFont typeface="Arial" pitchFamily="34" charset="0"/>
              <a:buNone/>
            </a:pPr>
            <a:r>
              <a:rPr lang="en-AU" sz="1800" dirty="0" smtClean="0">
                <a:latin typeface="Courier New" panose="02070309020205020404" pitchFamily="49" charset="0"/>
                <a:cs typeface="Courier New" panose="02070309020205020404" pitchFamily="49" charset="0"/>
              </a:rPr>
              <a:t> </a:t>
            </a:r>
            <a:r>
              <a:rPr lang="en-AU" sz="1800" dirty="0" err="1" smtClean="0">
                <a:uFill>
                  <a:solidFill>
                    <a:srgbClr val="FF0000"/>
                  </a:solidFill>
                </a:uFill>
                <a:latin typeface="Courier New" panose="02070309020205020404" pitchFamily="49" charset="0"/>
                <a:cs typeface="Courier New" panose="02070309020205020404" pitchFamily="49" charset="0"/>
              </a:rPr>
              <a:t>add_binary_decisions</a:t>
            </a:r>
            <a:r>
              <a:rPr lang="en-AU" sz="1800" dirty="0" smtClean="0">
                <a:uFill>
                  <a:solidFill>
                    <a:srgbClr val="FF0000"/>
                  </a:solidFill>
                </a:uFill>
                <a:latin typeface="Courier New" panose="02070309020205020404" pitchFamily="49" charset="0"/>
                <a:cs typeface="Courier New" panose="02070309020205020404" pitchFamily="49" charset="0"/>
              </a:rPr>
              <a:t>()</a:t>
            </a:r>
            <a:r>
              <a:rPr lang="en-AU" sz="1800" dirty="0" smtClean="0">
                <a:latin typeface="Courier New" panose="02070309020205020404" pitchFamily="49" charset="0"/>
                <a:cs typeface="Courier New" panose="02070309020205020404" pitchFamily="49" charset="0"/>
              </a:rPr>
              <a:t> %&gt;%</a:t>
            </a:r>
          </a:p>
          <a:p>
            <a:pPr marL="0" indent="0">
              <a:buFont typeface="Arial" pitchFamily="34" charset="0"/>
              <a:buNone/>
            </a:pPr>
            <a:r>
              <a:rPr lang="en-AU" sz="1800" dirty="0" smtClean="0">
                <a:latin typeface="Courier New" panose="02070309020205020404" pitchFamily="49" charset="0"/>
                <a:cs typeface="Courier New" panose="02070309020205020404" pitchFamily="49" charset="0"/>
              </a:rPr>
              <a:t> </a:t>
            </a:r>
            <a:r>
              <a:rPr lang="en-AU" sz="1800" dirty="0" err="1" smtClean="0">
                <a:uFill>
                  <a:solidFill>
                    <a:srgbClr val="FF0000"/>
                  </a:solidFill>
                </a:uFill>
                <a:latin typeface="Courier New" panose="02070309020205020404" pitchFamily="49" charset="0"/>
                <a:cs typeface="Courier New" panose="02070309020205020404" pitchFamily="49" charset="0"/>
              </a:rPr>
              <a:t>add_rsymphony_solver</a:t>
            </a:r>
            <a:r>
              <a:rPr lang="en-AU" sz="1800" dirty="0" smtClean="0">
                <a:uFill>
                  <a:solidFill>
                    <a:srgbClr val="FF0000"/>
                  </a:solidFill>
                </a:uFill>
                <a:latin typeface="Courier New" panose="02070309020205020404" pitchFamily="49" charset="0"/>
                <a:cs typeface="Courier New" panose="02070309020205020404" pitchFamily="49" charset="0"/>
              </a:rPr>
              <a:t>()</a:t>
            </a:r>
          </a:p>
          <a:p>
            <a:pPr marL="0" indent="0">
              <a:buFont typeface="Arial" pitchFamily="34" charset="0"/>
              <a:buNone/>
            </a:pPr>
            <a:endParaRPr lang="en-AU" sz="1800" dirty="0">
              <a:latin typeface="Courier New" panose="02070309020205020404" pitchFamily="49" charset="0"/>
              <a:cs typeface="Courier New" panose="02070309020205020404" pitchFamily="49" charset="0"/>
            </a:endParaRPr>
          </a:p>
          <a:p>
            <a:pPr marL="0" indent="0">
              <a:buFont typeface="Arial" pitchFamily="34" charset="0"/>
              <a:buNone/>
            </a:pPr>
            <a:r>
              <a:rPr lang="en-AU" sz="1800" dirty="0">
                <a:latin typeface="Courier New" panose="02070309020205020404" pitchFamily="49" charset="0"/>
                <a:cs typeface="Courier New" panose="02070309020205020404" pitchFamily="49" charset="0"/>
              </a:rPr>
              <a:t>s</a:t>
            </a:r>
            <a:r>
              <a:rPr lang="en-AU" sz="1800" dirty="0" smtClean="0">
                <a:latin typeface="Courier New" panose="02070309020205020404" pitchFamily="49" charset="0"/>
                <a:cs typeface="Courier New" panose="02070309020205020404" pitchFamily="49" charset="0"/>
              </a:rPr>
              <a:t>olution &lt;- solve(p)</a:t>
            </a:r>
          </a:p>
        </p:txBody>
      </p:sp>
      <p:sp>
        <p:nvSpPr>
          <p:cNvPr id="6" name="TextBox 5"/>
          <p:cNvSpPr txBox="1"/>
          <p:nvPr/>
        </p:nvSpPr>
        <p:spPr>
          <a:xfrm>
            <a:off x="6240969" y="1186470"/>
            <a:ext cx="931665" cy="523220"/>
          </a:xfrm>
          <a:prstGeom prst="rect">
            <a:avLst/>
          </a:prstGeom>
          <a:noFill/>
        </p:spPr>
        <p:txBody>
          <a:bodyPr wrap="none" rtlCol="0">
            <a:spAutoFit/>
          </a:bodyPr>
          <a:lstStyle/>
          <a:p>
            <a:r>
              <a:rPr lang="en-AU" sz="2800" dirty="0"/>
              <a:t>C</a:t>
            </a:r>
            <a:r>
              <a:rPr lang="en-AU" sz="2800" dirty="0" smtClean="0"/>
              <a:t>ode</a:t>
            </a:r>
            <a:endParaRPr lang="en-AU" sz="2800" dirty="0"/>
          </a:p>
        </p:txBody>
      </p:sp>
      <p:sp>
        <p:nvSpPr>
          <p:cNvPr id="9" name="TextBox 8"/>
          <p:cNvSpPr txBox="1"/>
          <p:nvPr/>
        </p:nvSpPr>
        <p:spPr>
          <a:xfrm>
            <a:off x="1202487" y="1217248"/>
            <a:ext cx="2008627" cy="461665"/>
          </a:xfrm>
          <a:prstGeom prst="rect">
            <a:avLst/>
          </a:prstGeom>
          <a:noFill/>
        </p:spPr>
        <p:txBody>
          <a:bodyPr wrap="none" rtlCol="0">
            <a:spAutoFit/>
          </a:bodyPr>
          <a:lstStyle/>
          <a:p>
            <a:r>
              <a:rPr lang="en-AU" sz="2400" dirty="0" smtClean="0"/>
              <a:t>Mental model </a:t>
            </a:r>
            <a:endParaRPr lang="en-AU" sz="2400" dirty="0"/>
          </a:p>
        </p:txBody>
      </p:sp>
      <p:sp>
        <p:nvSpPr>
          <p:cNvPr id="7" name="Content Placeholder 2"/>
          <p:cNvSpPr txBox="1">
            <a:spLocks/>
          </p:cNvSpPr>
          <p:nvPr/>
        </p:nvSpPr>
        <p:spPr>
          <a:xfrm>
            <a:off x="216000" y="1783351"/>
            <a:ext cx="3981600" cy="2853449"/>
          </a:xfrm>
          <a:prstGeom prst="rect">
            <a:avLst/>
          </a:prstGeom>
          <a:ln>
            <a:solidFill>
              <a:schemeClr val="tx1"/>
            </a:solidFill>
          </a:ln>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AU" sz="1800" dirty="0" smtClean="0">
                <a:latin typeface="Courier New" panose="02070309020205020404" pitchFamily="49" charset="0"/>
                <a:cs typeface="Courier New" panose="02070309020205020404" pitchFamily="49" charset="0"/>
              </a:rPr>
              <a:t>problem &lt;- data +</a:t>
            </a:r>
          </a:p>
          <a:p>
            <a:pPr marL="0" indent="0">
              <a:buFont typeface="Arial" pitchFamily="34" charset="0"/>
              <a:buNone/>
            </a:pPr>
            <a:r>
              <a:rPr lang="en-AU" sz="1800" dirty="0" smtClean="0">
                <a:latin typeface="Courier New" panose="02070309020205020404" pitchFamily="49" charset="0"/>
                <a:cs typeface="Courier New" panose="02070309020205020404" pitchFamily="49" charset="0"/>
              </a:rPr>
              <a:t>           objective +</a:t>
            </a:r>
          </a:p>
          <a:p>
            <a:pPr marL="0" indent="0">
              <a:buFont typeface="Arial" pitchFamily="34" charset="0"/>
              <a:buNone/>
            </a:pPr>
            <a:r>
              <a:rPr lang="en-AU" sz="1800" dirty="0" smtClean="0">
                <a:latin typeface="Courier New" panose="02070309020205020404" pitchFamily="49" charset="0"/>
                <a:cs typeface="Courier New" panose="02070309020205020404" pitchFamily="49" charset="0"/>
              </a:rPr>
              <a:t>           constraints +</a:t>
            </a:r>
          </a:p>
          <a:p>
            <a:pPr marL="0" indent="0">
              <a:buFont typeface="Arial" pitchFamily="34" charset="0"/>
              <a:buNone/>
            </a:pPr>
            <a:r>
              <a:rPr lang="en-AU" sz="1800" dirty="0" smtClean="0">
                <a:latin typeface="Courier New" panose="02070309020205020404" pitchFamily="49" charset="0"/>
                <a:cs typeface="Courier New" panose="02070309020205020404" pitchFamily="49" charset="0"/>
              </a:rPr>
              <a:t>           penalties +</a:t>
            </a:r>
          </a:p>
          <a:p>
            <a:pPr marL="0" indent="0">
              <a:buFont typeface="Arial" pitchFamily="34" charset="0"/>
              <a:buNone/>
            </a:pPr>
            <a:r>
              <a:rPr lang="en-AU" sz="1800" dirty="0" smtClean="0">
                <a:latin typeface="Courier New" panose="02070309020205020404" pitchFamily="49" charset="0"/>
                <a:cs typeface="Courier New" panose="02070309020205020404" pitchFamily="49" charset="0"/>
              </a:rPr>
              <a:t>           decision type +</a:t>
            </a:r>
          </a:p>
          <a:p>
            <a:pPr marL="0" indent="0">
              <a:buFont typeface="Arial" pitchFamily="34" charset="0"/>
              <a:buNone/>
            </a:pPr>
            <a:r>
              <a:rPr lang="en-AU" sz="1800" dirty="0" smtClean="0">
                <a:latin typeface="Courier New" panose="02070309020205020404" pitchFamily="49" charset="0"/>
                <a:cs typeface="Courier New" panose="02070309020205020404" pitchFamily="49" charset="0"/>
              </a:rPr>
              <a:t>           solver</a:t>
            </a:r>
          </a:p>
          <a:p>
            <a:pPr marL="0" indent="0">
              <a:buFont typeface="Arial" pitchFamily="34" charset="0"/>
              <a:buNone/>
            </a:pPr>
            <a:endParaRPr lang="en-AU" sz="1800" dirty="0" smtClean="0">
              <a:latin typeface="Courier New" panose="02070309020205020404" pitchFamily="49" charset="0"/>
              <a:cs typeface="Courier New" panose="02070309020205020404" pitchFamily="49" charset="0"/>
            </a:endParaRPr>
          </a:p>
          <a:p>
            <a:pPr marL="0" indent="0">
              <a:buFont typeface="Arial" pitchFamily="34" charset="0"/>
              <a:buNone/>
            </a:pPr>
            <a:r>
              <a:rPr lang="en-AU" sz="1800" dirty="0" smtClean="0">
                <a:latin typeface="Courier New" panose="02070309020205020404" pitchFamily="49" charset="0"/>
                <a:cs typeface="Courier New" panose="02070309020205020404" pitchFamily="49" charset="0"/>
              </a:rPr>
              <a:t>solution &lt;- solve(problem)</a:t>
            </a:r>
            <a:endParaRPr lang="en-AU" sz="18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143949125"/>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Design </a:t>
            </a:r>
            <a:r>
              <a:rPr lang="en-AU" u="sng" dirty="0" smtClean="0"/>
              <a:t>your</a:t>
            </a:r>
            <a:r>
              <a:rPr lang="en-AU" dirty="0" smtClean="0"/>
              <a:t> problem</a:t>
            </a:r>
            <a:endParaRPr lang="en-AU" dirty="0"/>
          </a:p>
        </p:txBody>
      </p:sp>
      <p:pic>
        <p:nvPicPr>
          <p:cNvPr id="4" name="Content Placeholder 3"/>
          <p:cNvPicPr>
            <a:picLocks noGrp="1" noChangeAspect="1"/>
          </p:cNvPicPr>
          <p:nvPr>
            <p:ph idx="1"/>
          </p:nvPr>
        </p:nvPicPr>
        <p:blipFill rotWithShape="1">
          <a:blip r:embed="rId3" cstate="print">
            <a:extLst>
              <a:ext uri="{28A0092B-C50C-407E-A947-70E740481C1C}">
                <a14:useLocalDpi xmlns:a14="http://schemas.microsoft.com/office/drawing/2010/main" val="0"/>
              </a:ext>
            </a:extLst>
          </a:blip>
          <a:srcRect l="14525" r="12926"/>
          <a:stretch/>
        </p:blipFill>
        <p:spPr>
          <a:xfrm>
            <a:off x="5385601" y="1375394"/>
            <a:ext cx="3434400" cy="3381374"/>
          </a:xfrm>
        </p:spPr>
      </p:pic>
      <p:sp>
        <p:nvSpPr>
          <p:cNvPr id="5" name="TextBox 4"/>
          <p:cNvSpPr txBox="1"/>
          <p:nvPr/>
        </p:nvSpPr>
        <p:spPr>
          <a:xfrm>
            <a:off x="457200" y="1684800"/>
            <a:ext cx="4741200" cy="2246769"/>
          </a:xfrm>
          <a:prstGeom prst="rect">
            <a:avLst/>
          </a:prstGeom>
          <a:noFill/>
        </p:spPr>
        <p:txBody>
          <a:bodyPr wrap="square" rtlCol="0">
            <a:spAutoFit/>
          </a:bodyPr>
          <a:lstStyle/>
          <a:p>
            <a:r>
              <a:rPr lang="en-AU" sz="2800" dirty="0" smtClean="0"/>
              <a:t>Study area: Tasmania, Australia</a:t>
            </a:r>
          </a:p>
          <a:p>
            <a:endParaRPr lang="en-AU" sz="2800" dirty="0"/>
          </a:p>
          <a:p>
            <a:r>
              <a:rPr lang="en-AU" sz="2800" dirty="0" smtClean="0"/>
              <a:t>Planning units: 1130 hexagons </a:t>
            </a:r>
          </a:p>
          <a:p>
            <a:endParaRPr lang="en-AU" sz="2800" dirty="0"/>
          </a:p>
          <a:p>
            <a:r>
              <a:rPr lang="en-AU" sz="2800" dirty="0" smtClean="0"/>
              <a:t>Features: 63 vegetation types</a:t>
            </a:r>
            <a:endParaRPr lang="en-AU" sz="2800" dirty="0"/>
          </a:p>
        </p:txBody>
      </p:sp>
    </p:spTree>
    <p:extLst>
      <p:ext uri="{BB962C8B-B14F-4D97-AF65-F5344CB8AC3E}">
        <p14:creationId xmlns:p14="http://schemas.microsoft.com/office/powerpoint/2010/main" val="55259812"/>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rotWithShape="1">
          <a:blip r:embed="rId3" cstate="print">
            <a:extLst>
              <a:ext uri="{28A0092B-C50C-407E-A947-70E740481C1C}">
                <a14:useLocalDpi xmlns:a14="http://schemas.microsoft.com/office/drawing/2010/main" val="0"/>
              </a:ext>
            </a:extLst>
          </a:blip>
          <a:srcRect l="18287" r="17538"/>
          <a:stretch/>
        </p:blipFill>
        <p:spPr>
          <a:xfrm>
            <a:off x="5857200" y="1345414"/>
            <a:ext cx="3002400" cy="3341785"/>
          </a:xfrm>
        </p:spPr>
      </p:pic>
      <p:sp>
        <p:nvSpPr>
          <p:cNvPr id="9" name="TextBox 8"/>
          <p:cNvSpPr txBox="1"/>
          <p:nvPr/>
        </p:nvSpPr>
        <p:spPr>
          <a:xfrm>
            <a:off x="100800" y="1338214"/>
            <a:ext cx="5853600" cy="2246769"/>
          </a:xfrm>
          <a:prstGeom prst="rect">
            <a:avLst/>
          </a:prstGeom>
          <a:noFill/>
        </p:spPr>
        <p:txBody>
          <a:bodyPr wrap="square" rtlCol="0">
            <a:spAutoFit/>
          </a:bodyPr>
          <a:lstStyle/>
          <a:p>
            <a:r>
              <a:rPr lang="en-AU" sz="2000" dirty="0" smtClean="0">
                <a:latin typeface="Courier New" panose="02070309020205020404" pitchFamily="49" charset="0"/>
                <a:cs typeface="Courier New" panose="02070309020205020404" pitchFamily="49" charset="0"/>
              </a:rPr>
              <a:t>problem(</a:t>
            </a:r>
            <a:r>
              <a:rPr lang="en-AU" sz="2000" dirty="0" err="1" smtClean="0">
                <a:latin typeface="Courier New" panose="02070309020205020404" pitchFamily="49" charset="0"/>
                <a:cs typeface="Courier New" panose="02070309020205020404" pitchFamily="49" charset="0"/>
              </a:rPr>
              <a:t>tas_pu</a:t>
            </a:r>
            <a:r>
              <a:rPr lang="en-AU" sz="2000" dirty="0">
                <a:latin typeface="Courier New" panose="02070309020205020404" pitchFamily="49" charset="0"/>
                <a:cs typeface="Courier New" panose="02070309020205020404" pitchFamily="49" charset="0"/>
              </a:rPr>
              <a:t>, </a:t>
            </a:r>
            <a:r>
              <a:rPr lang="en-AU" sz="2000" dirty="0" err="1">
                <a:latin typeface="Courier New" panose="02070309020205020404" pitchFamily="49" charset="0"/>
                <a:cs typeface="Courier New" panose="02070309020205020404" pitchFamily="49" charset="0"/>
              </a:rPr>
              <a:t>tas_features</a:t>
            </a:r>
            <a:r>
              <a:rPr lang="en-AU" sz="2000" dirty="0" smtClean="0">
                <a:latin typeface="Courier New" panose="02070309020205020404" pitchFamily="49" charset="0"/>
                <a:cs typeface="Courier New" panose="02070309020205020404" pitchFamily="49" charset="0"/>
              </a:rPr>
              <a:t>, </a:t>
            </a:r>
          </a:p>
          <a:p>
            <a:r>
              <a:rPr lang="en-AU" sz="2000" dirty="0">
                <a:latin typeface="Courier New" panose="02070309020205020404" pitchFamily="49" charset="0"/>
                <a:cs typeface="Courier New" panose="02070309020205020404" pitchFamily="49" charset="0"/>
              </a:rPr>
              <a:t> </a:t>
            </a:r>
            <a:r>
              <a:rPr lang="en-AU" sz="2000" dirty="0" smtClean="0">
                <a:latin typeface="Courier New" panose="02070309020205020404" pitchFamily="49" charset="0"/>
                <a:cs typeface="Courier New" panose="02070309020205020404" pitchFamily="49" charset="0"/>
              </a:rPr>
              <a:t>       "</a:t>
            </a:r>
            <a:r>
              <a:rPr lang="en-AU" sz="2000" dirty="0">
                <a:latin typeface="Courier New" panose="02070309020205020404" pitchFamily="49" charset="0"/>
                <a:cs typeface="Courier New" panose="02070309020205020404" pitchFamily="49" charset="0"/>
              </a:rPr>
              <a:t>cost") %&gt;%</a:t>
            </a:r>
          </a:p>
          <a:p>
            <a:r>
              <a:rPr lang="en-AU" sz="2000" dirty="0" err="1" smtClean="0">
                <a:latin typeface="Courier New" panose="02070309020205020404" pitchFamily="49" charset="0"/>
                <a:cs typeface="Courier New" panose="02070309020205020404" pitchFamily="49" charset="0"/>
              </a:rPr>
              <a:t>add_min_set_objective</a:t>
            </a:r>
            <a:r>
              <a:rPr lang="en-AU" sz="2000" dirty="0">
                <a:latin typeface="Courier New" panose="02070309020205020404" pitchFamily="49" charset="0"/>
                <a:cs typeface="Courier New" panose="02070309020205020404" pitchFamily="49" charset="0"/>
              </a:rPr>
              <a:t>() %&gt;%</a:t>
            </a:r>
          </a:p>
          <a:p>
            <a:r>
              <a:rPr lang="en-AU" sz="2000" dirty="0" err="1" smtClean="0">
                <a:latin typeface="Courier New" panose="02070309020205020404" pitchFamily="49" charset="0"/>
                <a:cs typeface="Courier New" panose="02070309020205020404" pitchFamily="49" charset="0"/>
              </a:rPr>
              <a:t>add_relative_targets</a:t>
            </a:r>
            <a:r>
              <a:rPr lang="en-AU" sz="2000" dirty="0" smtClean="0">
                <a:latin typeface="Courier New" panose="02070309020205020404" pitchFamily="49" charset="0"/>
                <a:cs typeface="Courier New" panose="02070309020205020404" pitchFamily="49" charset="0"/>
              </a:rPr>
              <a:t>(0.1</a:t>
            </a:r>
            <a:r>
              <a:rPr lang="en-AU" sz="2000" dirty="0">
                <a:latin typeface="Courier New" panose="02070309020205020404" pitchFamily="49" charset="0"/>
                <a:cs typeface="Courier New" panose="02070309020205020404" pitchFamily="49" charset="0"/>
              </a:rPr>
              <a:t>) </a:t>
            </a:r>
            <a:r>
              <a:rPr lang="en-AU" sz="2000" dirty="0" smtClean="0">
                <a:latin typeface="Courier New" panose="02070309020205020404" pitchFamily="49" charset="0"/>
                <a:cs typeface="Courier New" panose="02070309020205020404" pitchFamily="49" charset="0"/>
              </a:rPr>
              <a:t>%&gt;%    </a:t>
            </a:r>
            <a:r>
              <a:rPr lang="en-AU" sz="2000" dirty="0" err="1" smtClean="0">
                <a:latin typeface="Courier New" panose="02070309020205020404" pitchFamily="49" charset="0"/>
                <a:cs typeface="Courier New" panose="02070309020205020404" pitchFamily="49" charset="0"/>
              </a:rPr>
              <a:t>add_binary_decisions</a:t>
            </a:r>
            <a:r>
              <a:rPr lang="en-AU" sz="2000" dirty="0">
                <a:latin typeface="Courier New" panose="02070309020205020404" pitchFamily="49" charset="0"/>
                <a:cs typeface="Courier New" panose="02070309020205020404" pitchFamily="49" charset="0"/>
              </a:rPr>
              <a:t>() %&gt;%</a:t>
            </a:r>
          </a:p>
          <a:p>
            <a:r>
              <a:rPr lang="en-AU" sz="2000" dirty="0" err="1" smtClean="0">
                <a:latin typeface="Courier New" panose="02070309020205020404" pitchFamily="49" charset="0"/>
                <a:cs typeface="Courier New" panose="02070309020205020404" pitchFamily="49" charset="0"/>
              </a:rPr>
              <a:t>add_gurobi_solver</a:t>
            </a:r>
            <a:r>
              <a:rPr lang="en-AU" sz="2000" dirty="0" smtClean="0">
                <a:latin typeface="Courier New" panose="02070309020205020404" pitchFamily="49" charset="0"/>
                <a:cs typeface="Courier New" panose="02070309020205020404" pitchFamily="49" charset="0"/>
              </a:rPr>
              <a:t>(gap </a:t>
            </a:r>
            <a:r>
              <a:rPr lang="en-AU" sz="2000" dirty="0">
                <a:latin typeface="Courier New" panose="02070309020205020404" pitchFamily="49" charset="0"/>
                <a:cs typeface="Courier New" panose="02070309020205020404" pitchFamily="49" charset="0"/>
              </a:rPr>
              <a:t>= 0</a:t>
            </a:r>
            <a:r>
              <a:rPr lang="en-AU" sz="2000" dirty="0" smtClean="0">
                <a:latin typeface="Courier New" panose="02070309020205020404" pitchFamily="49" charset="0"/>
                <a:cs typeface="Courier New" panose="02070309020205020404" pitchFamily="49" charset="0"/>
              </a:rPr>
              <a:t>) %&gt;% </a:t>
            </a:r>
            <a:r>
              <a:rPr lang="en-AU" sz="2000" dirty="0">
                <a:latin typeface="Courier New" panose="02070309020205020404" pitchFamily="49" charset="0"/>
                <a:cs typeface="Courier New" panose="02070309020205020404" pitchFamily="49" charset="0"/>
              </a:rPr>
              <a:t>solve</a:t>
            </a:r>
            <a:r>
              <a:rPr lang="en-AU" sz="2000" dirty="0" smtClean="0">
                <a:latin typeface="Courier New" panose="02070309020205020404" pitchFamily="49" charset="0"/>
                <a:cs typeface="Courier New" panose="02070309020205020404" pitchFamily="49" charset="0"/>
              </a:rPr>
              <a:t>()</a:t>
            </a:r>
            <a:endParaRPr lang="en-AU" sz="2000" dirty="0">
              <a:latin typeface="Courier New" panose="02070309020205020404" pitchFamily="49" charset="0"/>
              <a:cs typeface="Courier New" panose="02070309020205020404" pitchFamily="49" charset="0"/>
            </a:endParaRPr>
          </a:p>
        </p:txBody>
      </p:sp>
      <p:sp>
        <p:nvSpPr>
          <p:cNvPr id="5" name="Title 1"/>
          <p:cNvSpPr>
            <a:spLocks noGrp="1"/>
          </p:cNvSpPr>
          <p:nvPr>
            <p:ph type="title"/>
          </p:nvPr>
        </p:nvSpPr>
        <p:spPr>
          <a:xfrm>
            <a:off x="457200" y="205979"/>
            <a:ext cx="8229600" cy="857250"/>
          </a:xfrm>
        </p:spPr>
        <p:txBody>
          <a:bodyPr/>
          <a:lstStyle/>
          <a:p>
            <a:r>
              <a:rPr lang="en-AU" dirty="0" smtClean="0"/>
              <a:t>Design </a:t>
            </a:r>
            <a:r>
              <a:rPr lang="en-AU" u="sng" dirty="0" smtClean="0"/>
              <a:t>your</a:t>
            </a:r>
            <a:r>
              <a:rPr lang="en-AU" dirty="0" smtClean="0"/>
              <a:t> problem</a:t>
            </a:r>
            <a:endParaRPr lang="en-AU" dirty="0"/>
          </a:p>
        </p:txBody>
      </p:sp>
    </p:spTree>
    <p:extLst>
      <p:ext uri="{BB962C8B-B14F-4D97-AF65-F5344CB8AC3E}">
        <p14:creationId xmlns:p14="http://schemas.microsoft.com/office/powerpoint/2010/main" val="2637811990"/>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00800" y="1338214"/>
            <a:ext cx="184731" cy="400110"/>
          </a:xfrm>
          <a:prstGeom prst="rect">
            <a:avLst/>
          </a:prstGeom>
          <a:noFill/>
        </p:spPr>
        <p:txBody>
          <a:bodyPr wrap="none" rtlCol="0">
            <a:spAutoFit/>
          </a:bodyPr>
          <a:lstStyle/>
          <a:p>
            <a:endParaRPr lang="en-AU" sz="2000" dirty="0">
              <a:latin typeface="Courier New" panose="02070309020205020404" pitchFamily="49" charset="0"/>
              <a:cs typeface="Courier New" panose="02070309020205020404" pitchFamily="49" charset="0"/>
            </a:endParaRPr>
          </a:p>
        </p:txBody>
      </p:sp>
      <p:pic>
        <p:nvPicPr>
          <p:cNvPr id="12" name="Content Placeholder 11"/>
          <p:cNvPicPr>
            <a:picLocks noGrp="1" noChangeAspect="1"/>
          </p:cNvPicPr>
          <p:nvPr>
            <p:ph idx="1"/>
          </p:nvPr>
        </p:nvPicPr>
        <p:blipFill rotWithShape="1">
          <a:blip r:embed="rId3" cstate="print">
            <a:extLst>
              <a:ext uri="{28A0092B-C50C-407E-A947-70E740481C1C}">
                <a14:useLocalDpi xmlns:a14="http://schemas.microsoft.com/office/drawing/2010/main" val="0"/>
              </a:ext>
            </a:extLst>
          </a:blip>
          <a:srcRect l="18028" r="17725"/>
          <a:stretch/>
        </p:blipFill>
        <p:spPr>
          <a:xfrm>
            <a:off x="5932800" y="1338214"/>
            <a:ext cx="3052800" cy="3394075"/>
          </a:xfrm>
        </p:spPr>
      </p:pic>
      <p:sp>
        <p:nvSpPr>
          <p:cNvPr id="14" name="TextBox 13"/>
          <p:cNvSpPr txBox="1"/>
          <p:nvPr/>
        </p:nvSpPr>
        <p:spPr>
          <a:xfrm>
            <a:off x="100800" y="1345414"/>
            <a:ext cx="5853600" cy="2554545"/>
          </a:xfrm>
          <a:prstGeom prst="rect">
            <a:avLst/>
          </a:prstGeom>
          <a:noFill/>
        </p:spPr>
        <p:txBody>
          <a:bodyPr wrap="square" rtlCol="0">
            <a:spAutoFit/>
          </a:bodyPr>
          <a:lstStyle/>
          <a:p>
            <a:r>
              <a:rPr lang="en-AU" sz="2000" dirty="0" smtClean="0">
                <a:latin typeface="Courier New" panose="02070309020205020404" pitchFamily="49" charset="0"/>
                <a:cs typeface="Courier New" panose="02070309020205020404" pitchFamily="49" charset="0"/>
              </a:rPr>
              <a:t>problem(</a:t>
            </a:r>
            <a:r>
              <a:rPr lang="en-AU" sz="2000" dirty="0" err="1" smtClean="0">
                <a:latin typeface="Courier New" panose="02070309020205020404" pitchFamily="49" charset="0"/>
                <a:cs typeface="Courier New" panose="02070309020205020404" pitchFamily="49" charset="0"/>
              </a:rPr>
              <a:t>tas_pu</a:t>
            </a:r>
            <a:r>
              <a:rPr lang="en-AU" sz="2000" dirty="0">
                <a:latin typeface="Courier New" panose="02070309020205020404" pitchFamily="49" charset="0"/>
                <a:cs typeface="Courier New" panose="02070309020205020404" pitchFamily="49" charset="0"/>
              </a:rPr>
              <a:t>, </a:t>
            </a:r>
            <a:r>
              <a:rPr lang="en-AU" sz="2000" dirty="0" err="1">
                <a:latin typeface="Courier New" panose="02070309020205020404" pitchFamily="49" charset="0"/>
                <a:cs typeface="Courier New" panose="02070309020205020404" pitchFamily="49" charset="0"/>
              </a:rPr>
              <a:t>tas_features</a:t>
            </a:r>
            <a:r>
              <a:rPr lang="en-AU" sz="2000" dirty="0" smtClean="0">
                <a:latin typeface="Courier New" panose="02070309020205020404" pitchFamily="49" charset="0"/>
                <a:cs typeface="Courier New" panose="02070309020205020404" pitchFamily="49" charset="0"/>
              </a:rPr>
              <a:t>, </a:t>
            </a:r>
          </a:p>
          <a:p>
            <a:r>
              <a:rPr lang="en-AU" sz="2000" dirty="0">
                <a:latin typeface="Courier New" panose="02070309020205020404" pitchFamily="49" charset="0"/>
                <a:cs typeface="Courier New" panose="02070309020205020404" pitchFamily="49" charset="0"/>
              </a:rPr>
              <a:t> </a:t>
            </a:r>
            <a:r>
              <a:rPr lang="en-AU" sz="2000" dirty="0" smtClean="0">
                <a:latin typeface="Courier New" panose="02070309020205020404" pitchFamily="49" charset="0"/>
                <a:cs typeface="Courier New" panose="02070309020205020404" pitchFamily="49" charset="0"/>
              </a:rPr>
              <a:t>       "</a:t>
            </a:r>
            <a:r>
              <a:rPr lang="en-AU" sz="2000" dirty="0">
                <a:latin typeface="Courier New" panose="02070309020205020404" pitchFamily="49" charset="0"/>
                <a:cs typeface="Courier New" panose="02070309020205020404" pitchFamily="49" charset="0"/>
              </a:rPr>
              <a:t>cost") %&gt;%</a:t>
            </a:r>
          </a:p>
          <a:p>
            <a:r>
              <a:rPr lang="en-AU" sz="2000" dirty="0" err="1" smtClean="0">
                <a:latin typeface="Courier New" panose="02070309020205020404" pitchFamily="49" charset="0"/>
                <a:cs typeface="Courier New" panose="02070309020205020404" pitchFamily="49" charset="0"/>
              </a:rPr>
              <a:t>add_min_set_objective</a:t>
            </a:r>
            <a:r>
              <a:rPr lang="en-AU" sz="2000" dirty="0">
                <a:latin typeface="Courier New" panose="02070309020205020404" pitchFamily="49" charset="0"/>
                <a:cs typeface="Courier New" panose="02070309020205020404" pitchFamily="49" charset="0"/>
              </a:rPr>
              <a:t>() %&gt;%</a:t>
            </a:r>
          </a:p>
          <a:p>
            <a:r>
              <a:rPr lang="en-AU" sz="2000" dirty="0" err="1" smtClean="0">
                <a:latin typeface="Courier New" panose="02070309020205020404" pitchFamily="49" charset="0"/>
                <a:cs typeface="Courier New" panose="02070309020205020404" pitchFamily="49" charset="0"/>
              </a:rPr>
              <a:t>add_relative_targets</a:t>
            </a:r>
            <a:r>
              <a:rPr lang="en-AU" sz="2000" dirty="0" smtClean="0">
                <a:latin typeface="Courier New" panose="02070309020205020404" pitchFamily="49" charset="0"/>
                <a:cs typeface="Courier New" panose="02070309020205020404" pitchFamily="49" charset="0"/>
              </a:rPr>
              <a:t>(0.1</a:t>
            </a:r>
            <a:r>
              <a:rPr lang="en-AU" sz="2000" dirty="0">
                <a:latin typeface="Courier New" panose="02070309020205020404" pitchFamily="49" charset="0"/>
                <a:cs typeface="Courier New" panose="02070309020205020404" pitchFamily="49" charset="0"/>
              </a:rPr>
              <a:t>) </a:t>
            </a:r>
            <a:r>
              <a:rPr lang="en-AU" sz="2000" dirty="0" smtClean="0">
                <a:latin typeface="Courier New" panose="02070309020205020404" pitchFamily="49" charset="0"/>
                <a:cs typeface="Courier New" panose="02070309020205020404" pitchFamily="49" charset="0"/>
              </a:rPr>
              <a:t>%&gt;%    </a:t>
            </a:r>
            <a:r>
              <a:rPr lang="en-AU" sz="2000" u="heavy" dirty="0" err="1" smtClean="0">
                <a:uFill>
                  <a:solidFill>
                    <a:srgbClr val="FF0000"/>
                  </a:solidFill>
                </a:uFill>
                <a:latin typeface="Courier New" panose="02070309020205020404" pitchFamily="49" charset="0"/>
                <a:cs typeface="Courier New" panose="02070309020205020404" pitchFamily="49" charset="0"/>
              </a:rPr>
              <a:t>add_locked_in_constraints</a:t>
            </a:r>
            <a:r>
              <a:rPr lang="en-AU" sz="2000" u="heavy" dirty="0" smtClean="0">
                <a:uFill>
                  <a:solidFill>
                    <a:srgbClr val="FF0000"/>
                  </a:solidFill>
                </a:uFill>
                <a:latin typeface="Courier New" panose="02070309020205020404" pitchFamily="49" charset="0"/>
                <a:cs typeface="Courier New" panose="02070309020205020404" pitchFamily="49" charset="0"/>
              </a:rPr>
              <a:t>("in")</a:t>
            </a:r>
            <a:r>
              <a:rPr lang="en-AU" sz="2000" dirty="0" smtClean="0">
                <a:latin typeface="Courier New" panose="02070309020205020404" pitchFamily="49" charset="0"/>
                <a:cs typeface="Courier New" panose="02070309020205020404" pitchFamily="49" charset="0"/>
              </a:rPr>
              <a:t> %&gt;%</a:t>
            </a:r>
          </a:p>
          <a:p>
            <a:r>
              <a:rPr lang="en-AU" sz="2000" dirty="0" err="1" smtClean="0">
                <a:latin typeface="Courier New" panose="02070309020205020404" pitchFamily="49" charset="0"/>
                <a:cs typeface="Courier New" panose="02070309020205020404" pitchFamily="49" charset="0"/>
              </a:rPr>
              <a:t>add_binary_decisions</a:t>
            </a:r>
            <a:r>
              <a:rPr lang="en-AU" sz="2000" dirty="0">
                <a:latin typeface="Courier New" panose="02070309020205020404" pitchFamily="49" charset="0"/>
                <a:cs typeface="Courier New" panose="02070309020205020404" pitchFamily="49" charset="0"/>
              </a:rPr>
              <a:t>() %&gt;%</a:t>
            </a:r>
          </a:p>
          <a:p>
            <a:r>
              <a:rPr lang="en-AU" sz="2000" dirty="0" err="1" smtClean="0">
                <a:latin typeface="Courier New" panose="02070309020205020404" pitchFamily="49" charset="0"/>
                <a:cs typeface="Courier New" panose="02070309020205020404" pitchFamily="49" charset="0"/>
              </a:rPr>
              <a:t>add_gurobi_solver</a:t>
            </a:r>
            <a:r>
              <a:rPr lang="en-AU" sz="2000" dirty="0" smtClean="0">
                <a:latin typeface="Courier New" panose="02070309020205020404" pitchFamily="49" charset="0"/>
                <a:cs typeface="Courier New" panose="02070309020205020404" pitchFamily="49" charset="0"/>
              </a:rPr>
              <a:t>(gap </a:t>
            </a:r>
            <a:r>
              <a:rPr lang="en-AU" sz="2000" dirty="0">
                <a:latin typeface="Courier New" panose="02070309020205020404" pitchFamily="49" charset="0"/>
                <a:cs typeface="Courier New" panose="02070309020205020404" pitchFamily="49" charset="0"/>
              </a:rPr>
              <a:t>= 0</a:t>
            </a:r>
            <a:r>
              <a:rPr lang="en-AU" sz="2000" dirty="0" smtClean="0">
                <a:latin typeface="Courier New" panose="02070309020205020404" pitchFamily="49" charset="0"/>
                <a:cs typeface="Courier New" panose="02070309020205020404" pitchFamily="49" charset="0"/>
              </a:rPr>
              <a:t>) %&gt;% </a:t>
            </a:r>
            <a:r>
              <a:rPr lang="en-AU" sz="2000" dirty="0">
                <a:latin typeface="Courier New" panose="02070309020205020404" pitchFamily="49" charset="0"/>
                <a:cs typeface="Courier New" panose="02070309020205020404" pitchFamily="49" charset="0"/>
              </a:rPr>
              <a:t>solve</a:t>
            </a:r>
            <a:r>
              <a:rPr lang="en-AU" sz="2000" dirty="0" smtClean="0">
                <a:latin typeface="Courier New" panose="02070309020205020404" pitchFamily="49" charset="0"/>
                <a:cs typeface="Courier New" panose="02070309020205020404" pitchFamily="49" charset="0"/>
              </a:rPr>
              <a:t>()</a:t>
            </a:r>
            <a:endParaRPr lang="en-AU" sz="2000" dirty="0">
              <a:latin typeface="Courier New" panose="02070309020205020404" pitchFamily="49" charset="0"/>
              <a:cs typeface="Courier New" panose="02070309020205020404" pitchFamily="49" charset="0"/>
            </a:endParaRPr>
          </a:p>
        </p:txBody>
      </p:sp>
      <p:sp>
        <p:nvSpPr>
          <p:cNvPr id="6" name="Title 1"/>
          <p:cNvSpPr>
            <a:spLocks noGrp="1"/>
          </p:cNvSpPr>
          <p:nvPr>
            <p:ph type="title"/>
          </p:nvPr>
        </p:nvSpPr>
        <p:spPr>
          <a:xfrm>
            <a:off x="457200" y="205979"/>
            <a:ext cx="8229600" cy="857250"/>
          </a:xfrm>
        </p:spPr>
        <p:txBody>
          <a:bodyPr/>
          <a:lstStyle/>
          <a:p>
            <a:r>
              <a:rPr lang="en-AU" dirty="0" smtClean="0"/>
              <a:t>Design </a:t>
            </a:r>
            <a:r>
              <a:rPr lang="en-AU" u="sng" dirty="0" smtClean="0"/>
              <a:t>your</a:t>
            </a:r>
            <a:r>
              <a:rPr lang="en-AU" dirty="0" smtClean="0"/>
              <a:t> problem</a:t>
            </a:r>
            <a:endParaRPr lang="en-AU" dirty="0"/>
          </a:p>
        </p:txBody>
      </p:sp>
    </p:spTree>
    <p:extLst>
      <p:ext uri="{BB962C8B-B14F-4D97-AF65-F5344CB8AC3E}">
        <p14:creationId xmlns:p14="http://schemas.microsoft.com/office/powerpoint/2010/main" val="588746720"/>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00800" y="1338214"/>
            <a:ext cx="184731" cy="400110"/>
          </a:xfrm>
          <a:prstGeom prst="rect">
            <a:avLst/>
          </a:prstGeom>
          <a:noFill/>
        </p:spPr>
        <p:txBody>
          <a:bodyPr wrap="none" rtlCol="0">
            <a:spAutoFit/>
          </a:bodyPr>
          <a:lstStyle/>
          <a:p>
            <a:endParaRPr lang="en-AU" sz="2000" dirty="0">
              <a:latin typeface="Courier New" panose="02070309020205020404" pitchFamily="49" charset="0"/>
              <a:cs typeface="Courier New" panose="02070309020205020404" pitchFamily="49" charset="0"/>
            </a:endParaRPr>
          </a:p>
        </p:txBody>
      </p:sp>
      <p:pic>
        <p:nvPicPr>
          <p:cNvPr id="5" name="Content Placeholder 4"/>
          <p:cNvPicPr>
            <a:picLocks noGrp="1" noChangeAspect="1"/>
          </p:cNvPicPr>
          <p:nvPr>
            <p:ph idx="1"/>
          </p:nvPr>
        </p:nvPicPr>
        <p:blipFill rotWithShape="1">
          <a:blip r:embed="rId3" cstate="print">
            <a:extLst>
              <a:ext uri="{28A0092B-C50C-407E-A947-70E740481C1C}">
                <a14:useLocalDpi xmlns:a14="http://schemas.microsoft.com/office/drawing/2010/main" val="0"/>
              </a:ext>
            </a:extLst>
          </a:blip>
          <a:srcRect l="17574" r="18180"/>
          <a:stretch/>
        </p:blipFill>
        <p:spPr>
          <a:xfrm>
            <a:off x="5918400" y="1338214"/>
            <a:ext cx="3052800" cy="3394075"/>
          </a:xfrm>
        </p:spPr>
      </p:pic>
      <p:sp>
        <p:nvSpPr>
          <p:cNvPr id="6" name="TextBox 5"/>
          <p:cNvSpPr txBox="1"/>
          <p:nvPr/>
        </p:nvSpPr>
        <p:spPr>
          <a:xfrm>
            <a:off x="100800" y="1345414"/>
            <a:ext cx="5853600" cy="2554545"/>
          </a:xfrm>
          <a:prstGeom prst="rect">
            <a:avLst/>
          </a:prstGeom>
          <a:noFill/>
        </p:spPr>
        <p:txBody>
          <a:bodyPr wrap="square" rtlCol="0">
            <a:spAutoFit/>
          </a:bodyPr>
          <a:lstStyle/>
          <a:p>
            <a:r>
              <a:rPr lang="en-AU" sz="2000" dirty="0" smtClean="0">
                <a:latin typeface="Courier New" panose="02070309020205020404" pitchFamily="49" charset="0"/>
                <a:cs typeface="Courier New" panose="02070309020205020404" pitchFamily="49" charset="0"/>
              </a:rPr>
              <a:t>problem(</a:t>
            </a:r>
            <a:r>
              <a:rPr lang="en-AU" sz="2000" dirty="0" err="1" smtClean="0">
                <a:latin typeface="Courier New" panose="02070309020205020404" pitchFamily="49" charset="0"/>
                <a:cs typeface="Courier New" panose="02070309020205020404" pitchFamily="49" charset="0"/>
              </a:rPr>
              <a:t>tas_pu</a:t>
            </a:r>
            <a:r>
              <a:rPr lang="en-AU" sz="2000" dirty="0">
                <a:latin typeface="Courier New" panose="02070309020205020404" pitchFamily="49" charset="0"/>
                <a:cs typeface="Courier New" panose="02070309020205020404" pitchFamily="49" charset="0"/>
              </a:rPr>
              <a:t>, </a:t>
            </a:r>
            <a:r>
              <a:rPr lang="en-AU" sz="2000" dirty="0" err="1">
                <a:latin typeface="Courier New" panose="02070309020205020404" pitchFamily="49" charset="0"/>
                <a:cs typeface="Courier New" panose="02070309020205020404" pitchFamily="49" charset="0"/>
              </a:rPr>
              <a:t>tas_features</a:t>
            </a:r>
            <a:r>
              <a:rPr lang="en-AU" sz="2000" dirty="0" smtClean="0">
                <a:latin typeface="Courier New" panose="02070309020205020404" pitchFamily="49" charset="0"/>
                <a:cs typeface="Courier New" panose="02070309020205020404" pitchFamily="49" charset="0"/>
              </a:rPr>
              <a:t>, </a:t>
            </a:r>
          </a:p>
          <a:p>
            <a:r>
              <a:rPr lang="en-AU" sz="2000" dirty="0">
                <a:latin typeface="Courier New" panose="02070309020205020404" pitchFamily="49" charset="0"/>
                <a:cs typeface="Courier New" panose="02070309020205020404" pitchFamily="49" charset="0"/>
              </a:rPr>
              <a:t> </a:t>
            </a:r>
            <a:r>
              <a:rPr lang="en-AU" sz="2000" dirty="0" smtClean="0">
                <a:latin typeface="Courier New" panose="02070309020205020404" pitchFamily="49" charset="0"/>
                <a:cs typeface="Courier New" panose="02070309020205020404" pitchFamily="49" charset="0"/>
              </a:rPr>
              <a:t>       "</a:t>
            </a:r>
            <a:r>
              <a:rPr lang="en-AU" sz="2000" dirty="0">
                <a:latin typeface="Courier New" panose="02070309020205020404" pitchFamily="49" charset="0"/>
                <a:cs typeface="Courier New" panose="02070309020205020404" pitchFamily="49" charset="0"/>
              </a:rPr>
              <a:t>cost") %&gt;%</a:t>
            </a:r>
          </a:p>
          <a:p>
            <a:r>
              <a:rPr lang="en-AU" sz="2000" dirty="0" err="1" smtClean="0">
                <a:latin typeface="Courier New" panose="02070309020205020404" pitchFamily="49" charset="0"/>
                <a:cs typeface="Courier New" panose="02070309020205020404" pitchFamily="49" charset="0"/>
              </a:rPr>
              <a:t>add_min_set_objective</a:t>
            </a:r>
            <a:r>
              <a:rPr lang="en-AU" sz="2000" dirty="0">
                <a:latin typeface="Courier New" panose="02070309020205020404" pitchFamily="49" charset="0"/>
                <a:cs typeface="Courier New" panose="02070309020205020404" pitchFamily="49" charset="0"/>
              </a:rPr>
              <a:t>() %&gt;%</a:t>
            </a:r>
          </a:p>
          <a:p>
            <a:r>
              <a:rPr lang="en-AU" sz="2000" dirty="0" err="1" smtClean="0">
                <a:latin typeface="Courier New" panose="02070309020205020404" pitchFamily="49" charset="0"/>
                <a:cs typeface="Courier New" panose="02070309020205020404" pitchFamily="49" charset="0"/>
              </a:rPr>
              <a:t>add_relative_targets</a:t>
            </a:r>
            <a:r>
              <a:rPr lang="en-AU" sz="2000" dirty="0" smtClean="0">
                <a:latin typeface="Courier New" panose="02070309020205020404" pitchFamily="49" charset="0"/>
                <a:cs typeface="Courier New" panose="02070309020205020404" pitchFamily="49" charset="0"/>
              </a:rPr>
              <a:t>(0.1</a:t>
            </a:r>
            <a:r>
              <a:rPr lang="en-AU" sz="2000" dirty="0">
                <a:latin typeface="Courier New" panose="02070309020205020404" pitchFamily="49" charset="0"/>
                <a:cs typeface="Courier New" panose="02070309020205020404" pitchFamily="49" charset="0"/>
              </a:rPr>
              <a:t>) </a:t>
            </a:r>
            <a:r>
              <a:rPr lang="en-AU" sz="2000" dirty="0" smtClean="0">
                <a:latin typeface="Courier New" panose="02070309020205020404" pitchFamily="49" charset="0"/>
                <a:cs typeface="Courier New" panose="02070309020205020404" pitchFamily="49" charset="0"/>
              </a:rPr>
              <a:t>%&gt;%    </a:t>
            </a:r>
            <a:r>
              <a:rPr lang="en-AU" sz="2000" u="heavy" dirty="0" err="1" smtClean="0">
                <a:uFill>
                  <a:solidFill>
                    <a:srgbClr val="FF0000"/>
                  </a:solidFill>
                </a:uFill>
                <a:latin typeface="Courier New" panose="02070309020205020404" pitchFamily="49" charset="0"/>
                <a:cs typeface="Courier New" panose="02070309020205020404" pitchFamily="49" charset="0"/>
              </a:rPr>
              <a:t>add_locked_in_constraints</a:t>
            </a:r>
            <a:r>
              <a:rPr lang="en-AU" sz="2000" u="heavy" dirty="0" smtClean="0">
                <a:uFill>
                  <a:solidFill>
                    <a:srgbClr val="FF0000"/>
                  </a:solidFill>
                </a:uFill>
                <a:latin typeface="Courier New" panose="02070309020205020404" pitchFamily="49" charset="0"/>
                <a:cs typeface="Courier New" panose="02070309020205020404" pitchFamily="49" charset="0"/>
              </a:rPr>
              <a:t>("in")</a:t>
            </a:r>
            <a:r>
              <a:rPr lang="en-AU" sz="2000" dirty="0" smtClean="0">
                <a:latin typeface="Courier New" panose="02070309020205020404" pitchFamily="49" charset="0"/>
                <a:cs typeface="Courier New" panose="02070309020205020404" pitchFamily="49" charset="0"/>
              </a:rPr>
              <a:t> %&gt;%</a:t>
            </a:r>
          </a:p>
          <a:p>
            <a:r>
              <a:rPr lang="en-AU" sz="2000" dirty="0" err="1" smtClean="0">
                <a:latin typeface="Courier New" panose="02070309020205020404" pitchFamily="49" charset="0"/>
                <a:cs typeface="Courier New" panose="02070309020205020404" pitchFamily="49" charset="0"/>
              </a:rPr>
              <a:t>add_binary_decisions</a:t>
            </a:r>
            <a:r>
              <a:rPr lang="en-AU" sz="2000" dirty="0">
                <a:latin typeface="Courier New" panose="02070309020205020404" pitchFamily="49" charset="0"/>
                <a:cs typeface="Courier New" panose="02070309020205020404" pitchFamily="49" charset="0"/>
              </a:rPr>
              <a:t>() %&gt;%</a:t>
            </a:r>
          </a:p>
          <a:p>
            <a:r>
              <a:rPr lang="en-AU" sz="2000" dirty="0" err="1" smtClean="0">
                <a:latin typeface="Courier New" panose="02070309020205020404" pitchFamily="49" charset="0"/>
                <a:cs typeface="Courier New" panose="02070309020205020404" pitchFamily="49" charset="0"/>
              </a:rPr>
              <a:t>add_gurobi_solver</a:t>
            </a:r>
            <a:r>
              <a:rPr lang="en-AU" sz="2000" dirty="0" smtClean="0">
                <a:latin typeface="Courier New" panose="02070309020205020404" pitchFamily="49" charset="0"/>
                <a:cs typeface="Courier New" panose="02070309020205020404" pitchFamily="49" charset="0"/>
              </a:rPr>
              <a:t>(gap </a:t>
            </a:r>
            <a:r>
              <a:rPr lang="en-AU" sz="2000" dirty="0">
                <a:latin typeface="Courier New" panose="02070309020205020404" pitchFamily="49" charset="0"/>
                <a:cs typeface="Courier New" panose="02070309020205020404" pitchFamily="49" charset="0"/>
              </a:rPr>
              <a:t>= 0</a:t>
            </a:r>
            <a:r>
              <a:rPr lang="en-AU" sz="2000" dirty="0" smtClean="0">
                <a:latin typeface="Courier New" panose="02070309020205020404" pitchFamily="49" charset="0"/>
                <a:cs typeface="Courier New" panose="02070309020205020404" pitchFamily="49" charset="0"/>
              </a:rPr>
              <a:t>) %&gt;% </a:t>
            </a:r>
            <a:r>
              <a:rPr lang="en-AU" sz="2000" dirty="0">
                <a:latin typeface="Courier New" panose="02070309020205020404" pitchFamily="49" charset="0"/>
                <a:cs typeface="Courier New" panose="02070309020205020404" pitchFamily="49" charset="0"/>
              </a:rPr>
              <a:t>solve</a:t>
            </a:r>
            <a:r>
              <a:rPr lang="en-AU" sz="2000" dirty="0" smtClean="0">
                <a:latin typeface="Courier New" panose="02070309020205020404" pitchFamily="49" charset="0"/>
                <a:cs typeface="Courier New" panose="02070309020205020404" pitchFamily="49" charset="0"/>
              </a:rPr>
              <a:t>()</a:t>
            </a:r>
            <a:endParaRPr lang="en-AU" sz="2000" dirty="0">
              <a:latin typeface="Courier New" panose="02070309020205020404" pitchFamily="49" charset="0"/>
              <a:cs typeface="Courier New" panose="02070309020205020404" pitchFamily="49" charset="0"/>
            </a:endParaRPr>
          </a:p>
        </p:txBody>
      </p:sp>
      <p:sp>
        <p:nvSpPr>
          <p:cNvPr id="9" name="Title 1"/>
          <p:cNvSpPr>
            <a:spLocks noGrp="1"/>
          </p:cNvSpPr>
          <p:nvPr>
            <p:ph type="title"/>
          </p:nvPr>
        </p:nvSpPr>
        <p:spPr>
          <a:xfrm>
            <a:off x="457200" y="205979"/>
            <a:ext cx="8229600" cy="857250"/>
          </a:xfrm>
        </p:spPr>
        <p:txBody>
          <a:bodyPr/>
          <a:lstStyle/>
          <a:p>
            <a:r>
              <a:rPr lang="en-AU" dirty="0" smtClean="0"/>
              <a:t>Design </a:t>
            </a:r>
            <a:r>
              <a:rPr lang="en-AU" u="sng" dirty="0" smtClean="0"/>
              <a:t>your</a:t>
            </a:r>
            <a:r>
              <a:rPr lang="en-AU" dirty="0" smtClean="0"/>
              <a:t> problem</a:t>
            </a:r>
            <a:endParaRPr lang="en-AU" dirty="0"/>
          </a:p>
        </p:txBody>
      </p:sp>
    </p:spTree>
    <p:extLst>
      <p:ext uri="{BB962C8B-B14F-4D97-AF65-F5344CB8AC3E}">
        <p14:creationId xmlns:p14="http://schemas.microsoft.com/office/powerpoint/2010/main" val="3754447409"/>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00800" y="1338214"/>
            <a:ext cx="184731" cy="400110"/>
          </a:xfrm>
          <a:prstGeom prst="rect">
            <a:avLst/>
          </a:prstGeom>
          <a:noFill/>
        </p:spPr>
        <p:txBody>
          <a:bodyPr wrap="none" rtlCol="0">
            <a:spAutoFit/>
          </a:bodyPr>
          <a:lstStyle/>
          <a:p>
            <a:endParaRPr lang="en-AU" sz="2000" dirty="0">
              <a:latin typeface="Courier New" panose="02070309020205020404" pitchFamily="49" charset="0"/>
              <a:cs typeface="Courier New" panose="02070309020205020404" pitchFamily="49" charset="0"/>
            </a:endParaRPr>
          </a:p>
        </p:txBody>
      </p:sp>
      <p:sp>
        <p:nvSpPr>
          <p:cNvPr id="10" name="TextBox 9"/>
          <p:cNvSpPr txBox="1"/>
          <p:nvPr/>
        </p:nvSpPr>
        <p:spPr>
          <a:xfrm>
            <a:off x="100800" y="1338214"/>
            <a:ext cx="5853600" cy="2862322"/>
          </a:xfrm>
          <a:prstGeom prst="rect">
            <a:avLst/>
          </a:prstGeom>
          <a:noFill/>
        </p:spPr>
        <p:txBody>
          <a:bodyPr wrap="square" rtlCol="0">
            <a:spAutoFit/>
          </a:bodyPr>
          <a:lstStyle/>
          <a:p>
            <a:r>
              <a:rPr lang="en-AU" sz="2000" dirty="0" smtClean="0">
                <a:latin typeface="Courier New" panose="02070309020205020404" pitchFamily="49" charset="0"/>
                <a:cs typeface="Courier New" panose="02070309020205020404" pitchFamily="49" charset="0"/>
              </a:rPr>
              <a:t>problem(</a:t>
            </a:r>
            <a:r>
              <a:rPr lang="en-AU" sz="2000" dirty="0" err="1" smtClean="0">
                <a:latin typeface="Courier New" panose="02070309020205020404" pitchFamily="49" charset="0"/>
                <a:cs typeface="Courier New" panose="02070309020205020404" pitchFamily="49" charset="0"/>
              </a:rPr>
              <a:t>tas_pu</a:t>
            </a:r>
            <a:r>
              <a:rPr lang="en-AU" sz="2000" dirty="0">
                <a:latin typeface="Courier New" panose="02070309020205020404" pitchFamily="49" charset="0"/>
                <a:cs typeface="Courier New" panose="02070309020205020404" pitchFamily="49" charset="0"/>
              </a:rPr>
              <a:t>, </a:t>
            </a:r>
            <a:r>
              <a:rPr lang="en-AU" sz="2000" dirty="0" err="1">
                <a:latin typeface="Courier New" panose="02070309020205020404" pitchFamily="49" charset="0"/>
                <a:cs typeface="Courier New" panose="02070309020205020404" pitchFamily="49" charset="0"/>
              </a:rPr>
              <a:t>tas_features</a:t>
            </a:r>
            <a:r>
              <a:rPr lang="en-AU" sz="2000" dirty="0" smtClean="0">
                <a:latin typeface="Courier New" panose="02070309020205020404" pitchFamily="49" charset="0"/>
                <a:cs typeface="Courier New" panose="02070309020205020404" pitchFamily="49" charset="0"/>
              </a:rPr>
              <a:t>, </a:t>
            </a:r>
          </a:p>
          <a:p>
            <a:r>
              <a:rPr lang="en-AU" sz="2000" dirty="0">
                <a:latin typeface="Courier New" panose="02070309020205020404" pitchFamily="49" charset="0"/>
                <a:cs typeface="Courier New" panose="02070309020205020404" pitchFamily="49" charset="0"/>
              </a:rPr>
              <a:t> </a:t>
            </a:r>
            <a:r>
              <a:rPr lang="en-AU" sz="2000" dirty="0" smtClean="0">
                <a:latin typeface="Courier New" panose="02070309020205020404" pitchFamily="49" charset="0"/>
                <a:cs typeface="Courier New" panose="02070309020205020404" pitchFamily="49" charset="0"/>
              </a:rPr>
              <a:t>       "</a:t>
            </a:r>
            <a:r>
              <a:rPr lang="en-AU" sz="2000" dirty="0">
                <a:latin typeface="Courier New" panose="02070309020205020404" pitchFamily="49" charset="0"/>
                <a:cs typeface="Courier New" panose="02070309020205020404" pitchFamily="49" charset="0"/>
              </a:rPr>
              <a:t>cost") %&gt;%</a:t>
            </a:r>
          </a:p>
          <a:p>
            <a:r>
              <a:rPr lang="en-AU" sz="2000" dirty="0" err="1" smtClean="0">
                <a:latin typeface="Courier New" panose="02070309020205020404" pitchFamily="49" charset="0"/>
                <a:cs typeface="Courier New" panose="02070309020205020404" pitchFamily="49" charset="0"/>
              </a:rPr>
              <a:t>add_min_set_objective</a:t>
            </a:r>
            <a:r>
              <a:rPr lang="en-AU" sz="2000" dirty="0">
                <a:latin typeface="Courier New" panose="02070309020205020404" pitchFamily="49" charset="0"/>
                <a:cs typeface="Courier New" panose="02070309020205020404" pitchFamily="49" charset="0"/>
              </a:rPr>
              <a:t>() %&gt;%</a:t>
            </a:r>
          </a:p>
          <a:p>
            <a:r>
              <a:rPr lang="en-AU" sz="2000" dirty="0" err="1" smtClean="0">
                <a:latin typeface="Courier New" panose="02070309020205020404" pitchFamily="49" charset="0"/>
                <a:cs typeface="Courier New" panose="02070309020205020404" pitchFamily="49" charset="0"/>
              </a:rPr>
              <a:t>add_relative_targets</a:t>
            </a:r>
            <a:r>
              <a:rPr lang="en-AU" sz="2000" dirty="0" smtClean="0">
                <a:latin typeface="Courier New" panose="02070309020205020404" pitchFamily="49" charset="0"/>
                <a:cs typeface="Courier New" panose="02070309020205020404" pitchFamily="49" charset="0"/>
              </a:rPr>
              <a:t>(0.1</a:t>
            </a:r>
            <a:r>
              <a:rPr lang="en-AU" sz="2000" dirty="0">
                <a:latin typeface="Courier New" panose="02070309020205020404" pitchFamily="49" charset="0"/>
                <a:cs typeface="Courier New" panose="02070309020205020404" pitchFamily="49" charset="0"/>
              </a:rPr>
              <a:t>) </a:t>
            </a:r>
            <a:r>
              <a:rPr lang="en-AU" sz="2000" dirty="0" smtClean="0">
                <a:latin typeface="Courier New" panose="02070309020205020404" pitchFamily="49" charset="0"/>
                <a:cs typeface="Courier New" panose="02070309020205020404" pitchFamily="49" charset="0"/>
              </a:rPr>
              <a:t>%&gt;%    </a:t>
            </a:r>
            <a:r>
              <a:rPr lang="en-AU" sz="2000" dirty="0" err="1" smtClean="0">
                <a:latin typeface="Courier New" panose="02070309020205020404" pitchFamily="49" charset="0"/>
                <a:cs typeface="Courier New" panose="02070309020205020404" pitchFamily="49" charset="0"/>
              </a:rPr>
              <a:t>add_locked_in_constraints</a:t>
            </a:r>
            <a:r>
              <a:rPr lang="en-AU" sz="2000" dirty="0" smtClean="0">
                <a:latin typeface="Courier New" panose="02070309020205020404" pitchFamily="49" charset="0"/>
                <a:cs typeface="Courier New" panose="02070309020205020404" pitchFamily="49" charset="0"/>
              </a:rPr>
              <a:t>("in") %&gt;%</a:t>
            </a:r>
          </a:p>
          <a:p>
            <a:r>
              <a:rPr lang="en-AU" sz="2000" u="heavy" dirty="0" err="1" smtClean="0">
                <a:uFill>
                  <a:solidFill>
                    <a:srgbClr val="FF0000"/>
                  </a:solidFill>
                </a:uFill>
                <a:latin typeface="Courier New" panose="02070309020205020404" pitchFamily="49" charset="0"/>
                <a:cs typeface="Courier New" panose="02070309020205020404" pitchFamily="49" charset="0"/>
              </a:rPr>
              <a:t>add_locked_out_constraints</a:t>
            </a:r>
            <a:r>
              <a:rPr lang="en-AU" sz="2000" u="heavy" dirty="0" smtClean="0">
                <a:uFill>
                  <a:solidFill>
                    <a:srgbClr val="FF0000"/>
                  </a:solidFill>
                </a:uFill>
                <a:latin typeface="Courier New" panose="02070309020205020404" pitchFamily="49" charset="0"/>
                <a:cs typeface="Courier New" panose="02070309020205020404" pitchFamily="49" charset="0"/>
              </a:rPr>
              <a:t>("out")</a:t>
            </a:r>
            <a:r>
              <a:rPr lang="en-AU" sz="2000" dirty="0" smtClean="0">
                <a:latin typeface="Courier New" panose="02070309020205020404" pitchFamily="49" charset="0"/>
                <a:cs typeface="Courier New" panose="02070309020205020404" pitchFamily="49" charset="0"/>
              </a:rPr>
              <a:t> %&gt;%</a:t>
            </a:r>
            <a:endParaRPr lang="en-AU" sz="2000" dirty="0">
              <a:latin typeface="Courier New" panose="02070309020205020404" pitchFamily="49" charset="0"/>
              <a:cs typeface="Courier New" panose="02070309020205020404" pitchFamily="49" charset="0"/>
            </a:endParaRPr>
          </a:p>
          <a:p>
            <a:r>
              <a:rPr lang="en-AU" sz="2000" dirty="0" err="1" smtClean="0">
                <a:latin typeface="Courier New" panose="02070309020205020404" pitchFamily="49" charset="0"/>
                <a:cs typeface="Courier New" panose="02070309020205020404" pitchFamily="49" charset="0"/>
              </a:rPr>
              <a:t>add_binary_decisions</a:t>
            </a:r>
            <a:r>
              <a:rPr lang="en-AU" sz="2000" dirty="0">
                <a:latin typeface="Courier New" panose="02070309020205020404" pitchFamily="49" charset="0"/>
                <a:cs typeface="Courier New" panose="02070309020205020404" pitchFamily="49" charset="0"/>
              </a:rPr>
              <a:t>() %&gt;%</a:t>
            </a:r>
          </a:p>
          <a:p>
            <a:r>
              <a:rPr lang="en-AU" sz="2000" dirty="0" err="1" smtClean="0">
                <a:latin typeface="Courier New" panose="02070309020205020404" pitchFamily="49" charset="0"/>
                <a:cs typeface="Courier New" panose="02070309020205020404" pitchFamily="49" charset="0"/>
              </a:rPr>
              <a:t>add_gurobi_solver</a:t>
            </a:r>
            <a:r>
              <a:rPr lang="en-AU" sz="2000" dirty="0" smtClean="0">
                <a:latin typeface="Courier New" panose="02070309020205020404" pitchFamily="49" charset="0"/>
                <a:cs typeface="Courier New" panose="02070309020205020404" pitchFamily="49" charset="0"/>
              </a:rPr>
              <a:t>(gap </a:t>
            </a:r>
            <a:r>
              <a:rPr lang="en-AU" sz="2000" dirty="0">
                <a:latin typeface="Courier New" panose="02070309020205020404" pitchFamily="49" charset="0"/>
                <a:cs typeface="Courier New" panose="02070309020205020404" pitchFamily="49" charset="0"/>
              </a:rPr>
              <a:t>= 0</a:t>
            </a:r>
            <a:r>
              <a:rPr lang="en-AU" sz="2000" dirty="0" smtClean="0">
                <a:latin typeface="Courier New" panose="02070309020205020404" pitchFamily="49" charset="0"/>
                <a:cs typeface="Courier New" panose="02070309020205020404" pitchFamily="49" charset="0"/>
              </a:rPr>
              <a:t>) %&gt;% </a:t>
            </a:r>
            <a:r>
              <a:rPr lang="en-AU" sz="2000" dirty="0">
                <a:latin typeface="Courier New" panose="02070309020205020404" pitchFamily="49" charset="0"/>
                <a:cs typeface="Courier New" panose="02070309020205020404" pitchFamily="49" charset="0"/>
              </a:rPr>
              <a:t>solve</a:t>
            </a:r>
            <a:r>
              <a:rPr lang="en-AU" sz="2000" dirty="0" smtClean="0">
                <a:latin typeface="Courier New" panose="02070309020205020404" pitchFamily="49" charset="0"/>
                <a:cs typeface="Courier New" panose="02070309020205020404" pitchFamily="49" charset="0"/>
              </a:rPr>
              <a:t>()</a:t>
            </a:r>
            <a:endParaRPr lang="en-AU" sz="2000" dirty="0">
              <a:latin typeface="Courier New" panose="02070309020205020404" pitchFamily="49" charset="0"/>
              <a:cs typeface="Courier New" panose="02070309020205020404" pitchFamily="49" charset="0"/>
            </a:endParaRPr>
          </a:p>
        </p:txBody>
      </p:sp>
      <p:pic>
        <p:nvPicPr>
          <p:cNvPr id="4" name="Content Placeholder 3"/>
          <p:cNvPicPr>
            <a:picLocks noGrp="1" noChangeAspect="1"/>
          </p:cNvPicPr>
          <p:nvPr>
            <p:ph idx="1"/>
          </p:nvPr>
        </p:nvPicPr>
        <p:blipFill rotWithShape="1">
          <a:blip r:embed="rId3" cstate="print">
            <a:extLst>
              <a:ext uri="{28A0092B-C50C-407E-A947-70E740481C1C}">
                <a14:useLocalDpi xmlns:a14="http://schemas.microsoft.com/office/drawing/2010/main" val="0"/>
              </a:ext>
            </a:extLst>
          </a:blip>
          <a:srcRect l="17876" r="17876"/>
          <a:stretch/>
        </p:blipFill>
        <p:spPr>
          <a:xfrm>
            <a:off x="5954400" y="1338214"/>
            <a:ext cx="3052800" cy="3394075"/>
          </a:xfrm>
        </p:spPr>
      </p:pic>
      <p:sp>
        <p:nvSpPr>
          <p:cNvPr id="9" name="Title 1"/>
          <p:cNvSpPr>
            <a:spLocks noGrp="1"/>
          </p:cNvSpPr>
          <p:nvPr>
            <p:ph type="title"/>
          </p:nvPr>
        </p:nvSpPr>
        <p:spPr>
          <a:xfrm>
            <a:off x="457200" y="205979"/>
            <a:ext cx="8229600" cy="857250"/>
          </a:xfrm>
        </p:spPr>
        <p:txBody>
          <a:bodyPr/>
          <a:lstStyle/>
          <a:p>
            <a:r>
              <a:rPr lang="en-AU" dirty="0" smtClean="0"/>
              <a:t>Design </a:t>
            </a:r>
            <a:r>
              <a:rPr lang="en-AU" u="sng" dirty="0" smtClean="0"/>
              <a:t>your</a:t>
            </a:r>
            <a:r>
              <a:rPr lang="en-AU" dirty="0" smtClean="0"/>
              <a:t> problem</a:t>
            </a:r>
            <a:endParaRPr lang="en-AU" dirty="0"/>
          </a:p>
        </p:txBody>
      </p:sp>
    </p:spTree>
    <p:extLst>
      <p:ext uri="{BB962C8B-B14F-4D97-AF65-F5344CB8AC3E}">
        <p14:creationId xmlns:p14="http://schemas.microsoft.com/office/powerpoint/2010/main" val="291119442"/>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00800" y="1338214"/>
            <a:ext cx="184731" cy="400110"/>
          </a:xfrm>
          <a:prstGeom prst="rect">
            <a:avLst/>
          </a:prstGeom>
          <a:noFill/>
        </p:spPr>
        <p:txBody>
          <a:bodyPr wrap="none" rtlCol="0">
            <a:spAutoFit/>
          </a:bodyPr>
          <a:lstStyle/>
          <a:p>
            <a:endParaRPr lang="en-AU" sz="2000" dirty="0">
              <a:latin typeface="Courier New" panose="02070309020205020404" pitchFamily="49" charset="0"/>
              <a:cs typeface="Courier New" panose="02070309020205020404" pitchFamily="49" charset="0"/>
            </a:endParaRPr>
          </a:p>
        </p:txBody>
      </p:sp>
      <p:sp>
        <p:nvSpPr>
          <p:cNvPr id="6" name="TextBox 5"/>
          <p:cNvSpPr txBox="1"/>
          <p:nvPr/>
        </p:nvSpPr>
        <p:spPr>
          <a:xfrm>
            <a:off x="100800" y="1338214"/>
            <a:ext cx="5853600" cy="2862322"/>
          </a:xfrm>
          <a:prstGeom prst="rect">
            <a:avLst/>
          </a:prstGeom>
          <a:noFill/>
        </p:spPr>
        <p:txBody>
          <a:bodyPr wrap="square" rtlCol="0">
            <a:spAutoFit/>
          </a:bodyPr>
          <a:lstStyle/>
          <a:p>
            <a:r>
              <a:rPr lang="en-AU" sz="2000" dirty="0" smtClean="0">
                <a:latin typeface="Courier New" panose="02070309020205020404" pitchFamily="49" charset="0"/>
                <a:cs typeface="Courier New" panose="02070309020205020404" pitchFamily="49" charset="0"/>
              </a:rPr>
              <a:t>problem(</a:t>
            </a:r>
            <a:r>
              <a:rPr lang="en-AU" sz="2000" dirty="0" err="1" smtClean="0">
                <a:latin typeface="Courier New" panose="02070309020205020404" pitchFamily="49" charset="0"/>
                <a:cs typeface="Courier New" panose="02070309020205020404" pitchFamily="49" charset="0"/>
              </a:rPr>
              <a:t>tas_pu</a:t>
            </a:r>
            <a:r>
              <a:rPr lang="en-AU" sz="2000" dirty="0">
                <a:latin typeface="Courier New" panose="02070309020205020404" pitchFamily="49" charset="0"/>
                <a:cs typeface="Courier New" panose="02070309020205020404" pitchFamily="49" charset="0"/>
              </a:rPr>
              <a:t>, </a:t>
            </a:r>
            <a:r>
              <a:rPr lang="en-AU" sz="2000" dirty="0" err="1">
                <a:latin typeface="Courier New" panose="02070309020205020404" pitchFamily="49" charset="0"/>
                <a:cs typeface="Courier New" panose="02070309020205020404" pitchFamily="49" charset="0"/>
              </a:rPr>
              <a:t>tas_features</a:t>
            </a:r>
            <a:r>
              <a:rPr lang="en-AU" sz="2000" dirty="0" smtClean="0">
                <a:latin typeface="Courier New" panose="02070309020205020404" pitchFamily="49" charset="0"/>
                <a:cs typeface="Courier New" panose="02070309020205020404" pitchFamily="49" charset="0"/>
              </a:rPr>
              <a:t>, </a:t>
            </a:r>
          </a:p>
          <a:p>
            <a:r>
              <a:rPr lang="en-AU" sz="2000" dirty="0">
                <a:latin typeface="Courier New" panose="02070309020205020404" pitchFamily="49" charset="0"/>
                <a:cs typeface="Courier New" panose="02070309020205020404" pitchFamily="49" charset="0"/>
              </a:rPr>
              <a:t> </a:t>
            </a:r>
            <a:r>
              <a:rPr lang="en-AU" sz="2000" dirty="0" smtClean="0">
                <a:latin typeface="Courier New" panose="02070309020205020404" pitchFamily="49" charset="0"/>
                <a:cs typeface="Courier New" panose="02070309020205020404" pitchFamily="49" charset="0"/>
              </a:rPr>
              <a:t>       "</a:t>
            </a:r>
            <a:r>
              <a:rPr lang="en-AU" sz="2000" dirty="0">
                <a:latin typeface="Courier New" panose="02070309020205020404" pitchFamily="49" charset="0"/>
                <a:cs typeface="Courier New" panose="02070309020205020404" pitchFamily="49" charset="0"/>
              </a:rPr>
              <a:t>cost") %&gt;%</a:t>
            </a:r>
          </a:p>
          <a:p>
            <a:r>
              <a:rPr lang="en-AU" sz="2000" dirty="0" err="1" smtClean="0">
                <a:latin typeface="Courier New" panose="02070309020205020404" pitchFamily="49" charset="0"/>
                <a:cs typeface="Courier New" panose="02070309020205020404" pitchFamily="49" charset="0"/>
              </a:rPr>
              <a:t>add_min_set_objective</a:t>
            </a:r>
            <a:r>
              <a:rPr lang="en-AU" sz="2000" dirty="0">
                <a:latin typeface="Courier New" panose="02070309020205020404" pitchFamily="49" charset="0"/>
                <a:cs typeface="Courier New" panose="02070309020205020404" pitchFamily="49" charset="0"/>
              </a:rPr>
              <a:t>() %&gt;%</a:t>
            </a:r>
          </a:p>
          <a:p>
            <a:r>
              <a:rPr lang="en-AU" sz="2000" dirty="0" err="1" smtClean="0">
                <a:latin typeface="Courier New" panose="02070309020205020404" pitchFamily="49" charset="0"/>
                <a:cs typeface="Courier New" panose="02070309020205020404" pitchFamily="49" charset="0"/>
              </a:rPr>
              <a:t>add_relative_targets</a:t>
            </a:r>
            <a:r>
              <a:rPr lang="en-AU" sz="2000" dirty="0" smtClean="0">
                <a:latin typeface="Courier New" panose="02070309020205020404" pitchFamily="49" charset="0"/>
                <a:cs typeface="Courier New" panose="02070309020205020404" pitchFamily="49" charset="0"/>
              </a:rPr>
              <a:t>(0.1</a:t>
            </a:r>
            <a:r>
              <a:rPr lang="en-AU" sz="2000" dirty="0">
                <a:latin typeface="Courier New" panose="02070309020205020404" pitchFamily="49" charset="0"/>
                <a:cs typeface="Courier New" panose="02070309020205020404" pitchFamily="49" charset="0"/>
              </a:rPr>
              <a:t>) </a:t>
            </a:r>
            <a:r>
              <a:rPr lang="en-AU" sz="2000" dirty="0" smtClean="0">
                <a:latin typeface="Courier New" panose="02070309020205020404" pitchFamily="49" charset="0"/>
                <a:cs typeface="Courier New" panose="02070309020205020404" pitchFamily="49" charset="0"/>
              </a:rPr>
              <a:t>%&gt;%    </a:t>
            </a:r>
            <a:r>
              <a:rPr lang="en-AU" sz="2000" dirty="0" err="1" smtClean="0">
                <a:latin typeface="Courier New" panose="02070309020205020404" pitchFamily="49" charset="0"/>
                <a:cs typeface="Courier New" panose="02070309020205020404" pitchFamily="49" charset="0"/>
              </a:rPr>
              <a:t>add_locked_in_constraints</a:t>
            </a:r>
            <a:r>
              <a:rPr lang="en-AU" sz="2000" dirty="0" smtClean="0">
                <a:latin typeface="Courier New" panose="02070309020205020404" pitchFamily="49" charset="0"/>
                <a:cs typeface="Courier New" panose="02070309020205020404" pitchFamily="49" charset="0"/>
              </a:rPr>
              <a:t>("in") %&gt;%</a:t>
            </a:r>
          </a:p>
          <a:p>
            <a:r>
              <a:rPr lang="en-AU" sz="2000" u="heavy" dirty="0" err="1" smtClean="0">
                <a:uFill>
                  <a:solidFill>
                    <a:srgbClr val="FF0000"/>
                  </a:solidFill>
                </a:uFill>
                <a:latin typeface="Courier New" panose="02070309020205020404" pitchFamily="49" charset="0"/>
                <a:cs typeface="Courier New" panose="02070309020205020404" pitchFamily="49" charset="0"/>
              </a:rPr>
              <a:t>add_locked_out_constraints</a:t>
            </a:r>
            <a:r>
              <a:rPr lang="en-AU" sz="2000" u="heavy" dirty="0" smtClean="0">
                <a:uFill>
                  <a:solidFill>
                    <a:srgbClr val="FF0000"/>
                  </a:solidFill>
                </a:uFill>
                <a:latin typeface="Courier New" panose="02070309020205020404" pitchFamily="49" charset="0"/>
                <a:cs typeface="Courier New" panose="02070309020205020404" pitchFamily="49" charset="0"/>
              </a:rPr>
              <a:t>("out")</a:t>
            </a:r>
            <a:r>
              <a:rPr lang="en-AU" sz="2000" dirty="0" smtClean="0">
                <a:latin typeface="Courier New" panose="02070309020205020404" pitchFamily="49" charset="0"/>
                <a:cs typeface="Courier New" panose="02070309020205020404" pitchFamily="49" charset="0"/>
              </a:rPr>
              <a:t> %&gt;%</a:t>
            </a:r>
            <a:endParaRPr lang="en-AU" sz="2000" dirty="0">
              <a:latin typeface="Courier New" panose="02070309020205020404" pitchFamily="49" charset="0"/>
              <a:cs typeface="Courier New" panose="02070309020205020404" pitchFamily="49" charset="0"/>
            </a:endParaRPr>
          </a:p>
          <a:p>
            <a:r>
              <a:rPr lang="en-AU" sz="2000" dirty="0" err="1" smtClean="0">
                <a:latin typeface="Courier New" panose="02070309020205020404" pitchFamily="49" charset="0"/>
                <a:cs typeface="Courier New" panose="02070309020205020404" pitchFamily="49" charset="0"/>
              </a:rPr>
              <a:t>add_binary_decisions</a:t>
            </a:r>
            <a:r>
              <a:rPr lang="en-AU" sz="2000" dirty="0">
                <a:latin typeface="Courier New" panose="02070309020205020404" pitchFamily="49" charset="0"/>
                <a:cs typeface="Courier New" panose="02070309020205020404" pitchFamily="49" charset="0"/>
              </a:rPr>
              <a:t>() %&gt;%</a:t>
            </a:r>
          </a:p>
          <a:p>
            <a:r>
              <a:rPr lang="en-AU" sz="2000" dirty="0" err="1" smtClean="0">
                <a:latin typeface="Courier New" panose="02070309020205020404" pitchFamily="49" charset="0"/>
                <a:cs typeface="Courier New" panose="02070309020205020404" pitchFamily="49" charset="0"/>
              </a:rPr>
              <a:t>add_gurobi_solver</a:t>
            </a:r>
            <a:r>
              <a:rPr lang="en-AU" sz="2000" dirty="0" smtClean="0">
                <a:latin typeface="Courier New" panose="02070309020205020404" pitchFamily="49" charset="0"/>
                <a:cs typeface="Courier New" panose="02070309020205020404" pitchFamily="49" charset="0"/>
              </a:rPr>
              <a:t>(gap </a:t>
            </a:r>
            <a:r>
              <a:rPr lang="en-AU" sz="2000" dirty="0">
                <a:latin typeface="Courier New" panose="02070309020205020404" pitchFamily="49" charset="0"/>
                <a:cs typeface="Courier New" panose="02070309020205020404" pitchFamily="49" charset="0"/>
              </a:rPr>
              <a:t>= 0</a:t>
            </a:r>
            <a:r>
              <a:rPr lang="en-AU" sz="2000" dirty="0" smtClean="0">
                <a:latin typeface="Courier New" panose="02070309020205020404" pitchFamily="49" charset="0"/>
                <a:cs typeface="Courier New" panose="02070309020205020404" pitchFamily="49" charset="0"/>
              </a:rPr>
              <a:t>) %&gt;% </a:t>
            </a:r>
            <a:r>
              <a:rPr lang="en-AU" sz="2000" dirty="0">
                <a:latin typeface="Courier New" panose="02070309020205020404" pitchFamily="49" charset="0"/>
                <a:cs typeface="Courier New" panose="02070309020205020404" pitchFamily="49" charset="0"/>
              </a:rPr>
              <a:t>solve</a:t>
            </a:r>
            <a:r>
              <a:rPr lang="en-AU" sz="2000" dirty="0" smtClean="0">
                <a:latin typeface="Courier New" panose="02070309020205020404" pitchFamily="49" charset="0"/>
                <a:cs typeface="Courier New" panose="02070309020205020404" pitchFamily="49" charset="0"/>
              </a:rPr>
              <a:t>()</a:t>
            </a:r>
            <a:endParaRPr lang="en-AU" sz="2000" dirty="0">
              <a:latin typeface="Courier New" panose="02070309020205020404" pitchFamily="49" charset="0"/>
              <a:cs typeface="Courier New" panose="02070309020205020404" pitchFamily="49" charset="0"/>
            </a:endParaRPr>
          </a:p>
        </p:txBody>
      </p:sp>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l="19064" r="19326"/>
          <a:stretch/>
        </p:blipFill>
        <p:spPr>
          <a:xfrm>
            <a:off x="6026399" y="1338214"/>
            <a:ext cx="2988001" cy="3464196"/>
          </a:xfrm>
          <a:prstGeom prst="rect">
            <a:avLst/>
          </a:prstGeom>
        </p:spPr>
      </p:pic>
      <p:sp>
        <p:nvSpPr>
          <p:cNvPr id="9" name="Title 1"/>
          <p:cNvSpPr>
            <a:spLocks noGrp="1"/>
          </p:cNvSpPr>
          <p:nvPr>
            <p:ph type="title"/>
          </p:nvPr>
        </p:nvSpPr>
        <p:spPr>
          <a:xfrm>
            <a:off x="457200" y="205979"/>
            <a:ext cx="8229600" cy="857250"/>
          </a:xfrm>
        </p:spPr>
        <p:txBody>
          <a:bodyPr/>
          <a:lstStyle/>
          <a:p>
            <a:r>
              <a:rPr lang="en-AU" dirty="0" smtClean="0"/>
              <a:t>Design </a:t>
            </a:r>
            <a:r>
              <a:rPr lang="en-AU" u="sng" dirty="0" smtClean="0"/>
              <a:t>your</a:t>
            </a:r>
            <a:r>
              <a:rPr lang="en-AU" dirty="0" smtClean="0"/>
              <a:t> problem</a:t>
            </a:r>
            <a:endParaRPr lang="en-AU" dirty="0"/>
          </a:p>
        </p:txBody>
      </p:sp>
    </p:spTree>
    <p:extLst>
      <p:ext uri="{BB962C8B-B14F-4D97-AF65-F5344CB8AC3E}">
        <p14:creationId xmlns:p14="http://schemas.microsoft.com/office/powerpoint/2010/main" val="565062746"/>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00800" y="1338214"/>
            <a:ext cx="184731" cy="400110"/>
          </a:xfrm>
          <a:prstGeom prst="rect">
            <a:avLst/>
          </a:prstGeom>
          <a:noFill/>
        </p:spPr>
        <p:txBody>
          <a:bodyPr wrap="none" rtlCol="0">
            <a:spAutoFit/>
          </a:bodyPr>
          <a:lstStyle/>
          <a:p>
            <a:endParaRPr lang="en-AU" sz="2000" dirty="0">
              <a:latin typeface="Courier New" panose="02070309020205020404" pitchFamily="49" charset="0"/>
              <a:cs typeface="Courier New" panose="02070309020205020404" pitchFamily="49" charset="0"/>
            </a:endParaRPr>
          </a:p>
        </p:txBody>
      </p:sp>
      <p:sp>
        <p:nvSpPr>
          <p:cNvPr id="6" name="TextBox 5"/>
          <p:cNvSpPr txBox="1"/>
          <p:nvPr/>
        </p:nvSpPr>
        <p:spPr>
          <a:xfrm>
            <a:off x="100800" y="1338214"/>
            <a:ext cx="5853600" cy="3170099"/>
          </a:xfrm>
          <a:prstGeom prst="rect">
            <a:avLst/>
          </a:prstGeom>
          <a:noFill/>
        </p:spPr>
        <p:txBody>
          <a:bodyPr wrap="square" rtlCol="0">
            <a:spAutoFit/>
          </a:bodyPr>
          <a:lstStyle/>
          <a:p>
            <a:r>
              <a:rPr lang="en-AU" sz="2000" dirty="0" smtClean="0">
                <a:latin typeface="Courier New" panose="02070309020205020404" pitchFamily="49" charset="0"/>
                <a:cs typeface="Courier New" panose="02070309020205020404" pitchFamily="49" charset="0"/>
              </a:rPr>
              <a:t>problem(</a:t>
            </a:r>
            <a:r>
              <a:rPr lang="en-AU" sz="2000" dirty="0" err="1" smtClean="0">
                <a:latin typeface="Courier New" panose="02070309020205020404" pitchFamily="49" charset="0"/>
                <a:cs typeface="Courier New" panose="02070309020205020404" pitchFamily="49" charset="0"/>
              </a:rPr>
              <a:t>tas_pu</a:t>
            </a:r>
            <a:r>
              <a:rPr lang="en-AU" sz="2000" dirty="0">
                <a:latin typeface="Courier New" panose="02070309020205020404" pitchFamily="49" charset="0"/>
                <a:cs typeface="Courier New" panose="02070309020205020404" pitchFamily="49" charset="0"/>
              </a:rPr>
              <a:t>, </a:t>
            </a:r>
            <a:r>
              <a:rPr lang="en-AU" sz="2000" dirty="0" err="1">
                <a:latin typeface="Courier New" panose="02070309020205020404" pitchFamily="49" charset="0"/>
                <a:cs typeface="Courier New" panose="02070309020205020404" pitchFamily="49" charset="0"/>
              </a:rPr>
              <a:t>tas_features</a:t>
            </a:r>
            <a:r>
              <a:rPr lang="en-AU" sz="2000" dirty="0" smtClean="0">
                <a:latin typeface="Courier New" panose="02070309020205020404" pitchFamily="49" charset="0"/>
                <a:cs typeface="Courier New" panose="02070309020205020404" pitchFamily="49" charset="0"/>
              </a:rPr>
              <a:t>, </a:t>
            </a:r>
          </a:p>
          <a:p>
            <a:r>
              <a:rPr lang="en-AU" sz="2000" dirty="0">
                <a:latin typeface="Courier New" panose="02070309020205020404" pitchFamily="49" charset="0"/>
                <a:cs typeface="Courier New" panose="02070309020205020404" pitchFamily="49" charset="0"/>
              </a:rPr>
              <a:t> </a:t>
            </a:r>
            <a:r>
              <a:rPr lang="en-AU" sz="2000" dirty="0" smtClean="0">
                <a:latin typeface="Courier New" panose="02070309020205020404" pitchFamily="49" charset="0"/>
                <a:cs typeface="Courier New" panose="02070309020205020404" pitchFamily="49" charset="0"/>
              </a:rPr>
              <a:t>       "</a:t>
            </a:r>
            <a:r>
              <a:rPr lang="en-AU" sz="2000" dirty="0">
                <a:latin typeface="Courier New" panose="02070309020205020404" pitchFamily="49" charset="0"/>
                <a:cs typeface="Courier New" panose="02070309020205020404" pitchFamily="49" charset="0"/>
              </a:rPr>
              <a:t>cost") %&gt;%</a:t>
            </a:r>
          </a:p>
          <a:p>
            <a:r>
              <a:rPr lang="en-AU" sz="2000" dirty="0" err="1" smtClean="0">
                <a:latin typeface="Courier New" panose="02070309020205020404" pitchFamily="49" charset="0"/>
                <a:cs typeface="Courier New" panose="02070309020205020404" pitchFamily="49" charset="0"/>
              </a:rPr>
              <a:t>add_min_set_objective</a:t>
            </a:r>
            <a:r>
              <a:rPr lang="en-AU" sz="2000" dirty="0">
                <a:latin typeface="Courier New" panose="02070309020205020404" pitchFamily="49" charset="0"/>
                <a:cs typeface="Courier New" panose="02070309020205020404" pitchFamily="49" charset="0"/>
              </a:rPr>
              <a:t>() %&gt;%</a:t>
            </a:r>
          </a:p>
          <a:p>
            <a:r>
              <a:rPr lang="en-AU" sz="2000" dirty="0" err="1" smtClean="0">
                <a:latin typeface="Courier New" panose="02070309020205020404" pitchFamily="49" charset="0"/>
                <a:cs typeface="Courier New" panose="02070309020205020404" pitchFamily="49" charset="0"/>
              </a:rPr>
              <a:t>add_relative_targets</a:t>
            </a:r>
            <a:r>
              <a:rPr lang="en-AU" sz="2000" dirty="0" smtClean="0">
                <a:latin typeface="Courier New" panose="02070309020205020404" pitchFamily="49" charset="0"/>
                <a:cs typeface="Courier New" panose="02070309020205020404" pitchFamily="49" charset="0"/>
              </a:rPr>
              <a:t>(0.1</a:t>
            </a:r>
            <a:r>
              <a:rPr lang="en-AU" sz="2000" dirty="0">
                <a:latin typeface="Courier New" panose="02070309020205020404" pitchFamily="49" charset="0"/>
                <a:cs typeface="Courier New" panose="02070309020205020404" pitchFamily="49" charset="0"/>
              </a:rPr>
              <a:t>) </a:t>
            </a:r>
            <a:r>
              <a:rPr lang="en-AU" sz="2000" dirty="0" smtClean="0">
                <a:latin typeface="Courier New" panose="02070309020205020404" pitchFamily="49" charset="0"/>
                <a:cs typeface="Courier New" panose="02070309020205020404" pitchFamily="49" charset="0"/>
              </a:rPr>
              <a:t>%&gt;%    </a:t>
            </a:r>
            <a:r>
              <a:rPr lang="en-AU" sz="2000" dirty="0" err="1" smtClean="0">
                <a:latin typeface="Courier New" panose="02070309020205020404" pitchFamily="49" charset="0"/>
                <a:cs typeface="Courier New" panose="02070309020205020404" pitchFamily="49" charset="0"/>
              </a:rPr>
              <a:t>add_locked_in_constraints</a:t>
            </a:r>
            <a:r>
              <a:rPr lang="en-AU" sz="2000" dirty="0" smtClean="0">
                <a:latin typeface="Courier New" panose="02070309020205020404" pitchFamily="49" charset="0"/>
                <a:cs typeface="Courier New" panose="02070309020205020404" pitchFamily="49" charset="0"/>
              </a:rPr>
              <a:t>("in") %&gt;%</a:t>
            </a:r>
          </a:p>
          <a:p>
            <a:r>
              <a:rPr lang="en-AU" sz="2000" dirty="0" err="1" smtClean="0">
                <a:latin typeface="Courier New" panose="02070309020205020404" pitchFamily="49" charset="0"/>
                <a:cs typeface="Courier New" panose="02070309020205020404" pitchFamily="49" charset="0"/>
              </a:rPr>
              <a:t>add_locked_out_constraints</a:t>
            </a:r>
            <a:r>
              <a:rPr lang="en-AU" sz="2000" dirty="0" smtClean="0">
                <a:latin typeface="Courier New" panose="02070309020205020404" pitchFamily="49" charset="0"/>
                <a:cs typeface="Courier New" panose="02070309020205020404" pitchFamily="49" charset="0"/>
              </a:rPr>
              <a:t>("out") %&gt;%</a:t>
            </a:r>
          </a:p>
          <a:p>
            <a:r>
              <a:rPr lang="en-AU" sz="2000" u="heavy" dirty="0" err="1" smtClean="0">
                <a:uFill>
                  <a:solidFill>
                    <a:srgbClr val="FF0000"/>
                  </a:solidFill>
                </a:uFill>
                <a:latin typeface="Courier New" panose="02070309020205020404" pitchFamily="49" charset="0"/>
                <a:cs typeface="Courier New" panose="02070309020205020404" pitchFamily="49" charset="0"/>
              </a:rPr>
              <a:t>add_boundary_penalties</a:t>
            </a:r>
            <a:r>
              <a:rPr lang="en-AU" sz="2000" u="heavy" dirty="0" smtClean="0">
                <a:uFill>
                  <a:solidFill>
                    <a:srgbClr val="FF0000"/>
                  </a:solidFill>
                </a:uFill>
                <a:latin typeface="Courier New" panose="02070309020205020404" pitchFamily="49" charset="0"/>
                <a:cs typeface="Courier New" panose="02070309020205020404" pitchFamily="49" charset="0"/>
              </a:rPr>
              <a:t>(0.01, </a:t>
            </a:r>
            <a:r>
              <a:rPr lang="en-AU" sz="2000" u="heavy" dirty="0">
                <a:uFill>
                  <a:solidFill>
                    <a:srgbClr val="FF0000"/>
                  </a:solidFill>
                </a:uFill>
                <a:latin typeface="Courier New" panose="02070309020205020404" pitchFamily="49" charset="0"/>
                <a:cs typeface="Courier New" panose="02070309020205020404" pitchFamily="49" charset="0"/>
              </a:rPr>
              <a:t>0.5)</a:t>
            </a:r>
            <a:r>
              <a:rPr lang="en-AU" sz="2000" dirty="0">
                <a:latin typeface="Courier New" panose="02070309020205020404" pitchFamily="49" charset="0"/>
                <a:cs typeface="Courier New" panose="02070309020205020404" pitchFamily="49" charset="0"/>
              </a:rPr>
              <a:t> %&gt;%</a:t>
            </a:r>
          </a:p>
          <a:p>
            <a:r>
              <a:rPr lang="en-AU" sz="2000" dirty="0" err="1" smtClean="0">
                <a:latin typeface="Courier New" panose="02070309020205020404" pitchFamily="49" charset="0"/>
                <a:cs typeface="Courier New" panose="02070309020205020404" pitchFamily="49" charset="0"/>
              </a:rPr>
              <a:t>add_binary_decisions</a:t>
            </a:r>
            <a:r>
              <a:rPr lang="en-AU" sz="2000" dirty="0">
                <a:latin typeface="Courier New" panose="02070309020205020404" pitchFamily="49" charset="0"/>
                <a:cs typeface="Courier New" panose="02070309020205020404" pitchFamily="49" charset="0"/>
              </a:rPr>
              <a:t>() %&gt;%</a:t>
            </a:r>
          </a:p>
          <a:p>
            <a:r>
              <a:rPr lang="en-AU" sz="2000" dirty="0" err="1" smtClean="0">
                <a:latin typeface="Courier New" panose="02070309020205020404" pitchFamily="49" charset="0"/>
                <a:cs typeface="Courier New" panose="02070309020205020404" pitchFamily="49" charset="0"/>
              </a:rPr>
              <a:t>add_gurobi_solver</a:t>
            </a:r>
            <a:r>
              <a:rPr lang="en-AU" sz="2000" dirty="0" smtClean="0">
                <a:latin typeface="Courier New" panose="02070309020205020404" pitchFamily="49" charset="0"/>
                <a:cs typeface="Courier New" panose="02070309020205020404" pitchFamily="49" charset="0"/>
              </a:rPr>
              <a:t>(gap </a:t>
            </a:r>
            <a:r>
              <a:rPr lang="en-AU" sz="2000" dirty="0">
                <a:latin typeface="Courier New" panose="02070309020205020404" pitchFamily="49" charset="0"/>
                <a:cs typeface="Courier New" panose="02070309020205020404" pitchFamily="49" charset="0"/>
              </a:rPr>
              <a:t>= 0</a:t>
            </a:r>
            <a:r>
              <a:rPr lang="en-AU" sz="2000" dirty="0" smtClean="0">
                <a:latin typeface="Courier New" panose="02070309020205020404" pitchFamily="49" charset="0"/>
                <a:cs typeface="Courier New" panose="02070309020205020404" pitchFamily="49" charset="0"/>
              </a:rPr>
              <a:t>) %&gt;% </a:t>
            </a:r>
            <a:r>
              <a:rPr lang="en-AU" sz="2000" dirty="0">
                <a:latin typeface="Courier New" panose="02070309020205020404" pitchFamily="49" charset="0"/>
                <a:cs typeface="Courier New" panose="02070309020205020404" pitchFamily="49" charset="0"/>
              </a:rPr>
              <a:t>solve</a:t>
            </a:r>
            <a:r>
              <a:rPr lang="en-AU" sz="2000" dirty="0" smtClean="0">
                <a:latin typeface="Courier New" panose="02070309020205020404" pitchFamily="49" charset="0"/>
                <a:cs typeface="Courier New" panose="02070309020205020404" pitchFamily="49" charset="0"/>
              </a:rPr>
              <a:t>()</a:t>
            </a:r>
            <a:endParaRPr lang="en-AU" sz="2000" dirty="0">
              <a:latin typeface="Courier New" panose="02070309020205020404" pitchFamily="49" charset="0"/>
              <a:cs typeface="Courier New" panose="02070309020205020404" pitchFamily="49" charset="0"/>
            </a:endParaRPr>
          </a:p>
        </p:txBody>
      </p:sp>
      <p:pic>
        <p:nvPicPr>
          <p:cNvPr id="5" name="Picture 4"/>
          <p:cNvPicPr>
            <a:picLocks noChangeAspect="1"/>
          </p:cNvPicPr>
          <p:nvPr/>
        </p:nvPicPr>
        <p:blipFill rotWithShape="1">
          <a:blip r:embed="rId3" cstate="print">
            <a:extLst>
              <a:ext uri="{28A0092B-C50C-407E-A947-70E740481C1C}">
                <a14:useLocalDpi xmlns:a14="http://schemas.microsoft.com/office/drawing/2010/main" val="0"/>
              </a:ext>
            </a:extLst>
          </a:blip>
          <a:srcRect l="18504" r="18842"/>
          <a:stretch/>
        </p:blipFill>
        <p:spPr>
          <a:xfrm>
            <a:off x="5954400" y="1338214"/>
            <a:ext cx="3117925" cy="3554554"/>
          </a:xfrm>
          <a:prstGeom prst="rect">
            <a:avLst/>
          </a:prstGeom>
        </p:spPr>
      </p:pic>
      <p:sp>
        <p:nvSpPr>
          <p:cNvPr id="9" name="Title 1"/>
          <p:cNvSpPr>
            <a:spLocks noGrp="1"/>
          </p:cNvSpPr>
          <p:nvPr>
            <p:ph type="title"/>
          </p:nvPr>
        </p:nvSpPr>
        <p:spPr>
          <a:xfrm>
            <a:off x="457200" y="205979"/>
            <a:ext cx="8229600" cy="857250"/>
          </a:xfrm>
        </p:spPr>
        <p:txBody>
          <a:bodyPr/>
          <a:lstStyle/>
          <a:p>
            <a:r>
              <a:rPr lang="en-AU" dirty="0" smtClean="0"/>
              <a:t>Design </a:t>
            </a:r>
            <a:r>
              <a:rPr lang="en-AU" u="sng" dirty="0" smtClean="0"/>
              <a:t>your</a:t>
            </a:r>
            <a:r>
              <a:rPr lang="en-AU" dirty="0" smtClean="0"/>
              <a:t> problem</a:t>
            </a:r>
            <a:endParaRPr lang="en-AU" dirty="0"/>
          </a:p>
        </p:txBody>
      </p:sp>
    </p:spTree>
    <p:extLst>
      <p:ext uri="{BB962C8B-B14F-4D97-AF65-F5344CB8AC3E}">
        <p14:creationId xmlns:p14="http://schemas.microsoft.com/office/powerpoint/2010/main" val="3194514267"/>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00800" y="1338214"/>
            <a:ext cx="184731" cy="400110"/>
          </a:xfrm>
          <a:prstGeom prst="rect">
            <a:avLst/>
          </a:prstGeom>
          <a:noFill/>
        </p:spPr>
        <p:txBody>
          <a:bodyPr wrap="none" rtlCol="0">
            <a:spAutoFit/>
          </a:bodyPr>
          <a:lstStyle/>
          <a:p>
            <a:endParaRPr lang="en-AU" sz="2000" dirty="0">
              <a:latin typeface="Courier New" panose="02070309020205020404" pitchFamily="49" charset="0"/>
              <a:cs typeface="Courier New" panose="02070309020205020404" pitchFamily="49" charset="0"/>
            </a:endParaRPr>
          </a:p>
        </p:txBody>
      </p:sp>
      <p:sp>
        <p:nvSpPr>
          <p:cNvPr id="6" name="TextBox 5"/>
          <p:cNvSpPr txBox="1"/>
          <p:nvPr/>
        </p:nvSpPr>
        <p:spPr>
          <a:xfrm>
            <a:off x="100800" y="1338214"/>
            <a:ext cx="5853600" cy="2862322"/>
          </a:xfrm>
          <a:prstGeom prst="rect">
            <a:avLst/>
          </a:prstGeom>
          <a:noFill/>
        </p:spPr>
        <p:txBody>
          <a:bodyPr wrap="square" rtlCol="0">
            <a:spAutoFit/>
          </a:bodyPr>
          <a:lstStyle/>
          <a:p>
            <a:r>
              <a:rPr lang="en-AU" sz="2000" dirty="0" smtClean="0">
                <a:latin typeface="Courier New" panose="02070309020205020404" pitchFamily="49" charset="0"/>
                <a:cs typeface="Courier New" panose="02070309020205020404" pitchFamily="49" charset="0"/>
              </a:rPr>
              <a:t>problem(</a:t>
            </a:r>
            <a:r>
              <a:rPr lang="en-AU" sz="2000" dirty="0" err="1" smtClean="0">
                <a:latin typeface="Courier New" panose="02070309020205020404" pitchFamily="49" charset="0"/>
                <a:cs typeface="Courier New" panose="02070309020205020404" pitchFamily="49" charset="0"/>
              </a:rPr>
              <a:t>tas_pu</a:t>
            </a:r>
            <a:r>
              <a:rPr lang="en-AU" sz="2000" dirty="0">
                <a:latin typeface="Courier New" panose="02070309020205020404" pitchFamily="49" charset="0"/>
                <a:cs typeface="Courier New" panose="02070309020205020404" pitchFamily="49" charset="0"/>
              </a:rPr>
              <a:t>, </a:t>
            </a:r>
            <a:r>
              <a:rPr lang="en-AU" sz="2000" dirty="0" err="1">
                <a:latin typeface="Courier New" panose="02070309020205020404" pitchFamily="49" charset="0"/>
                <a:cs typeface="Courier New" panose="02070309020205020404" pitchFamily="49" charset="0"/>
              </a:rPr>
              <a:t>tas_features</a:t>
            </a:r>
            <a:r>
              <a:rPr lang="en-AU" sz="2000" dirty="0" smtClean="0">
                <a:latin typeface="Courier New" panose="02070309020205020404" pitchFamily="49" charset="0"/>
                <a:cs typeface="Courier New" panose="02070309020205020404" pitchFamily="49" charset="0"/>
              </a:rPr>
              <a:t>, </a:t>
            </a:r>
          </a:p>
          <a:p>
            <a:r>
              <a:rPr lang="en-AU" sz="2000" dirty="0">
                <a:latin typeface="Courier New" panose="02070309020205020404" pitchFamily="49" charset="0"/>
                <a:cs typeface="Courier New" panose="02070309020205020404" pitchFamily="49" charset="0"/>
              </a:rPr>
              <a:t> </a:t>
            </a:r>
            <a:r>
              <a:rPr lang="en-AU" sz="2000" dirty="0" smtClean="0">
                <a:latin typeface="Courier New" panose="02070309020205020404" pitchFamily="49" charset="0"/>
                <a:cs typeface="Courier New" panose="02070309020205020404" pitchFamily="49" charset="0"/>
              </a:rPr>
              <a:t>       "</a:t>
            </a:r>
            <a:r>
              <a:rPr lang="en-AU" sz="2000" dirty="0">
                <a:latin typeface="Courier New" panose="02070309020205020404" pitchFamily="49" charset="0"/>
                <a:cs typeface="Courier New" panose="02070309020205020404" pitchFamily="49" charset="0"/>
              </a:rPr>
              <a:t>cost") %&gt;%</a:t>
            </a:r>
          </a:p>
          <a:p>
            <a:r>
              <a:rPr lang="en-AU" sz="2000" dirty="0" err="1" smtClean="0">
                <a:latin typeface="Courier New" panose="02070309020205020404" pitchFamily="49" charset="0"/>
                <a:cs typeface="Courier New" panose="02070309020205020404" pitchFamily="49" charset="0"/>
              </a:rPr>
              <a:t>add_min_set_objective</a:t>
            </a:r>
            <a:r>
              <a:rPr lang="en-AU" sz="2000" dirty="0">
                <a:latin typeface="Courier New" panose="02070309020205020404" pitchFamily="49" charset="0"/>
                <a:cs typeface="Courier New" panose="02070309020205020404" pitchFamily="49" charset="0"/>
              </a:rPr>
              <a:t>() %&gt;%</a:t>
            </a:r>
          </a:p>
          <a:p>
            <a:r>
              <a:rPr lang="en-AU" sz="2000" dirty="0" err="1" smtClean="0">
                <a:latin typeface="Courier New" panose="02070309020205020404" pitchFamily="49" charset="0"/>
                <a:cs typeface="Courier New" panose="02070309020205020404" pitchFamily="49" charset="0"/>
              </a:rPr>
              <a:t>add_relative_targets</a:t>
            </a:r>
            <a:r>
              <a:rPr lang="en-AU" sz="2000" dirty="0" smtClean="0">
                <a:latin typeface="Courier New" panose="02070309020205020404" pitchFamily="49" charset="0"/>
                <a:cs typeface="Courier New" panose="02070309020205020404" pitchFamily="49" charset="0"/>
              </a:rPr>
              <a:t>(0.1</a:t>
            </a:r>
            <a:r>
              <a:rPr lang="en-AU" sz="2000" dirty="0">
                <a:latin typeface="Courier New" panose="02070309020205020404" pitchFamily="49" charset="0"/>
                <a:cs typeface="Courier New" panose="02070309020205020404" pitchFamily="49" charset="0"/>
              </a:rPr>
              <a:t>) </a:t>
            </a:r>
            <a:r>
              <a:rPr lang="en-AU" sz="2000" dirty="0" smtClean="0">
                <a:latin typeface="Courier New" panose="02070309020205020404" pitchFamily="49" charset="0"/>
                <a:cs typeface="Courier New" panose="02070309020205020404" pitchFamily="49" charset="0"/>
              </a:rPr>
              <a:t>%&gt;%    </a:t>
            </a:r>
            <a:r>
              <a:rPr lang="en-AU" sz="2000" dirty="0" err="1" smtClean="0">
                <a:latin typeface="Courier New" panose="02070309020205020404" pitchFamily="49" charset="0"/>
                <a:cs typeface="Courier New" panose="02070309020205020404" pitchFamily="49" charset="0"/>
              </a:rPr>
              <a:t>add_locked_in_constraints</a:t>
            </a:r>
            <a:r>
              <a:rPr lang="en-AU" sz="2000" dirty="0" smtClean="0">
                <a:latin typeface="Courier New" panose="02070309020205020404" pitchFamily="49" charset="0"/>
                <a:cs typeface="Courier New" panose="02070309020205020404" pitchFamily="49" charset="0"/>
              </a:rPr>
              <a:t>("in") %&gt;%</a:t>
            </a:r>
          </a:p>
          <a:p>
            <a:r>
              <a:rPr lang="en-AU" sz="2000" dirty="0" err="1" smtClean="0">
                <a:latin typeface="Courier New" panose="02070309020205020404" pitchFamily="49" charset="0"/>
                <a:cs typeface="Courier New" panose="02070309020205020404" pitchFamily="49" charset="0"/>
              </a:rPr>
              <a:t>add_locked_out_constraints</a:t>
            </a:r>
            <a:r>
              <a:rPr lang="en-AU" sz="2000" dirty="0" smtClean="0">
                <a:latin typeface="Courier New" panose="02070309020205020404" pitchFamily="49" charset="0"/>
                <a:cs typeface="Courier New" panose="02070309020205020404" pitchFamily="49" charset="0"/>
              </a:rPr>
              <a:t>("out") %&gt;%</a:t>
            </a:r>
          </a:p>
          <a:p>
            <a:r>
              <a:rPr lang="en-AU" sz="2000" u="heavy" dirty="0" err="1" smtClean="0">
                <a:uFill>
                  <a:solidFill>
                    <a:srgbClr val="FF0000"/>
                  </a:solidFill>
                </a:uFill>
                <a:latin typeface="Courier New" panose="02070309020205020404" pitchFamily="49" charset="0"/>
                <a:cs typeface="Courier New" panose="02070309020205020404" pitchFamily="49" charset="0"/>
              </a:rPr>
              <a:t>add_proportion_decisions</a:t>
            </a:r>
            <a:r>
              <a:rPr lang="en-AU" sz="2000" u="heavy" dirty="0">
                <a:uFill>
                  <a:solidFill>
                    <a:srgbClr val="FF0000"/>
                  </a:solidFill>
                </a:uFill>
                <a:latin typeface="Courier New" panose="02070309020205020404" pitchFamily="49" charset="0"/>
                <a:cs typeface="Courier New" panose="02070309020205020404" pitchFamily="49" charset="0"/>
              </a:rPr>
              <a:t>()</a:t>
            </a:r>
            <a:r>
              <a:rPr lang="en-AU" sz="2000" dirty="0">
                <a:latin typeface="Courier New" panose="02070309020205020404" pitchFamily="49" charset="0"/>
                <a:cs typeface="Courier New" panose="02070309020205020404" pitchFamily="49" charset="0"/>
              </a:rPr>
              <a:t> %&gt;%</a:t>
            </a:r>
            <a:endParaRPr lang="en-AU" sz="2000" dirty="0" smtClean="0">
              <a:latin typeface="Courier New" panose="02070309020205020404" pitchFamily="49" charset="0"/>
              <a:cs typeface="Courier New" panose="02070309020205020404" pitchFamily="49" charset="0"/>
            </a:endParaRPr>
          </a:p>
          <a:p>
            <a:r>
              <a:rPr lang="en-AU" sz="2000" dirty="0" err="1" smtClean="0">
                <a:latin typeface="Courier New" panose="02070309020205020404" pitchFamily="49" charset="0"/>
                <a:cs typeface="Courier New" panose="02070309020205020404" pitchFamily="49" charset="0"/>
              </a:rPr>
              <a:t>add_gurobi_solver</a:t>
            </a:r>
            <a:r>
              <a:rPr lang="en-AU" sz="2000" dirty="0" smtClean="0">
                <a:latin typeface="Courier New" panose="02070309020205020404" pitchFamily="49" charset="0"/>
                <a:cs typeface="Courier New" panose="02070309020205020404" pitchFamily="49" charset="0"/>
              </a:rPr>
              <a:t>(gap </a:t>
            </a:r>
            <a:r>
              <a:rPr lang="en-AU" sz="2000" dirty="0">
                <a:latin typeface="Courier New" panose="02070309020205020404" pitchFamily="49" charset="0"/>
                <a:cs typeface="Courier New" panose="02070309020205020404" pitchFamily="49" charset="0"/>
              </a:rPr>
              <a:t>= 0</a:t>
            </a:r>
            <a:r>
              <a:rPr lang="en-AU" sz="2000" dirty="0" smtClean="0">
                <a:latin typeface="Courier New" panose="02070309020205020404" pitchFamily="49" charset="0"/>
                <a:cs typeface="Courier New" panose="02070309020205020404" pitchFamily="49" charset="0"/>
              </a:rPr>
              <a:t>) %&gt;% </a:t>
            </a:r>
            <a:r>
              <a:rPr lang="en-AU" sz="2000" dirty="0">
                <a:latin typeface="Courier New" panose="02070309020205020404" pitchFamily="49" charset="0"/>
                <a:cs typeface="Courier New" panose="02070309020205020404" pitchFamily="49" charset="0"/>
              </a:rPr>
              <a:t>solve</a:t>
            </a:r>
            <a:r>
              <a:rPr lang="en-AU" sz="2000" dirty="0" smtClean="0">
                <a:latin typeface="Courier New" panose="02070309020205020404" pitchFamily="49" charset="0"/>
                <a:cs typeface="Courier New" panose="02070309020205020404" pitchFamily="49" charset="0"/>
              </a:rPr>
              <a:t>()</a:t>
            </a:r>
            <a:endParaRPr lang="en-AU" sz="2000" dirty="0">
              <a:latin typeface="Courier New" panose="02070309020205020404" pitchFamily="49" charset="0"/>
              <a:cs typeface="Courier New" panose="02070309020205020404" pitchFamily="49" charset="0"/>
            </a:endParaRPr>
          </a:p>
        </p:txBody>
      </p:sp>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l="14792" r="11867"/>
          <a:stretch/>
        </p:blipFill>
        <p:spPr>
          <a:xfrm>
            <a:off x="5954400" y="1338214"/>
            <a:ext cx="3138596" cy="3056768"/>
          </a:xfrm>
          <a:prstGeom prst="rect">
            <a:avLst/>
          </a:prstGeom>
        </p:spPr>
      </p:pic>
      <p:sp>
        <p:nvSpPr>
          <p:cNvPr id="9" name="Title 1"/>
          <p:cNvSpPr>
            <a:spLocks noGrp="1"/>
          </p:cNvSpPr>
          <p:nvPr>
            <p:ph type="title"/>
          </p:nvPr>
        </p:nvSpPr>
        <p:spPr>
          <a:xfrm>
            <a:off x="457200" y="205979"/>
            <a:ext cx="8229600" cy="857250"/>
          </a:xfrm>
        </p:spPr>
        <p:txBody>
          <a:bodyPr/>
          <a:lstStyle/>
          <a:p>
            <a:r>
              <a:rPr lang="en-AU" dirty="0" smtClean="0"/>
              <a:t>Design </a:t>
            </a:r>
            <a:r>
              <a:rPr lang="en-AU" u="sng" dirty="0" smtClean="0"/>
              <a:t>your</a:t>
            </a:r>
            <a:r>
              <a:rPr lang="en-AU" dirty="0" smtClean="0"/>
              <a:t> problem</a:t>
            </a:r>
            <a:endParaRPr lang="en-AU" dirty="0"/>
          </a:p>
        </p:txBody>
      </p:sp>
    </p:spTree>
    <p:extLst>
      <p:ext uri="{BB962C8B-B14F-4D97-AF65-F5344CB8AC3E}">
        <p14:creationId xmlns:p14="http://schemas.microsoft.com/office/powerpoint/2010/main" val="2063410617"/>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00800" y="1338214"/>
            <a:ext cx="184731" cy="400110"/>
          </a:xfrm>
          <a:prstGeom prst="rect">
            <a:avLst/>
          </a:prstGeom>
          <a:noFill/>
        </p:spPr>
        <p:txBody>
          <a:bodyPr wrap="none" rtlCol="0">
            <a:spAutoFit/>
          </a:bodyPr>
          <a:lstStyle/>
          <a:p>
            <a:endParaRPr lang="en-AU" sz="2000" dirty="0">
              <a:latin typeface="Courier New" panose="02070309020205020404" pitchFamily="49" charset="0"/>
              <a:cs typeface="Courier New" panose="02070309020205020404" pitchFamily="49" charset="0"/>
            </a:endParaRPr>
          </a:p>
        </p:txBody>
      </p:sp>
      <p:sp>
        <p:nvSpPr>
          <p:cNvPr id="6" name="TextBox 5"/>
          <p:cNvSpPr txBox="1"/>
          <p:nvPr/>
        </p:nvSpPr>
        <p:spPr>
          <a:xfrm>
            <a:off x="100800" y="1338214"/>
            <a:ext cx="5853600" cy="2554545"/>
          </a:xfrm>
          <a:prstGeom prst="rect">
            <a:avLst/>
          </a:prstGeom>
          <a:noFill/>
        </p:spPr>
        <p:txBody>
          <a:bodyPr wrap="square" rtlCol="0">
            <a:spAutoFit/>
          </a:bodyPr>
          <a:lstStyle/>
          <a:p>
            <a:r>
              <a:rPr lang="en-AU" sz="2000" dirty="0" smtClean="0">
                <a:latin typeface="Courier New" panose="02070309020205020404" pitchFamily="49" charset="0"/>
                <a:cs typeface="Courier New" panose="02070309020205020404" pitchFamily="49" charset="0"/>
              </a:rPr>
              <a:t>problem(</a:t>
            </a:r>
            <a:r>
              <a:rPr lang="en-AU" sz="2000" dirty="0" err="1" smtClean="0">
                <a:latin typeface="Courier New" panose="02070309020205020404" pitchFamily="49" charset="0"/>
                <a:cs typeface="Courier New" panose="02070309020205020404" pitchFamily="49" charset="0"/>
              </a:rPr>
              <a:t>tas_pu</a:t>
            </a:r>
            <a:r>
              <a:rPr lang="en-AU" sz="2000" dirty="0">
                <a:latin typeface="Courier New" panose="02070309020205020404" pitchFamily="49" charset="0"/>
                <a:cs typeface="Courier New" panose="02070309020205020404" pitchFamily="49" charset="0"/>
              </a:rPr>
              <a:t>, </a:t>
            </a:r>
            <a:r>
              <a:rPr lang="en-AU" sz="2000" dirty="0" err="1">
                <a:latin typeface="Courier New" panose="02070309020205020404" pitchFamily="49" charset="0"/>
                <a:cs typeface="Courier New" panose="02070309020205020404" pitchFamily="49" charset="0"/>
              </a:rPr>
              <a:t>tas_features</a:t>
            </a:r>
            <a:r>
              <a:rPr lang="en-AU" sz="2000" dirty="0" smtClean="0">
                <a:latin typeface="Courier New" panose="02070309020205020404" pitchFamily="49" charset="0"/>
                <a:cs typeface="Courier New" panose="02070309020205020404" pitchFamily="49" charset="0"/>
              </a:rPr>
              <a:t>, </a:t>
            </a:r>
          </a:p>
          <a:p>
            <a:r>
              <a:rPr lang="en-AU" sz="2000" dirty="0">
                <a:latin typeface="Courier New" panose="02070309020205020404" pitchFamily="49" charset="0"/>
                <a:cs typeface="Courier New" panose="02070309020205020404" pitchFamily="49" charset="0"/>
              </a:rPr>
              <a:t> </a:t>
            </a:r>
            <a:r>
              <a:rPr lang="en-AU" sz="2000" dirty="0" smtClean="0">
                <a:latin typeface="Courier New" panose="02070309020205020404" pitchFamily="49" charset="0"/>
                <a:cs typeface="Courier New" panose="02070309020205020404" pitchFamily="49" charset="0"/>
              </a:rPr>
              <a:t>       "</a:t>
            </a:r>
            <a:r>
              <a:rPr lang="en-AU" sz="2000" dirty="0">
                <a:latin typeface="Courier New" panose="02070309020205020404" pitchFamily="49" charset="0"/>
                <a:cs typeface="Courier New" panose="02070309020205020404" pitchFamily="49" charset="0"/>
              </a:rPr>
              <a:t>cost") %&gt;%</a:t>
            </a:r>
          </a:p>
          <a:p>
            <a:r>
              <a:rPr lang="en-AU" sz="2000" u="heavy" dirty="0" err="1">
                <a:uFill>
                  <a:solidFill>
                    <a:srgbClr val="FF0000"/>
                  </a:solidFill>
                </a:uFill>
                <a:latin typeface="Courier New" panose="02070309020205020404" pitchFamily="49" charset="0"/>
                <a:cs typeface="Courier New" panose="02070309020205020404" pitchFamily="49" charset="0"/>
              </a:rPr>
              <a:t>add_max_utility_objective</a:t>
            </a:r>
            <a:r>
              <a:rPr lang="en-AU" sz="2000" u="heavy" dirty="0">
                <a:uFill>
                  <a:solidFill>
                    <a:srgbClr val="FF0000"/>
                  </a:solidFill>
                </a:uFill>
                <a:latin typeface="Courier New" panose="02070309020205020404" pitchFamily="49" charset="0"/>
                <a:cs typeface="Courier New" panose="02070309020205020404" pitchFamily="49" charset="0"/>
              </a:rPr>
              <a:t>(budget)</a:t>
            </a:r>
            <a:r>
              <a:rPr lang="en-AU" sz="2000" dirty="0">
                <a:latin typeface="Courier New" panose="02070309020205020404" pitchFamily="49" charset="0"/>
                <a:cs typeface="Courier New" panose="02070309020205020404" pitchFamily="49" charset="0"/>
              </a:rPr>
              <a:t> </a:t>
            </a:r>
            <a:r>
              <a:rPr lang="en-AU" sz="2000" dirty="0" smtClean="0">
                <a:latin typeface="Courier New" panose="02070309020205020404" pitchFamily="49" charset="0"/>
                <a:cs typeface="Courier New" panose="02070309020205020404" pitchFamily="49" charset="0"/>
              </a:rPr>
              <a:t>%&gt;%</a:t>
            </a:r>
          </a:p>
          <a:p>
            <a:r>
              <a:rPr lang="en-AU" sz="2000" dirty="0" err="1" smtClean="0">
                <a:latin typeface="Courier New" panose="02070309020205020404" pitchFamily="49" charset="0"/>
                <a:cs typeface="Courier New" panose="02070309020205020404" pitchFamily="49" charset="0"/>
              </a:rPr>
              <a:t>add_locked_in_constraints</a:t>
            </a:r>
            <a:r>
              <a:rPr lang="en-AU" sz="2000" dirty="0" smtClean="0">
                <a:latin typeface="Courier New" panose="02070309020205020404" pitchFamily="49" charset="0"/>
                <a:cs typeface="Courier New" panose="02070309020205020404" pitchFamily="49" charset="0"/>
              </a:rPr>
              <a:t>("in") %&gt;%</a:t>
            </a:r>
          </a:p>
          <a:p>
            <a:r>
              <a:rPr lang="en-AU" sz="2000" dirty="0" err="1" smtClean="0">
                <a:latin typeface="Courier New" panose="02070309020205020404" pitchFamily="49" charset="0"/>
                <a:cs typeface="Courier New" panose="02070309020205020404" pitchFamily="49" charset="0"/>
              </a:rPr>
              <a:t>add_locked_out_constraints</a:t>
            </a:r>
            <a:r>
              <a:rPr lang="en-AU" sz="2000" dirty="0" smtClean="0">
                <a:latin typeface="Courier New" panose="02070309020205020404" pitchFamily="49" charset="0"/>
                <a:cs typeface="Courier New" panose="02070309020205020404" pitchFamily="49" charset="0"/>
              </a:rPr>
              <a:t>("out") %&gt;%</a:t>
            </a:r>
          </a:p>
          <a:p>
            <a:r>
              <a:rPr lang="en-AU" sz="2000" dirty="0" err="1" smtClean="0">
                <a:latin typeface="Courier New" panose="02070309020205020404" pitchFamily="49" charset="0"/>
                <a:cs typeface="Courier New" panose="02070309020205020404" pitchFamily="49" charset="0"/>
              </a:rPr>
              <a:t>add_proportion_decisions</a:t>
            </a:r>
            <a:r>
              <a:rPr lang="en-AU" sz="2000" dirty="0">
                <a:latin typeface="Courier New" panose="02070309020205020404" pitchFamily="49" charset="0"/>
                <a:cs typeface="Courier New" panose="02070309020205020404" pitchFamily="49" charset="0"/>
              </a:rPr>
              <a:t>() %&gt;%</a:t>
            </a:r>
            <a:endParaRPr lang="en-AU" sz="2000" dirty="0" smtClean="0">
              <a:latin typeface="Courier New" panose="02070309020205020404" pitchFamily="49" charset="0"/>
              <a:cs typeface="Courier New" panose="02070309020205020404" pitchFamily="49" charset="0"/>
            </a:endParaRPr>
          </a:p>
          <a:p>
            <a:r>
              <a:rPr lang="en-AU" sz="2000" dirty="0" err="1" smtClean="0">
                <a:latin typeface="Courier New" panose="02070309020205020404" pitchFamily="49" charset="0"/>
                <a:cs typeface="Courier New" panose="02070309020205020404" pitchFamily="49" charset="0"/>
              </a:rPr>
              <a:t>add_gurobi_solver</a:t>
            </a:r>
            <a:r>
              <a:rPr lang="en-AU" sz="2000" dirty="0" smtClean="0">
                <a:latin typeface="Courier New" panose="02070309020205020404" pitchFamily="49" charset="0"/>
                <a:cs typeface="Courier New" panose="02070309020205020404" pitchFamily="49" charset="0"/>
              </a:rPr>
              <a:t>(gap </a:t>
            </a:r>
            <a:r>
              <a:rPr lang="en-AU" sz="2000" dirty="0">
                <a:latin typeface="Courier New" panose="02070309020205020404" pitchFamily="49" charset="0"/>
                <a:cs typeface="Courier New" panose="02070309020205020404" pitchFamily="49" charset="0"/>
              </a:rPr>
              <a:t>= 0</a:t>
            </a:r>
            <a:r>
              <a:rPr lang="en-AU" sz="2000" dirty="0" smtClean="0">
                <a:latin typeface="Courier New" panose="02070309020205020404" pitchFamily="49" charset="0"/>
                <a:cs typeface="Courier New" panose="02070309020205020404" pitchFamily="49" charset="0"/>
              </a:rPr>
              <a:t>) %&gt;% </a:t>
            </a:r>
            <a:r>
              <a:rPr lang="en-AU" sz="2000" dirty="0">
                <a:latin typeface="Courier New" panose="02070309020205020404" pitchFamily="49" charset="0"/>
                <a:cs typeface="Courier New" panose="02070309020205020404" pitchFamily="49" charset="0"/>
              </a:rPr>
              <a:t>solve</a:t>
            </a:r>
            <a:r>
              <a:rPr lang="en-AU" sz="2000" dirty="0" smtClean="0">
                <a:latin typeface="Courier New" panose="02070309020205020404" pitchFamily="49" charset="0"/>
                <a:cs typeface="Courier New" panose="02070309020205020404" pitchFamily="49" charset="0"/>
              </a:rPr>
              <a:t>()</a:t>
            </a:r>
            <a:endParaRPr lang="en-AU" sz="2000" dirty="0">
              <a:latin typeface="Courier New" panose="02070309020205020404" pitchFamily="49" charset="0"/>
              <a:cs typeface="Courier New" panose="02070309020205020404" pitchFamily="49" charset="0"/>
            </a:endParaRPr>
          </a:p>
        </p:txBody>
      </p:sp>
      <p:pic>
        <p:nvPicPr>
          <p:cNvPr id="5" name="Picture 4"/>
          <p:cNvPicPr>
            <a:picLocks noChangeAspect="1"/>
          </p:cNvPicPr>
          <p:nvPr/>
        </p:nvPicPr>
        <p:blipFill rotWithShape="1">
          <a:blip r:embed="rId3" cstate="print">
            <a:extLst>
              <a:ext uri="{28A0092B-C50C-407E-A947-70E740481C1C}">
                <a14:useLocalDpi xmlns:a14="http://schemas.microsoft.com/office/drawing/2010/main" val="0"/>
              </a:ext>
            </a:extLst>
          </a:blip>
          <a:srcRect l="15354" r="13217"/>
          <a:stretch/>
        </p:blipFill>
        <p:spPr>
          <a:xfrm>
            <a:off x="5965567" y="1338214"/>
            <a:ext cx="3104180" cy="3104186"/>
          </a:xfrm>
          <a:prstGeom prst="rect">
            <a:avLst/>
          </a:prstGeom>
        </p:spPr>
      </p:pic>
      <p:sp>
        <p:nvSpPr>
          <p:cNvPr id="9" name="Title 1"/>
          <p:cNvSpPr>
            <a:spLocks noGrp="1"/>
          </p:cNvSpPr>
          <p:nvPr>
            <p:ph type="title"/>
          </p:nvPr>
        </p:nvSpPr>
        <p:spPr>
          <a:xfrm>
            <a:off x="457200" y="205979"/>
            <a:ext cx="8229600" cy="857250"/>
          </a:xfrm>
        </p:spPr>
        <p:txBody>
          <a:bodyPr/>
          <a:lstStyle/>
          <a:p>
            <a:r>
              <a:rPr lang="en-AU" dirty="0" smtClean="0"/>
              <a:t>Design </a:t>
            </a:r>
            <a:r>
              <a:rPr lang="en-AU" u="sng" dirty="0" smtClean="0"/>
              <a:t>your</a:t>
            </a:r>
            <a:r>
              <a:rPr lang="en-AU" dirty="0" smtClean="0"/>
              <a:t> problem</a:t>
            </a:r>
            <a:endParaRPr lang="en-AU" dirty="0"/>
          </a:p>
        </p:txBody>
      </p:sp>
    </p:spTree>
    <p:extLst>
      <p:ext uri="{BB962C8B-B14F-4D97-AF65-F5344CB8AC3E}">
        <p14:creationId xmlns:p14="http://schemas.microsoft.com/office/powerpoint/2010/main" val="171469618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p:cNvSpPr>
            <a:spLocks noGrp="1" noChangeArrowheads="1"/>
          </p:cNvSpPr>
          <p:nvPr>
            <p:ph idx="1"/>
          </p:nvPr>
        </p:nvSpPr>
        <p:spPr bwMode="auto">
          <a:xfrm>
            <a:off x="-105633" y="825258"/>
            <a:ext cx="9249633" cy="3046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lvl="0" indent="0" algn="ctr" eaLnBrk="0" fontAlgn="base" hangingPunct="0">
              <a:spcBef>
                <a:spcPct val="0"/>
              </a:spcBef>
              <a:spcAft>
                <a:spcPct val="0"/>
              </a:spcAft>
              <a:buNone/>
            </a:pPr>
            <a:r>
              <a:rPr lang="en-AU" altLang="en-US" sz="4800" b="1" dirty="0" smtClean="0">
                <a:latin typeface="Arial" panose="020B0604020202020204" pitchFamily="34" charset="0"/>
              </a:rPr>
              <a:t>What </a:t>
            </a:r>
            <a:r>
              <a:rPr lang="en-AU" altLang="en-US" sz="4800" b="1" dirty="0" smtClean="0">
                <a:solidFill>
                  <a:schemeClr val="bg2">
                    <a:lumMod val="40000"/>
                    <a:lumOff val="60000"/>
                  </a:schemeClr>
                </a:solidFill>
                <a:latin typeface="Arial" panose="020B0604020202020204" pitchFamily="34" charset="0"/>
              </a:rPr>
              <a:t>actions</a:t>
            </a:r>
            <a:r>
              <a:rPr lang="en-AU" altLang="en-US" sz="4800" b="1" dirty="0" smtClean="0">
                <a:latin typeface="Arial" panose="020B0604020202020204" pitchFamily="34" charset="0"/>
              </a:rPr>
              <a:t> </a:t>
            </a:r>
            <a:r>
              <a:rPr lang="en-AU" altLang="en-US" sz="4800" b="1" dirty="0" smtClean="0">
                <a:solidFill>
                  <a:schemeClr val="accent1">
                    <a:lumMod val="60000"/>
                    <a:lumOff val="40000"/>
                  </a:schemeClr>
                </a:solidFill>
                <a:latin typeface="Arial" panose="020B0604020202020204" pitchFamily="34" charset="0"/>
              </a:rPr>
              <a:t>should we do</a:t>
            </a:r>
            <a:r>
              <a:rPr lang="en-AU" altLang="en-US" sz="4800" b="1" dirty="0" smtClean="0">
                <a:latin typeface="Arial" panose="020B0604020202020204" pitchFamily="34" charset="0"/>
              </a:rPr>
              <a:t>, </a:t>
            </a:r>
          </a:p>
          <a:p>
            <a:pPr marL="0" lvl="0" indent="0" algn="ctr" eaLnBrk="0" fontAlgn="base" hangingPunct="0">
              <a:spcBef>
                <a:spcPct val="0"/>
              </a:spcBef>
              <a:spcAft>
                <a:spcPct val="0"/>
              </a:spcAft>
              <a:buNone/>
            </a:pPr>
            <a:r>
              <a:rPr lang="en-AU" altLang="en-US" sz="4800" b="1" dirty="0" smtClean="0">
                <a:latin typeface="Arial" panose="020B0604020202020204" pitchFamily="34" charset="0"/>
              </a:rPr>
              <a:t>and </a:t>
            </a:r>
            <a:r>
              <a:rPr lang="en-AU" altLang="en-US" sz="4800" b="1" dirty="0" smtClean="0">
                <a:solidFill>
                  <a:schemeClr val="accent6">
                    <a:lumMod val="40000"/>
                    <a:lumOff val="60000"/>
                  </a:schemeClr>
                </a:solidFill>
                <a:latin typeface="Arial" panose="020B0604020202020204" pitchFamily="34" charset="0"/>
              </a:rPr>
              <a:t>where should we do them</a:t>
            </a:r>
            <a:r>
              <a:rPr lang="en-AU" altLang="en-US" sz="4800" b="1" dirty="0" smtClean="0">
                <a:latin typeface="Arial" panose="020B0604020202020204" pitchFamily="34" charset="0"/>
              </a:rPr>
              <a:t>,</a:t>
            </a:r>
          </a:p>
          <a:p>
            <a:pPr marL="0" lvl="0" indent="0" algn="ctr" eaLnBrk="0" fontAlgn="base" hangingPunct="0">
              <a:spcBef>
                <a:spcPct val="0"/>
              </a:spcBef>
              <a:spcAft>
                <a:spcPct val="0"/>
              </a:spcAft>
              <a:buNone/>
            </a:pPr>
            <a:r>
              <a:rPr lang="en-AU" altLang="en-US" sz="4800" b="1" dirty="0">
                <a:latin typeface="Arial" panose="020B0604020202020204" pitchFamily="34" charset="0"/>
              </a:rPr>
              <a:t>a</a:t>
            </a:r>
            <a:r>
              <a:rPr lang="en-AU" altLang="en-US" sz="4800" b="1" dirty="0" smtClean="0">
                <a:latin typeface="Arial" panose="020B0604020202020204" pitchFamily="34" charset="0"/>
              </a:rPr>
              <a:t>nd </a:t>
            </a:r>
            <a:r>
              <a:rPr lang="en-AU" altLang="en-US" sz="4800" b="1" dirty="0" smtClean="0">
                <a:solidFill>
                  <a:schemeClr val="accent4">
                    <a:lumMod val="60000"/>
                    <a:lumOff val="40000"/>
                  </a:schemeClr>
                </a:solidFill>
                <a:latin typeface="Arial" panose="020B0604020202020204" pitchFamily="34" charset="0"/>
              </a:rPr>
              <a:t>when should we do them</a:t>
            </a:r>
            <a:r>
              <a:rPr lang="en-AU" altLang="en-US" sz="4800" b="1" dirty="0" smtClean="0">
                <a:solidFill>
                  <a:schemeClr val="accent6">
                    <a:lumMod val="40000"/>
                    <a:lumOff val="60000"/>
                  </a:schemeClr>
                </a:solidFill>
                <a:latin typeface="Arial" panose="020B0604020202020204" pitchFamily="34" charset="0"/>
              </a:rPr>
              <a:t>, </a:t>
            </a:r>
          </a:p>
          <a:p>
            <a:pPr marL="0" lvl="0" indent="0" algn="ctr" eaLnBrk="0" fontAlgn="base" hangingPunct="0">
              <a:spcBef>
                <a:spcPct val="0"/>
              </a:spcBef>
              <a:spcAft>
                <a:spcPct val="0"/>
              </a:spcAft>
              <a:buNone/>
            </a:pPr>
            <a:r>
              <a:rPr lang="en-AU" altLang="en-US" sz="4800" b="1" dirty="0" smtClean="0">
                <a:latin typeface="Arial" panose="020B0604020202020204" pitchFamily="34" charset="0"/>
              </a:rPr>
              <a:t>to </a:t>
            </a:r>
            <a:r>
              <a:rPr lang="en-AU" altLang="en-US" sz="4800" b="1" dirty="0" smtClean="0">
                <a:solidFill>
                  <a:schemeClr val="accent3">
                    <a:lumMod val="60000"/>
                    <a:lumOff val="40000"/>
                  </a:schemeClr>
                </a:solidFill>
                <a:latin typeface="Arial" panose="020B0604020202020204" pitchFamily="34" charset="0"/>
              </a:rPr>
              <a:t>achieve conservation</a:t>
            </a:r>
            <a:r>
              <a:rPr lang="en-AU" altLang="en-US" sz="4800" b="1" dirty="0" smtClean="0">
                <a:latin typeface="Arial" panose="020B0604020202020204" pitchFamily="34" charset="0"/>
              </a:rPr>
              <a:t>?</a:t>
            </a:r>
            <a:endParaRPr lang="en-AU" altLang="en-US" sz="4800" b="1" dirty="0">
              <a:latin typeface="Arial" panose="020B0604020202020204" pitchFamily="34" charset="0"/>
            </a:endParaRPr>
          </a:p>
        </p:txBody>
      </p:sp>
    </p:spTree>
    <p:extLst>
      <p:ext uri="{BB962C8B-B14F-4D97-AF65-F5344CB8AC3E}">
        <p14:creationId xmlns:p14="http://schemas.microsoft.com/office/powerpoint/2010/main" val="3947171061"/>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00800" y="1338214"/>
            <a:ext cx="184731" cy="400110"/>
          </a:xfrm>
          <a:prstGeom prst="rect">
            <a:avLst/>
          </a:prstGeom>
          <a:noFill/>
        </p:spPr>
        <p:txBody>
          <a:bodyPr wrap="none" rtlCol="0">
            <a:spAutoFit/>
          </a:bodyPr>
          <a:lstStyle/>
          <a:p>
            <a:endParaRPr lang="en-AU" sz="2000" dirty="0">
              <a:latin typeface="Courier New" panose="02070309020205020404" pitchFamily="49" charset="0"/>
              <a:cs typeface="Courier New" panose="02070309020205020404" pitchFamily="49" charset="0"/>
            </a:endParaRPr>
          </a:p>
        </p:txBody>
      </p:sp>
      <p:sp>
        <p:nvSpPr>
          <p:cNvPr id="6" name="TextBox 5"/>
          <p:cNvSpPr txBox="1"/>
          <p:nvPr/>
        </p:nvSpPr>
        <p:spPr>
          <a:xfrm>
            <a:off x="100800" y="1338214"/>
            <a:ext cx="5853600" cy="2862322"/>
          </a:xfrm>
          <a:prstGeom prst="rect">
            <a:avLst/>
          </a:prstGeom>
          <a:noFill/>
        </p:spPr>
        <p:txBody>
          <a:bodyPr wrap="square" rtlCol="0">
            <a:spAutoFit/>
          </a:bodyPr>
          <a:lstStyle/>
          <a:p>
            <a:r>
              <a:rPr lang="en-AU" sz="2000" dirty="0" smtClean="0">
                <a:latin typeface="Courier New" panose="02070309020205020404" pitchFamily="49" charset="0"/>
                <a:cs typeface="Courier New" panose="02070309020205020404" pitchFamily="49" charset="0"/>
              </a:rPr>
              <a:t>problem(</a:t>
            </a:r>
            <a:r>
              <a:rPr lang="en-AU" sz="2000" dirty="0" err="1" smtClean="0">
                <a:latin typeface="Courier New" panose="02070309020205020404" pitchFamily="49" charset="0"/>
                <a:cs typeface="Courier New" panose="02070309020205020404" pitchFamily="49" charset="0"/>
              </a:rPr>
              <a:t>tas_pu</a:t>
            </a:r>
            <a:r>
              <a:rPr lang="en-AU" sz="2000" dirty="0">
                <a:latin typeface="Courier New" panose="02070309020205020404" pitchFamily="49" charset="0"/>
                <a:cs typeface="Courier New" panose="02070309020205020404" pitchFamily="49" charset="0"/>
              </a:rPr>
              <a:t>, </a:t>
            </a:r>
            <a:r>
              <a:rPr lang="en-AU" sz="2000" dirty="0" err="1">
                <a:latin typeface="Courier New" panose="02070309020205020404" pitchFamily="49" charset="0"/>
                <a:cs typeface="Courier New" panose="02070309020205020404" pitchFamily="49" charset="0"/>
              </a:rPr>
              <a:t>tas_features</a:t>
            </a:r>
            <a:r>
              <a:rPr lang="en-AU" sz="2000" dirty="0" smtClean="0">
                <a:latin typeface="Courier New" panose="02070309020205020404" pitchFamily="49" charset="0"/>
                <a:cs typeface="Courier New" panose="02070309020205020404" pitchFamily="49" charset="0"/>
              </a:rPr>
              <a:t>, </a:t>
            </a:r>
          </a:p>
          <a:p>
            <a:r>
              <a:rPr lang="en-AU" sz="2000" dirty="0">
                <a:latin typeface="Courier New" panose="02070309020205020404" pitchFamily="49" charset="0"/>
                <a:cs typeface="Courier New" panose="02070309020205020404" pitchFamily="49" charset="0"/>
              </a:rPr>
              <a:t> </a:t>
            </a:r>
            <a:r>
              <a:rPr lang="en-AU" sz="2000" dirty="0" smtClean="0">
                <a:latin typeface="Courier New" panose="02070309020205020404" pitchFamily="49" charset="0"/>
                <a:cs typeface="Courier New" panose="02070309020205020404" pitchFamily="49" charset="0"/>
              </a:rPr>
              <a:t>       "</a:t>
            </a:r>
            <a:r>
              <a:rPr lang="en-AU" sz="2000" dirty="0">
                <a:latin typeface="Courier New" panose="02070309020205020404" pitchFamily="49" charset="0"/>
                <a:cs typeface="Courier New" panose="02070309020205020404" pitchFamily="49" charset="0"/>
              </a:rPr>
              <a:t>cost") %&gt;%</a:t>
            </a:r>
          </a:p>
          <a:p>
            <a:r>
              <a:rPr lang="en-AU" sz="2000" u="heavy" dirty="0" err="1">
                <a:uFill>
                  <a:solidFill>
                    <a:srgbClr val="FF0000"/>
                  </a:solidFill>
                </a:uFill>
                <a:latin typeface="Courier New" panose="02070309020205020404" pitchFamily="49" charset="0"/>
                <a:cs typeface="Courier New" panose="02070309020205020404" pitchFamily="49" charset="0"/>
              </a:rPr>
              <a:t>add_max_features_objective</a:t>
            </a:r>
            <a:r>
              <a:rPr lang="en-AU" sz="2000" u="heavy" dirty="0">
                <a:uFill>
                  <a:solidFill>
                    <a:srgbClr val="FF0000"/>
                  </a:solidFill>
                </a:uFill>
                <a:latin typeface="Courier New" panose="02070309020205020404" pitchFamily="49" charset="0"/>
                <a:cs typeface="Courier New" panose="02070309020205020404" pitchFamily="49" charset="0"/>
              </a:rPr>
              <a:t>(budget</a:t>
            </a:r>
            <a:r>
              <a:rPr lang="en-AU" sz="2000" u="heavy" dirty="0" smtClean="0">
                <a:uFill>
                  <a:solidFill>
                    <a:srgbClr val="FF0000"/>
                  </a:solidFill>
                </a:uFill>
                <a:latin typeface="Courier New" panose="02070309020205020404" pitchFamily="49" charset="0"/>
                <a:cs typeface="Courier New" panose="02070309020205020404" pitchFamily="49" charset="0"/>
              </a:rPr>
              <a:t>)</a:t>
            </a:r>
            <a:r>
              <a:rPr lang="en-AU" sz="2000" dirty="0" smtClean="0">
                <a:latin typeface="Courier New" panose="02070309020205020404" pitchFamily="49" charset="0"/>
                <a:cs typeface="Courier New" panose="02070309020205020404" pitchFamily="49" charset="0"/>
              </a:rPr>
              <a:t>%&gt;%</a:t>
            </a:r>
          </a:p>
          <a:p>
            <a:r>
              <a:rPr lang="en-AU" sz="2000" u="heavy" dirty="0" err="1" smtClean="0">
                <a:uFill>
                  <a:solidFill>
                    <a:srgbClr val="FF0000"/>
                  </a:solidFill>
                </a:uFill>
                <a:latin typeface="Courier New" panose="02070309020205020404" pitchFamily="49" charset="0"/>
                <a:cs typeface="Courier New" panose="02070309020205020404" pitchFamily="49" charset="0"/>
              </a:rPr>
              <a:t>add_relative_targets</a:t>
            </a:r>
            <a:r>
              <a:rPr lang="en-AU" sz="2000" u="heavy" dirty="0" smtClean="0">
                <a:uFill>
                  <a:solidFill>
                    <a:srgbClr val="FF0000"/>
                  </a:solidFill>
                </a:uFill>
                <a:latin typeface="Courier New" panose="02070309020205020404" pitchFamily="49" charset="0"/>
                <a:cs typeface="Courier New" panose="02070309020205020404" pitchFamily="49" charset="0"/>
              </a:rPr>
              <a:t>(0.1</a:t>
            </a:r>
            <a:r>
              <a:rPr lang="en-AU" sz="2000" u="heavy" dirty="0">
                <a:uFill>
                  <a:solidFill>
                    <a:srgbClr val="FF0000"/>
                  </a:solidFill>
                </a:uFill>
                <a:latin typeface="Courier New" panose="02070309020205020404" pitchFamily="49" charset="0"/>
                <a:cs typeface="Courier New" panose="02070309020205020404" pitchFamily="49" charset="0"/>
              </a:rPr>
              <a:t>)</a:t>
            </a:r>
            <a:r>
              <a:rPr lang="en-AU" sz="2000" dirty="0">
                <a:latin typeface="Courier New" panose="02070309020205020404" pitchFamily="49" charset="0"/>
                <a:cs typeface="Courier New" panose="02070309020205020404" pitchFamily="49" charset="0"/>
              </a:rPr>
              <a:t> </a:t>
            </a:r>
            <a:r>
              <a:rPr lang="en-AU" sz="2000" dirty="0" smtClean="0">
                <a:latin typeface="Courier New" panose="02070309020205020404" pitchFamily="49" charset="0"/>
                <a:cs typeface="Courier New" panose="02070309020205020404" pitchFamily="49" charset="0"/>
              </a:rPr>
              <a:t>%&gt;%    </a:t>
            </a:r>
            <a:r>
              <a:rPr lang="en-AU" sz="2000" dirty="0" err="1" smtClean="0">
                <a:latin typeface="Courier New" panose="02070309020205020404" pitchFamily="49" charset="0"/>
                <a:cs typeface="Courier New" panose="02070309020205020404" pitchFamily="49" charset="0"/>
              </a:rPr>
              <a:t>add_locked_in_constraints</a:t>
            </a:r>
            <a:r>
              <a:rPr lang="en-AU" sz="2000" dirty="0" smtClean="0">
                <a:latin typeface="Courier New" panose="02070309020205020404" pitchFamily="49" charset="0"/>
                <a:cs typeface="Courier New" panose="02070309020205020404" pitchFamily="49" charset="0"/>
              </a:rPr>
              <a:t>("in") %&gt;%</a:t>
            </a:r>
          </a:p>
          <a:p>
            <a:r>
              <a:rPr lang="en-AU" sz="2000" dirty="0" err="1" smtClean="0">
                <a:latin typeface="Courier New" panose="02070309020205020404" pitchFamily="49" charset="0"/>
                <a:cs typeface="Courier New" panose="02070309020205020404" pitchFamily="49" charset="0"/>
              </a:rPr>
              <a:t>add_locked_out_constraints</a:t>
            </a:r>
            <a:r>
              <a:rPr lang="en-AU" sz="2000" dirty="0" smtClean="0">
                <a:latin typeface="Courier New" panose="02070309020205020404" pitchFamily="49" charset="0"/>
                <a:cs typeface="Courier New" panose="02070309020205020404" pitchFamily="49" charset="0"/>
              </a:rPr>
              <a:t>("out") %&gt;%</a:t>
            </a:r>
          </a:p>
          <a:p>
            <a:r>
              <a:rPr lang="en-AU" sz="2000" dirty="0" err="1" smtClean="0">
                <a:latin typeface="Courier New" panose="02070309020205020404" pitchFamily="49" charset="0"/>
                <a:cs typeface="Courier New" panose="02070309020205020404" pitchFamily="49" charset="0"/>
              </a:rPr>
              <a:t>add_proportion_decisions</a:t>
            </a:r>
            <a:r>
              <a:rPr lang="en-AU" sz="2000" dirty="0">
                <a:latin typeface="Courier New" panose="02070309020205020404" pitchFamily="49" charset="0"/>
                <a:cs typeface="Courier New" panose="02070309020205020404" pitchFamily="49" charset="0"/>
              </a:rPr>
              <a:t>() %&gt;%</a:t>
            </a:r>
            <a:endParaRPr lang="en-AU" sz="2000" dirty="0" smtClean="0">
              <a:latin typeface="Courier New" panose="02070309020205020404" pitchFamily="49" charset="0"/>
              <a:cs typeface="Courier New" panose="02070309020205020404" pitchFamily="49" charset="0"/>
            </a:endParaRPr>
          </a:p>
          <a:p>
            <a:r>
              <a:rPr lang="en-AU" sz="2000" dirty="0" err="1" smtClean="0">
                <a:latin typeface="Courier New" panose="02070309020205020404" pitchFamily="49" charset="0"/>
                <a:cs typeface="Courier New" panose="02070309020205020404" pitchFamily="49" charset="0"/>
              </a:rPr>
              <a:t>add_gurobi_solver</a:t>
            </a:r>
            <a:r>
              <a:rPr lang="en-AU" sz="2000" dirty="0" smtClean="0">
                <a:latin typeface="Courier New" panose="02070309020205020404" pitchFamily="49" charset="0"/>
                <a:cs typeface="Courier New" panose="02070309020205020404" pitchFamily="49" charset="0"/>
              </a:rPr>
              <a:t>(gap </a:t>
            </a:r>
            <a:r>
              <a:rPr lang="en-AU" sz="2000" dirty="0">
                <a:latin typeface="Courier New" panose="02070309020205020404" pitchFamily="49" charset="0"/>
                <a:cs typeface="Courier New" panose="02070309020205020404" pitchFamily="49" charset="0"/>
              </a:rPr>
              <a:t>= 0</a:t>
            </a:r>
            <a:r>
              <a:rPr lang="en-AU" sz="2000" dirty="0" smtClean="0">
                <a:latin typeface="Courier New" panose="02070309020205020404" pitchFamily="49" charset="0"/>
                <a:cs typeface="Courier New" panose="02070309020205020404" pitchFamily="49" charset="0"/>
              </a:rPr>
              <a:t>) %&gt;% </a:t>
            </a:r>
            <a:r>
              <a:rPr lang="en-AU" sz="2000" dirty="0">
                <a:latin typeface="Courier New" panose="02070309020205020404" pitchFamily="49" charset="0"/>
                <a:cs typeface="Courier New" panose="02070309020205020404" pitchFamily="49" charset="0"/>
              </a:rPr>
              <a:t>solve</a:t>
            </a:r>
            <a:r>
              <a:rPr lang="en-AU" sz="2000" dirty="0" smtClean="0">
                <a:latin typeface="Courier New" panose="02070309020205020404" pitchFamily="49" charset="0"/>
                <a:cs typeface="Courier New" panose="02070309020205020404" pitchFamily="49" charset="0"/>
              </a:rPr>
              <a:t>()</a:t>
            </a:r>
            <a:endParaRPr lang="en-AU" sz="2000" dirty="0">
              <a:latin typeface="Courier New" panose="02070309020205020404" pitchFamily="49" charset="0"/>
              <a:cs typeface="Courier New" panose="02070309020205020404" pitchFamily="49" charset="0"/>
            </a:endParaRPr>
          </a:p>
        </p:txBody>
      </p:sp>
      <p:pic>
        <p:nvPicPr>
          <p:cNvPr id="3" name="Picture 2"/>
          <p:cNvPicPr>
            <a:picLocks noChangeAspect="1"/>
          </p:cNvPicPr>
          <p:nvPr/>
        </p:nvPicPr>
        <p:blipFill rotWithShape="1">
          <a:blip r:embed="rId3" cstate="print">
            <a:extLst>
              <a:ext uri="{28A0092B-C50C-407E-A947-70E740481C1C}">
                <a14:useLocalDpi xmlns:a14="http://schemas.microsoft.com/office/drawing/2010/main" val="0"/>
              </a:ext>
            </a:extLst>
          </a:blip>
          <a:srcRect l="15354" r="13892"/>
          <a:stretch/>
        </p:blipFill>
        <p:spPr>
          <a:xfrm>
            <a:off x="5954400" y="1338214"/>
            <a:ext cx="3148553" cy="3178594"/>
          </a:xfrm>
          <a:prstGeom prst="rect">
            <a:avLst/>
          </a:prstGeom>
        </p:spPr>
      </p:pic>
      <p:sp>
        <p:nvSpPr>
          <p:cNvPr id="9" name="Title 1"/>
          <p:cNvSpPr>
            <a:spLocks noGrp="1"/>
          </p:cNvSpPr>
          <p:nvPr>
            <p:ph type="title"/>
          </p:nvPr>
        </p:nvSpPr>
        <p:spPr>
          <a:xfrm>
            <a:off x="457200" y="205979"/>
            <a:ext cx="8229600" cy="857250"/>
          </a:xfrm>
        </p:spPr>
        <p:txBody>
          <a:bodyPr/>
          <a:lstStyle/>
          <a:p>
            <a:r>
              <a:rPr lang="en-AU" dirty="0" smtClean="0"/>
              <a:t>Design </a:t>
            </a:r>
            <a:r>
              <a:rPr lang="en-AU" u="sng" dirty="0" smtClean="0"/>
              <a:t>your</a:t>
            </a:r>
            <a:r>
              <a:rPr lang="en-AU" dirty="0" smtClean="0"/>
              <a:t> problem</a:t>
            </a:r>
            <a:endParaRPr lang="en-AU" dirty="0"/>
          </a:p>
        </p:txBody>
      </p:sp>
    </p:spTree>
    <p:extLst>
      <p:ext uri="{BB962C8B-B14F-4D97-AF65-F5344CB8AC3E}">
        <p14:creationId xmlns:p14="http://schemas.microsoft.com/office/powerpoint/2010/main" val="1281924095"/>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https://conservationdecisions.files.wordpress.com/2017/01/yann.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5299" y="864084"/>
            <a:ext cx="6247101" cy="4128136"/>
          </a:xfrm>
          <a:prstGeom prst="rect">
            <a:avLst/>
          </a:prstGeom>
          <a:noFill/>
          <a:extLst>
            <a:ext uri="{909E8E84-426E-40DD-AFC4-6F175D3DCCD1}">
              <a14:hiddenFill xmlns:a14="http://schemas.microsoft.com/office/drawing/2010/main">
                <a:solidFill>
                  <a:srgbClr val="FFFFFF"/>
                </a:solidFill>
              </a14:hiddenFill>
            </a:ext>
          </a:extLst>
        </p:spPr>
      </p:pic>
      <p:sp>
        <p:nvSpPr>
          <p:cNvPr id="7" name="Title 1"/>
          <p:cNvSpPr>
            <a:spLocks noGrp="1"/>
          </p:cNvSpPr>
          <p:nvPr>
            <p:ph type="title"/>
          </p:nvPr>
        </p:nvSpPr>
        <p:spPr>
          <a:xfrm>
            <a:off x="457200" y="4379"/>
            <a:ext cx="8229600" cy="857250"/>
          </a:xfrm>
        </p:spPr>
        <p:txBody>
          <a:bodyPr>
            <a:normAutofit/>
          </a:bodyPr>
          <a:lstStyle/>
          <a:p>
            <a:r>
              <a:rPr lang="en-AU" dirty="0"/>
              <a:t>S</a:t>
            </a:r>
            <a:r>
              <a:rPr lang="en-AU" dirty="0" smtClean="0"/>
              <a:t>olve it fast</a:t>
            </a:r>
            <a:r>
              <a:rPr lang="en-AU" dirty="0" smtClean="0"/>
              <a:t>! </a:t>
            </a:r>
            <a:endParaRPr lang="en-AU" dirty="0"/>
          </a:p>
        </p:txBody>
      </p:sp>
      <p:sp>
        <p:nvSpPr>
          <p:cNvPr id="2" name="TextBox 1"/>
          <p:cNvSpPr txBox="1"/>
          <p:nvPr/>
        </p:nvSpPr>
        <p:spPr>
          <a:xfrm>
            <a:off x="7798611" y="4724396"/>
            <a:ext cx="1330364" cy="276999"/>
          </a:xfrm>
          <a:prstGeom prst="rect">
            <a:avLst/>
          </a:prstGeom>
          <a:noFill/>
        </p:spPr>
        <p:txBody>
          <a:bodyPr wrap="none" rtlCol="0">
            <a:spAutoFit/>
          </a:bodyPr>
          <a:lstStyle/>
          <a:p>
            <a:r>
              <a:rPr lang="en-AU" sz="1200" dirty="0" smtClean="0"/>
              <a:t>Beyer </a:t>
            </a:r>
            <a:r>
              <a:rPr lang="en-AU" sz="1200" i="1" dirty="0" smtClean="0"/>
              <a:t>et al.</a:t>
            </a:r>
            <a:r>
              <a:rPr lang="en-AU" sz="1200" dirty="0" smtClean="0"/>
              <a:t> (2016)</a:t>
            </a:r>
            <a:endParaRPr lang="en-AU" sz="1200" dirty="0"/>
          </a:p>
        </p:txBody>
      </p:sp>
    </p:spTree>
    <p:extLst>
      <p:ext uri="{BB962C8B-B14F-4D97-AF65-F5344CB8AC3E}">
        <p14:creationId xmlns:p14="http://schemas.microsoft.com/office/powerpoint/2010/main" val="1632513556"/>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600" y="1050906"/>
            <a:ext cx="9056871" cy="3197094"/>
          </a:xfrm>
          <a:prstGeom prst="rect">
            <a:avLst/>
          </a:prstGeom>
        </p:spPr>
      </p:pic>
      <p:sp>
        <p:nvSpPr>
          <p:cNvPr id="4" name="TextBox 3"/>
          <p:cNvSpPr txBox="1"/>
          <p:nvPr/>
        </p:nvSpPr>
        <p:spPr>
          <a:xfrm>
            <a:off x="370690" y="4478400"/>
            <a:ext cx="8402621" cy="523220"/>
          </a:xfrm>
          <a:prstGeom prst="rect">
            <a:avLst/>
          </a:prstGeom>
          <a:noFill/>
        </p:spPr>
        <p:txBody>
          <a:bodyPr wrap="none" rtlCol="0">
            <a:spAutoFit/>
          </a:bodyPr>
          <a:lstStyle/>
          <a:p>
            <a:r>
              <a:rPr lang="en-AU" sz="2800" dirty="0" smtClean="0"/>
              <a:t>1.5 million planning units &amp; 22,644 species: 76 minutes</a:t>
            </a:r>
            <a:endParaRPr lang="en-AU" sz="2800" dirty="0"/>
          </a:p>
        </p:txBody>
      </p:sp>
      <p:sp>
        <p:nvSpPr>
          <p:cNvPr id="8" name="Title 1"/>
          <p:cNvSpPr>
            <a:spLocks noGrp="1"/>
          </p:cNvSpPr>
          <p:nvPr>
            <p:ph type="title"/>
          </p:nvPr>
        </p:nvSpPr>
        <p:spPr>
          <a:xfrm>
            <a:off x="457200" y="83579"/>
            <a:ext cx="8229600" cy="857250"/>
          </a:xfrm>
        </p:spPr>
        <p:txBody>
          <a:bodyPr/>
          <a:lstStyle/>
          <a:p>
            <a:r>
              <a:rPr lang="en-AU" dirty="0" smtClean="0"/>
              <a:t>Solve it fast!</a:t>
            </a:r>
            <a:endParaRPr lang="en-AU" dirty="0"/>
          </a:p>
        </p:txBody>
      </p:sp>
    </p:spTree>
    <p:extLst>
      <p:ext uri="{BB962C8B-B14F-4D97-AF65-F5344CB8AC3E}">
        <p14:creationId xmlns:p14="http://schemas.microsoft.com/office/powerpoint/2010/main" val="3922707153"/>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p:cNvGrpSpPr/>
          <p:nvPr/>
        </p:nvGrpSpPr>
        <p:grpSpPr>
          <a:xfrm>
            <a:off x="357148" y="108062"/>
            <a:ext cx="8459475" cy="5084571"/>
            <a:chOff x="357148" y="1144862"/>
            <a:chExt cx="8459475" cy="5084571"/>
          </a:xfrm>
        </p:grpSpPr>
        <p:grpSp>
          <p:nvGrpSpPr>
            <p:cNvPr id="21" name="Group 20"/>
            <p:cNvGrpSpPr/>
            <p:nvPr/>
          </p:nvGrpSpPr>
          <p:grpSpPr>
            <a:xfrm>
              <a:off x="457200" y="1144862"/>
              <a:ext cx="8359423" cy="5084571"/>
              <a:chOff x="457200" y="1144862"/>
              <a:chExt cx="8359423" cy="5084571"/>
            </a:xfrm>
          </p:grpSpPr>
          <p:grpSp>
            <p:nvGrpSpPr>
              <p:cNvPr id="11" name="Group 10"/>
              <p:cNvGrpSpPr/>
              <p:nvPr/>
            </p:nvGrpSpPr>
            <p:grpSpPr>
              <a:xfrm>
                <a:off x="457200" y="1144862"/>
                <a:ext cx="3665171" cy="4715239"/>
                <a:chOff x="97200" y="1144862"/>
                <a:chExt cx="3665171" cy="4715239"/>
              </a:xfrm>
            </p:grpSpPr>
            <p:sp>
              <p:nvSpPr>
                <p:cNvPr id="6" name="TextBox 5"/>
                <p:cNvSpPr txBox="1"/>
                <p:nvPr/>
              </p:nvSpPr>
              <p:spPr>
                <a:xfrm>
                  <a:off x="97200" y="2074449"/>
                  <a:ext cx="3665171" cy="3785652"/>
                </a:xfrm>
                <a:prstGeom prst="rect">
                  <a:avLst/>
                </a:prstGeom>
                <a:noFill/>
              </p:spPr>
              <p:txBody>
                <a:bodyPr wrap="none" rtlCol="0">
                  <a:spAutoFit/>
                </a:bodyPr>
                <a:lstStyle/>
                <a:p>
                  <a:pPr marL="285750" indent="-285750">
                    <a:buFont typeface="Arial" panose="020B0604020202020204" pitchFamily="34" charset="0"/>
                    <a:buChar char="•"/>
                  </a:pPr>
                  <a:r>
                    <a:rPr lang="en-AU" sz="2400" dirty="0" smtClean="0"/>
                    <a:t>Completely free</a:t>
                  </a:r>
                </a:p>
                <a:p>
                  <a:pPr marL="285750" indent="-285750">
                    <a:buFont typeface="Arial" panose="020B0604020202020204" pitchFamily="34" charset="0"/>
                    <a:buChar char="•"/>
                  </a:pPr>
                  <a:r>
                    <a:rPr lang="en-AU" sz="2400" dirty="0" smtClean="0"/>
                    <a:t>Lots of resources</a:t>
                  </a:r>
                </a:p>
                <a:p>
                  <a:pPr marL="285750" indent="-285750">
                    <a:buFont typeface="Arial" panose="020B0604020202020204" pitchFamily="34" charset="0"/>
                    <a:buChar char="•"/>
                  </a:pPr>
                  <a:r>
                    <a:rPr lang="en-AU" sz="2400" dirty="0" smtClean="0"/>
                    <a:t>Solves a specific problem</a:t>
                  </a:r>
                </a:p>
                <a:p>
                  <a:pPr marL="285750" indent="-285750">
                    <a:buFont typeface="Arial" panose="020B0604020202020204" pitchFamily="34" charset="0"/>
                    <a:buChar char="•"/>
                  </a:pPr>
                  <a:r>
                    <a:rPr lang="en-AU" sz="2400" dirty="0" smtClean="0"/>
                    <a:t>100k planning units limit</a:t>
                  </a:r>
                </a:p>
                <a:p>
                  <a:pPr marL="285750" indent="-285750">
                    <a:buFont typeface="Arial" panose="020B0604020202020204" pitchFamily="34" charset="0"/>
                    <a:buChar char="•"/>
                  </a:pPr>
                  <a:r>
                    <a:rPr lang="en-AU" sz="2400" dirty="0" smtClean="0"/>
                    <a:t>SPF calibration</a:t>
                  </a:r>
                </a:p>
                <a:p>
                  <a:pPr marL="285750" indent="-285750">
                    <a:buFont typeface="Arial" panose="020B0604020202020204" pitchFamily="34" charset="0"/>
                    <a:buChar char="•"/>
                  </a:pPr>
                  <a:r>
                    <a:rPr lang="en-AU" sz="2400" dirty="0" smtClean="0"/>
                    <a:t>Solution quality unknown</a:t>
                  </a:r>
                </a:p>
                <a:p>
                  <a:pPr marL="285750" indent="-285750">
                    <a:buFont typeface="Arial" panose="020B0604020202020204" pitchFamily="34" charset="0"/>
                    <a:buChar char="•"/>
                  </a:pPr>
                  <a:r>
                    <a:rPr lang="en-AU" sz="2400" dirty="0" smtClean="0"/>
                    <a:t>Need to run 1k+ times</a:t>
                  </a:r>
                </a:p>
                <a:p>
                  <a:pPr marL="285750" indent="-285750">
                    <a:buFont typeface="Arial" panose="020B0604020202020204" pitchFamily="34" charset="0"/>
                    <a:buChar char="•"/>
                  </a:pPr>
                  <a:r>
                    <a:rPr lang="en-AU" sz="2400" dirty="0" smtClean="0"/>
                    <a:t>Point-and-click </a:t>
                  </a:r>
                </a:p>
                <a:p>
                  <a:pPr marL="285750" indent="-285750">
                    <a:buFont typeface="Arial" panose="020B0604020202020204" pitchFamily="34" charset="0"/>
                    <a:buChar char="•"/>
                  </a:pPr>
                  <a:endParaRPr lang="en-AU" sz="2400" dirty="0" smtClean="0"/>
                </a:p>
                <a:p>
                  <a:pPr marL="285750" indent="-285750">
                    <a:buFont typeface="Arial" panose="020B0604020202020204" pitchFamily="34" charset="0"/>
                    <a:buChar char="•"/>
                  </a:pPr>
                  <a:endParaRPr lang="en-AU" sz="2400" dirty="0"/>
                </a:p>
              </p:txBody>
            </p:sp>
            <p:sp>
              <p:nvSpPr>
                <p:cNvPr id="8" name="TextBox 7"/>
                <p:cNvSpPr txBox="1"/>
                <p:nvPr/>
              </p:nvSpPr>
              <p:spPr>
                <a:xfrm>
                  <a:off x="1199970" y="1144862"/>
                  <a:ext cx="1936171" cy="769441"/>
                </a:xfrm>
                <a:prstGeom prst="rect">
                  <a:avLst/>
                </a:prstGeom>
                <a:noFill/>
              </p:spPr>
              <p:txBody>
                <a:bodyPr wrap="none" rtlCol="0">
                  <a:spAutoFit/>
                </a:bodyPr>
                <a:lstStyle/>
                <a:p>
                  <a:r>
                    <a:rPr lang="en-AU" sz="4400" dirty="0" err="1" smtClean="0"/>
                    <a:t>Marxan</a:t>
                  </a:r>
                  <a:endParaRPr lang="en-AU" sz="4400" dirty="0"/>
                </a:p>
              </p:txBody>
            </p:sp>
          </p:grpSp>
          <p:grpSp>
            <p:nvGrpSpPr>
              <p:cNvPr id="10" name="Group 9"/>
              <p:cNvGrpSpPr/>
              <p:nvPr/>
            </p:nvGrpSpPr>
            <p:grpSpPr>
              <a:xfrm>
                <a:off x="4331023" y="1144862"/>
                <a:ext cx="4485600" cy="5084571"/>
                <a:chOff x="4640623" y="1144862"/>
                <a:chExt cx="4485600" cy="5084571"/>
              </a:xfrm>
            </p:grpSpPr>
            <p:sp>
              <p:nvSpPr>
                <p:cNvPr id="7" name="TextBox 6"/>
                <p:cNvSpPr txBox="1"/>
                <p:nvPr/>
              </p:nvSpPr>
              <p:spPr>
                <a:xfrm>
                  <a:off x="4640623" y="2074449"/>
                  <a:ext cx="4485600" cy="4154984"/>
                </a:xfrm>
                <a:prstGeom prst="rect">
                  <a:avLst/>
                </a:prstGeom>
                <a:noFill/>
              </p:spPr>
              <p:txBody>
                <a:bodyPr wrap="square" rtlCol="0">
                  <a:spAutoFit/>
                </a:bodyPr>
                <a:lstStyle/>
                <a:p>
                  <a:pPr marL="285750" indent="-285750">
                    <a:buFont typeface="Arial" panose="020B0604020202020204" pitchFamily="34" charset="0"/>
                    <a:buChar char="•"/>
                  </a:pPr>
                  <a:r>
                    <a:rPr lang="en-AU" sz="2400" dirty="0" smtClean="0"/>
                    <a:t>Free but you really want </a:t>
                  </a:r>
                  <a:r>
                    <a:rPr lang="en-AU" sz="2400" dirty="0" err="1" smtClean="0"/>
                    <a:t>gurobi</a:t>
                  </a:r>
                  <a:endParaRPr lang="en-AU" sz="2400" dirty="0" smtClean="0"/>
                </a:p>
                <a:p>
                  <a:pPr marL="285750" indent="-285750">
                    <a:buFont typeface="Arial" panose="020B0604020202020204" pitchFamily="34" charset="0"/>
                    <a:buChar char="•"/>
                  </a:pPr>
                  <a:r>
                    <a:rPr lang="en-AU" sz="2400" dirty="0" smtClean="0"/>
                    <a:t>Documented (not as well)</a:t>
                  </a:r>
                </a:p>
                <a:p>
                  <a:pPr marL="285750" indent="-285750">
                    <a:buFont typeface="Arial" panose="020B0604020202020204" pitchFamily="34" charset="0"/>
                    <a:buChar char="•"/>
                  </a:pPr>
                  <a:r>
                    <a:rPr lang="en-AU" sz="2400" dirty="0" smtClean="0"/>
                    <a:t>Solves lots of different problems</a:t>
                  </a:r>
                </a:p>
                <a:p>
                  <a:pPr marL="285750" indent="-285750">
                    <a:buFont typeface="Arial" panose="020B0604020202020204" pitchFamily="34" charset="0"/>
                    <a:buChar char="•"/>
                  </a:pPr>
                  <a:r>
                    <a:rPr lang="en-AU" sz="2400" dirty="0" smtClean="0"/>
                    <a:t>&gt;5M planning units</a:t>
                  </a:r>
                </a:p>
                <a:p>
                  <a:pPr marL="285750" indent="-285750">
                    <a:buFont typeface="Arial" panose="020B0604020202020204" pitchFamily="34" charset="0"/>
                    <a:buChar char="•"/>
                  </a:pPr>
                  <a:r>
                    <a:rPr lang="en-AU" sz="2400" dirty="0" smtClean="0"/>
                    <a:t>No SPF calibration</a:t>
                  </a:r>
                </a:p>
                <a:p>
                  <a:pPr marL="285750" indent="-285750">
                    <a:buFont typeface="Arial" panose="020B0604020202020204" pitchFamily="34" charset="0"/>
                    <a:buChar char="•"/>
                  </a:pPr>
                  <a:r>
                    <a:rPr lang="en-AU" sz="2400" dirty="0" smtClean="0"/>
                    <a:t>Solution quality guaranteed</a:t>
                  </a:r>
                </a:p>
                <a:p>
                  <a:pPr marL="285750" indent="-285750">
                    <a:buFont typeface="Arial" panose="020B0604020202020204" pitchFamily="34" charset="0"/>
                    <a:buChar char="•"/>
                  </a:pPr>
                  <a:r>
                    <a:rPr lang="en-AU" sz="2400" dirty="0" smtClean="0"/>
                    <a:t>Run once</a:t>
                  </a:r>
                </a:p>
                <a:p>
                  <a:pPr marL="285750" indent="-285750">
                    <a:buFont typeface="Arial" panose="020B0604020202020204" pitchFamily="34" charset="0"/>
                    <a:buChar char="•"/>
                  </a:pPr>
                  <a:r>
                    <a:rPr lang="en-AU" sz="2400" dirty="0" smtClean="0"/>
                    <a:t>Minor programming skills</a:t>
                  </a:r>
                </a:p>
                <a:p>
                  <a:pPr marL="285750" indent="-285750">
                    <a:buFont typeface="Arial" panose="020B0604020202020204" pitchFamily="34" charset="0"/>
                    <a:buChar char="•"/>
                  </a:pPr>
                  <a:endParaRPr lang="en-AU" sz="2400" dirty="0" smtClean="0"/>
                </a:p>
                <a:p>
                  <a:pPr marL="285750" indent="-285750">
                    <a:buFont typeface="Arial" panose="020B0604020202020204" pitchFamily="34" charset="0"/>
                    <a:buChar char="•"/>
                  </a:pPr>
                  <a:endParaRPr lang="en-AU" sz="2400" dirty="0" smtClean="0"/>
                </a:p>
                <a:p>
                  <a:pPr marL="285750" indent="-285750">
                    <a:buFont typeface="Arial" panose="020B0604020202020204" pitchFamily="34" charset="0"/>
                    <a:buChar char="•"/>
                  </a:pPr>
                  <a:endParaRPr lang="en-AU" sz="2400" dirty="0"/>
                </a:p>
              </p:txBody>
            </p:sp>
            <p:sp>
              <p:nvSpPr>
                <p:cNvPr id="9" name="TextBox 8"/>
                <p:cNvSpPr txBox="1"/>
                <p:nvPr/>
              </p:nvSpPr>
              <p:spPr>
                <a:xfrm>
                  <a:off x="6068937" y="1144862"/>
                  <a:ext cx="2172390" cy="769441"/>
                </a:xfrm>
                <a:prstGeom prst="rect">
                  <a:avLst/>
                </a:prstGeom>
                <a:noFill/>
              </p:spPr>
              <p:txBody>
                <a:bodyPr wrap="none" rtlCol="0">
                  <a:spAutoFit/>
                </a:bodyPr>
                <a:lstStyle/>
                <a:p>
                  <a:r>
                    <a:rPr lang="en-AU" sz="4400" dirty="0" err="1" smtClean="0"/>
                    <a:t>prioritizr</a:t>
                  </a:r>
                  <a:endParaRPr lang="en-AU" sz="4400" dirty="0"/>
                </a:p>
              </p:txBody>
            </p:sp>
          </p:grpSp>
        </p:grpSp>
        <p:grpSp>
          <p:nvGrpSpPr>
            <p:cNvPr id="20" name="Group 19"/>
            <p:cNvGrpSpPr/>
            <p:nvPr/>
          </p:nvGrpSpPr>
          <p:grpSpPr>
            <a:xfrm>
              <a:off x="357148" y="2010437"/>
              <a:ext cx="4363206" cy="2647651"/>
              <a:chOff x="357148" y="2010437"/>
              <a:chExt cx="4363206" cy="2647651"/>
            </a:xfrm>
          </p:grpSpPr>
          <p:pic>
            <p:nvPicPr>
              <p:cNvPr id="12" name="Picture 2" descr="Image result for images green tick"/>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7148" y="2010437"/>
                <a:ext cx="531606" cy="408451"/>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Image result for images green tick"/>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7148" y="2364437"/>
                <a:ext cx="531606" cy="408451"/>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Image result for images green tick"/>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88748" y="2768837"/>
                <a:ext cx="531606" cy="408451"/>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Image result for images green tick"/>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88748" y="3144437"/>
                <a:ext cx="531606" cy="408451"/>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Image result for images green tick"/>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88748" y="3498437"/>
                <a:ext cx="531606" cy="408451"/>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Image result for images green tick"/>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88748" y="3881237"/>
                <a:ext cx="531606" cy="408451"/>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Image result for images green tick"/>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88748" y="4249637"/>
                <a:ext cx="531606" cy="408451"/>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24" name="TextBox 23"/>
          <p:cNvSpPr txBox="1"/>
          <p:nvPr/>
        </p:nvSpPr>
        <p:spPr>
          <a:xfrm>
            <a:off x="1526561" y="4407859"/>
            <a:ext cx="6151877" cy="584775"/>
          </a:xfrm>
          <a:prstGeom prst="rect">
            <a:avLst/>
          </a:prstGeom>
          <a:noFill/>
        </p:spPr>
        <p:txBody>
          <a:bodyPr wrap="none" rtlCol="0">
            <a:spAutoFit/>
          </a:bodyPr>
          <a:lstStyle/>
          <a:p>
            <a:pPr algn="ctr"/>
            <a:r>
              <a:rPr lang="en-AU" sz="3200" dirty="0" smtClean="0"/>
              <a:t>There is no clear winner: trade-offs!</a:t>
            </a:r>
            <a:endParaRPr lang="en-AU" sz="3200" dirty="0"/>
          </a:p>
        </p:txBody>
      </p:sp>
    </p:spTree>
    <p:extLst>
      <p:ext uri="{BB962C8B-B14F-4D97-AF65-F5344CB8AC3E}">
        <p14:creationId xmlns:p14="http://schemas.microsoft.com/office/powerpoint/2010/main" val="182465195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What you will do today</a:t>
            </a:r>
            <a:endParaRPr lang="en-AU" dirty="0"/>
          </a:p>
        </p:txBody>
      </p:sp>
      <p:sp>
        <p:nvSpPr>
          <p:cNvPr id="3" name="Content Placeholder 2"/>
          <p:cNvSpPr>
            <a:spLocks noGrp="1"/>
          </p:cNvSpPr>
          <p:nvPr>
            <p:ph idx="1"/>
          </p:nvPr>
        </p:nvSpPr>
        <p:spPr/>
        <p:txBody>
          <a:bodyPr/>
          <a:lstStyle/>
          <a:p>
            <a:pPr marL="514350" indent="-514350">
              <a:buFont typeface="+mj-lt"/>
              <a:buAutoNum type="arabicPeriod"/>
            </a:pPr>
            <a:r>
              <a:rPr lang="en-AU" dirty="0" smtClean="0"/>
              <a:t>Explain the exercises </a:t>
            </a:r>
          </a:p>
          <a:p>
            <a:pPr marL="514350" indent="-514350">
              <a:buFont typeface="+mj-lt"/>
              <a:buAutoNum type="arabicPeriod"/>
            </a:pPr>
            <a:r>
              <a:rPr lang="en-AU" dirty="0" smtClean="0"/>
              <a:t>Explain manual formats (text, code vs output)</a:t>
            </a:r>
          </a:p>
          <a:p>
            <a:pPr marL="514350" indent="-514350">
              <a:buFont typeface="+mj-lt"/>
              <a:buAutoNum type="arabicPeriod"/>
            </a:pPr>
            <a:r>
              <a:rPr lang="en-AU" dirty="0" smtClean="0"/>
              <a:t>Explain questions/answers</a:t>
            </a:r>
          </a:p>
          <a:p>
            <a:pPr marL="514350" indent="-514350">
              <a:buFont typeface="+mj-lt"/>
              <a:buAutoNum type="arabicPeriod"/>
            </a:pPr>
            <a:r>
              <a:rPr lang="en-AU" dirty="0" smtClean="0"/>
              <a:t>Explain </a:t>
            </a:r>
            <a:r>
              <a:rPr lang="en-AU" dirty="0" err="1" smtClean="0"/>
              <a:t>gurobi</a:t>
            </a:r>
            <a:r>
              <a:rPr lang="en-AU" dirty="0" smtClean="0"/>
              <a:t> vs. </a:t>
            </a:r>
            <a:r>
              <a:rPr lang="en-AU" dirty="0" err="1" smtClean="0"/>
              <a:t>lpsymphony</a:t>
            </a:r>
            <a:endParaRPr lang="en-AU" dirty="0" smtClean="0"/>
          </a:p>
          <a:p>
            <a:pPr marL="514350" indent="-514350">
              <a:buFont typeface="+mj-lt"/>
              <a:buAutoNum type="arabicPeriod"/>
            </a:pPr>
            <a:endParaRPr lang="en-AU" dirty="0" smtClean="0"/>
          </a:p>
          <a:p>
            <a:pPr marL="514350" indent="-514350">
              <a:buFont typeface="+mj-lt"/>
              <a:buAutoNum type="arabicPeriod"/>
            </a:pPr>
            <a:endParaRPr lang="en-AU" dirty="0"/>
          </a:p>
        </p:txBody>
      </p:sp>
    </p:spTree>
    <p:extLst>
      <p:ext uri="{BB962C8B-B14F-4D97-AF65-F5344CB8AC3E}">
        <p14:creationId xmlns:p14="http://schemas.microsoft.com/office/powerpoint/2010/main" val="338659367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Getting help</a:t>
            </a:r>
            <a:endParaRPr lang="en-AU" dirty="0"/>
          </a:p>
        </p:txBody>
      </p:sp>
      <p:sp>
        <p:nvSpPr>
          <p:cNvPr id="3" name="Content Placeholder 2"/>
          <p:cNvSpPr>
            <a:spLocks noGrp="1"/>
          </p:cNvSpPr>
          <p:nvPr>
            <p:ph idx="1"/>
          </p:nvPr>
        </p:nvSpPr>
        <p:spPr/>
        <p:txBody>
          <a:bodyPr/>
          <a:lstStyle/>
          <a:p>
            <a:r>
              <a:rPr lang="en-AU" dirty="0" err="1" smtClean="0"/>
              <a:t>prioritizr</a:t>
            </a:r>
            <a:r>
              <a:rPr lang="en-AU" dirty="0" smtClean="0"/>
              <a:t> website</a:t>
            </a:r>
          </a:p>
          <a:p>
            <a:pPr lvl="1"/>
            <a:r>
              <a:rPr lang="en-AU" dirty="0" smtClean="0">
                <a:solidFill>
                  <a:srgbClr val="00B0F0"/>
                </a:solidFill>
              </a:rPr>
              <a:t>https</a:t>
            </a:r>
            <a:r>
              <a:rPr lang="en-AU" dirty="0">
                <a:solidFill>
                  <a:srgbClr val="00B0F0"/>
                </a:solidFill>
              </a:rPr>
              <a:t>://</a:t>
            </a:r>
            <a:r>
              <a:rPr lang="en-AU" dirty="0" smtClean="0">
                <a:solidFill>
                  <a:srgbClr val="00B0F0"/>
                </a:solidFill>
              </a:rPr>
              <a:t>prioritizr.net</a:t>
            </a:r>
          </a:p>
          <a:p>
            <a:r>
              <a:rPr lang="en-AU" dirty="0" err="1" smtClean="0"/>
              <a:t>RDocumentation</a:t>
            </a:r>
            <a:endParaRPr lang="en-AU" dirty="0" smtClean="0"/>
          </a:p>
          <a:p>
            <a:pPr lvl="1"/>
            <a:r>
              <a:rPr lang="en-AU" dirty="0" smtClean="0">
                <a:solidFill>
                  <a:srgbClr val="00B0F0"/>
                </a:solidFill>
              </a:rPr>
              <a:t>https</a:t>
            </a:r>
            <a:r>
              <a:rPr lang="en-AU" dirty="0">
                <a:solidFill>
                  <a:srgbClr val="00B0F0"/>
                </a:solidFill>
              </a:rPr>
              <a:t>://</a:t>
            </a:r>
            <a:r>
              <a:rPr lang="en-AU" dirty="0" smtClean="0">
                <a:solidFill>
                  <a:srgbClr val="00B0F0"/>
                </a:solidFill>
              </a:rPr>
              <a:t>www.rdocumentation.org</a:t>
            </a:r>
          </a:p>
          <a:p>
            <a:r>
              <a:rPr lang="en-AU" dirty="0" err="1" smtClean="0"/>
              <a:t>Geocompr</a:t>
            </a:r>
            <a:endParaRPr lang="en-AU" dirty="0" smtClean="0"/>
          </a:p>
          <a:p>
            <a:pPr lvl="1"/>
            <a:r>
              <a:rPr lang="en-AU" dirty="0">
                <a:solidFill>
                  <a:srgbClr val="00B0F0"/>
                </a:solidFill>
              </a:rPr>
              <a:t>https://geocompr.robinlovelace.net/</a:t>
            </a:r>
            <a:endParaRPr lang="en-AU" dirty="0" smtClean="0">
              <a:solidFill>
                <a:srgbClr val="00B0F0"/>
              </a:solidFill>
            </a:endParaRPr>
          </a:p>
          <a:p>
            <a:endParaRPr lang="en-AU" dirty="0"/>
          </a:p>
        </p:txBody>
      </p:sp>
    </p:spTree>
    <p:extLst>
      <p:ext uri="{BB962C8B-B14F-4D97-AF65-F5344CB8AC3E}">
        <p14:creationId xmlns:p14="http://schemas.microsoft.com/office/powerpoint/2010/main" val="2690952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Black And White Birds Silhouette Fresh HD Wallpaper"/>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36512" y="-748022"/>
            <a:ext cx="10236982" cy="6398114"/>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oup 9"/>
          <p:cNvGrpSpPr/>
          <p:nvPr/>
        </p:nvGrpSpPr>
        <p:grpSpPr>
          <a:xfrm>
            <a:off x="140815" y="-1426"/>
            <a:ext cx="6195461" cy="596462"/>
            <a:chOff x="217012" y="116632"/>
            <a:chExt cx="6195461" cy="795284"/>
          </a:xfrm>
        </p:grpSpPr>
        <p:pic>
          <p:nvPicPr>
            <p:cNvPr id="3" name="Picture 2" descr="C:\Users\jhanson\Downloads\1467354618_f0e0.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7012" y="116632"/>
              <a:ext cx="682580" cy="78009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1075756" y="214289"/>
              <a:ext cx="5336717" cy="697627"/>
            </a:xfrm>
            <a:prstGeom prst="rect">
              <a:avLst/>
            </a:prstGeom>
            <a:noFill/>
          </p:spPr>
          <p:txBody>
            <a:bodyPr wrap="none" rtlCol="0">
              <a:spAutoFit/>
            </a:bodyPr>
            <a:lstStyle/>
            <a:p>
              <a:r>
                <a:rPr lang="en-AU" sz="2800" b="1" dirty="0">
                  <a:solidFill>
                    <a:schemeClr val="bg1"/>
                  </a:solidFill>
                </a:rPr>
                <a:t>j</a:t>
              </a:r>
              <a:r>
                <a:rPr lang="en-AU" sz="2800" b="1" dirty="0" smtClean="0">
                  <a:solidFill>
                    <a:schemeClr val="bg1"/>
                  </a:solidFill>
                </a:rPr>
                <a:t>effrey.hanson@uqconnect.edu.au</a:t>
              </a:r>
              <a:endParaRPr lang="en-AU" sz="2800" b="1" dirty="0">
                <a:solidFill>
                  <a:schemeClr val="bg1"/>
                </a:solidFill>
              </a:endParaRPr>
            </a:p>
          </p:txBody>
        </p:sp>
      </p:grpSp>
      <p:grpSp>
        <p:nvGrpSpPr>
          <p:cNvPr id="2" name="Group 1"/>
          <p:cNvGrpSpPr/>
          <p:nvPr/>
        </p:nvGrpSpPr>
        <p:grpSpPr>
          <a:xfrm>
            <a:off x="140812" y="1438213"/>
            <a:ext cx="2911027" cy="563832"/>
            <a:chOff x="211764" y="1168251"/>
            <a:chExt cx="2911027" cy="751774"/>
          </a:xfrm>
        </p:grpSpPr>
        <p:pic>
          <p:nvPicPr>
            <p:cNvPr id="5" name="Picture 4" descr="C:\Users\jhanson\Downloads\1467354784_web.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11764" y="1168251"/>
              <a:ext cx="693077" cy="693077"/>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1075756" y="1222400"/>
              <a:ext cx="2047035" cy="697625"/>
            </a:xfrm>
            <a:prstGeom prst="rect">
              <a:avLst/>
            </a:prstGeom>
            <a:noFill/>
          </p:spPr>
          <p:txBody>
            <a:bodyPr wrap="none" rtlCol="0">
              <a:spAutoFit/>
            </a:bodyPr>
            <a:lstStyle/>
            <a:p>
              <a:r>
                <a:rPr lang="en-AU" sz="2800" b="1" dirty="0" smtClean="0">
                  <a:solidFill>
                    <a:schemeClr val="bg1"/>
                  </a:solidFill>
                </a:rPr>
                <a:t>prioritizr.net</a:t>
              </a:r>
              <a:endParaRPr lang="en-AU" sz="2000" b="1" dirty="0">
                <a:solidFill>
                  <a:schemeClr val="bg1"/>
                </a:solidFill>
              </a:endParaRPr>
            </a:p>
          </p:txBody>
        </p:sp>
      </p:grpSp>
      <p:grpSp>
        <p:nvGrpSpPr>
          <p:cNvPr id="9" name="Group 8"/>
          <p:cNvGrpSpPr/>
          <p:nvPr/>
        </p:nvGrpSpPr>
        <p:grpSpPr>
          <a:xfrm>
            <a:off x="140812" y="716143"/>
            <a:ext cx="5852542" cy="600962"/>
            <a:chOff x="162258" y="2132856"/>
            <a:chExt cx="5852542" cy="801283"/>
          </a:xfrm>
        </p:grpSpPr>
        <p:pic>
          <p:nvPicPr>
            <p:cNvPr id="4" name="Picture 3" descr="C:\Users\jhanson\Downloads\1467354717_github.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2258" y="2132856"/>
              <a:ext cx="792088" cy="79208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1075756" y="2236512"/>
              <a:ext cx="4939044" cy="697627"/>
            </a:xfrm>
            <a:prstGeom prst="rect">
              <a:avLst/>
            </a:prstGeom>
            <a:noFill/>
          </p:spPr>
          <p:txBody>
            <a:bodyPr wrap="none" rtlCol="0">
              <a:spAutoFit/>
            </a:bodyPr>
            <a:lstStyle/>
            <a:p>
              <a:r>
                <a:rPr lang="en-AU" sz="2800" b="1" dirty="0" smtClean="0">
                  <a:solidFill>
                    <a:schemeClr val="bg1"/>
                  </a:solidFill>
                </a:rPr>
                <a:t>github.com/</a:t>
              </a:r>
              <a:r>
                <a:rPr lang="en-AU" sz="2800" b="1" dirty="0" err="1" smtClean="0">
                  <a:solidFill>
                    <a:schemeClr val="bg1"/>
                  </a:solidFill>
                </a:rPr>
                <a:t>prioritizr</a:t>
              </a:r>
              <a:r>
                <a:rPr lang="en-AU" sz="2800" b="1" dirty="0" smtClean="0">
                  <a:solidFill>
                    <a:schemeClr val="bg1"/>
                  </a:solidFill>
                </a:rPr>
                <a:t>/</a:t>
              </a:r>
              <a:r>
                <a:rPr lang="en-AU" sz="2800" b="1" dirty="0" err="1" smtClean="0">
                  <a:solidFill>
                    <a:schemeClr val="bg1"/>
                  </a:solidFill>
                </a:rPr>
                <a:t>prioritizr</a:t>
              </a:r>
              <a:endParaRPr lang="en-AU" sz="2800" b="1" dirty="0">
                <a:solidFill>
                  <a:schemeClr val="bg1"/>
                </a:solidFill>
              </a:endParaRPr>
            </a:p>
          </p:txBody>
        </p:sp>
      </p:grpSp>
    </p:spTree>
    <p:extLst>
      <p:ext uri="{BB962C8B-B14F-4D97-AF65-F5344CB8AC3E}">
        <p14:creationId xmlns:p14="http://schemas.microsoft.com/office/powerpoint/2010/main" val="428964177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p:cNvSpPr>
            <a:spLocks noGrp="1" noChangeArrowheads="1"/>
          </p:cNvSpPr>
          <p:nvPr>
            <p:ph idx="1"/>
          </p:nvPr>
        </p:nvSpPr>
        <p:spPr bwMode="auto">
          <a:xfrm>
            <a:off x="-105633" y="455926"/>
            <a:ext cx="9249633" cy="378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lvl="0" indent="0" algn="ctr" eaLnBrk="0" fontAlgn="base" hangingPunct="0">
              <a:spcBef>
                <a:spcPct val="0"/>
              </a:spcBef>
              <a:spcAft>
                <a:spcPct val="0"/>
              </a:spcAft>
              <a:buNone/>
            </a:pPr>
            <a:r>
              <a:rPr lang="en-AU" altLang="en-US" sz="4800" b="1" dirty="0" smtClean="0">
                <a:latin typeface="Arial" panose="020B0604020202020204" pitchFamily="34" charset="0"/>
              </a:rPr>
              <a:t>What </a:t>
            </a:r>
            <a:r>
              <a:rPr lang="en-AU" altLang="en-US" sz="4800" b="1" dirty="0" smtClean="0">
                <a:solidFill>
                  <a:schemeClr val="bg2">
                    <a:lumMod val="40000"/>
                    <a:lumOff val="60000"/>
                  </a:schemeClr>
                </a:solidFill>
                <a:latin typeface="Arial" panose="020B0604020202020204" pitchFamily="34" charset="0"/>
              </a:rPr>
              <a:t>actions</a:t>
            </a:r>
            <a:r>
              <a:rPr lang="en-AU" altLang="en-US" sz="4800" b="1" dirty="0" smtClean="0">
                <a:latin typeface="Arial" panose="020B0604020202020204" pitchFamily="34" charset="0"/>
              </a:rPr>
              <a:t> </a:t>
            </a:r>
            <a:r>
              <a:rPr lang="en-AU" altLang="en-US" sz="4800" b="1" dirty="0" smtClean="0">
                <a:solidFill>
                  <a:schemeClr val="accent1">
                    <a:lumMod val="60000"/>
                    <a:lumOff val="40000"/>
                  </a:schemeClr>
                </a:solidFill>
                <a:latin typeface="Arial" panose="020B0604020202020204" pitchFamily="34" charset="0"/>
              </a:rPr>
              <a:t>should we do</a:t>
            </a:r>
            <a:r>
              <a:rPr lang="en-AU" altLang="en-US" sz="4800" b="1" dirty="0" smtClean="0">
                <a:latin typeface="Arial" panose="020B0604020202020204" pitchFamily="34" charset="0"/>
              </a:rPr>
              <a:t>, </a:t>
            </a:r>
          </a:p>
          <a:p>
            <a:pPr marL="0" lvl="0" indent="0" algn="ctr" eaLnBrk="0" fontAlgn="base" hangingPunct="0">
              <a:spcBef>
                <a:spcPct val="0"/>
              </a:spcBef>
              <a:spcAft>
                <a:spcPct val="0"/>
              </a:spcAft>
              <a:buNone/>
            </a:pPr>
            <a:r>
              <a:rPr lang="en-AU" altLang="en-US" sz="4800" b="1" dirty="0" smtClean="0">
                <a:latin typeface="Arial" panose="020B0604020202020204" pitchFamily="34" charset="0"/>
              </a:rPr>
              <a:t>and </a:t>
            </a:r>
            <a:r>
              <a:rPr lang="en-AU" altLang="en-US" sz="4800" b="1" dirty="0" smtClean="0">
                <a:solidFill>
                  <a:schemeClr val="accent6">
                    <a:lumMod val="40000"/>
                    <a:lumOff val="60000"/>
                  </a:schemeClr>
                </a:solidFill>
                <a:latin typeface="Arial" panose="020B0604020202020204" pitchFamily="34" charset="0"/>
              </a:rPr>
              <a:t>where should we do them</a:t>
            </a:r>
            <a:r>
              <a:rPr lang="en-AU" altLang="en-US" sz="4800" b="1" dirty="0" smtClean="0">
                <a:latin typeface="Arial" panose="020B0604020202020204" pitchFamily="34" charset="0"/>
              </a:rPr>
              <a:t>,</a:t>
            </a:r>
          </a:p>
          <a:p>
            <a:pPr marL="0" lvl="0" indent="0" algn="ctr" eaLnBrk="0" fontAlgn="base" hangingPunct="0">
              <a:spcBef>
                <a:spcPct val="0"/>
              </a:spcBef>
              <a:spcAft>
                <a:spcPct val="0"/>
              </a:spcAft>
              <a:buNone/>
            </a:pPr>
            <a:r>
              <a:rPr lang="en-AU" altLang="en-US" sz="4800" b="1" dirty="0">
                <a:latin typeface="Arial" panose="020B0604020202020204" pitchFamily="34" charset="0"/>
              </a:rPr>
              <a:t>a</a:t>
            </a:r>
            <a:r>
              <a:rPr lang="en-AU" altLang="en-US" sz="4800" b="1" dirty="0" smtClean="0">
                <a:latin typeface="Arial" panose="020B0604020202020204" pitchFamily="34" charset="0"/>
              </a:rPr>
              <a:t>nd </a:t>
            </a:r>
            <a:r>
              <a:rPr lang="en-AU" altLang="en-US" sz="4800" b="1" dirty="0" smtClean="0">
                <a:solidFill>
                  <a:schemeClr val="accent4">
                    <a:lumMod val="60000"/>
                    <a:lumOff val="40000"/>
                  </a:schemeClr>
                </a:solidFill>
                <a:latin typeface="Arial" panose="020B0604020202020204" pitchFamily="34" charset="0"/>
              </a:rPr>
              <a:t>when should we do them</a:t>
            </a:r>
            <a:r>
              <a:rPr lang="en-AU" altLang="en-US" sz="4800" b="1" dirty="0" smtClean="0">
                <a:solidFill>
                  <a:schemeClr val="accent6">
                    <a:lumMod val="40000"/>
                    <a:lumOff val="60000"/>
                  </a:schemeClr>
                </a:solidFill>
                <a:latin typeface="Arial" panose="020B0604020202020204" pitchFamily="34" charset="0"/>
              </a:rPr>
              <a:t>, </a:t>
            </a:r>
          </a:p>
          <a:p>
            <a:pPr marL="0" lvl="0" indent="0" algn="ctr" eaLnBrk="0" fontAlgn="base" hangingPunct="0">
              <a:spcBef>
                <a:spcPct val="0"/>
              </a:spcBef>
              <a:spcAft>
                <a:spcPct val="0"/>
              </a:spcAft>
              <a:buNone/>
            </a:pPr>
            <a:r>
              <a:rPr lang="en-AU" altLang="en-US" sz="4800" b="1" dirty="0" smtClean="0">
                <a:latin typeface="Arial" panose="020B0604020202020204" pitchFamily="34" charset="0"/>
              </a:rPr>
              <a:t>to </a:t>
            </a:r>
            <a:r>
              <a:rPr lang="en-AU" altLang="en-US" sz="4800" b="1" dirty="0" smtClean="0">
                <a:solidFill>
                  <a:schemeClr val="accent3">
                    <a:lumMod val="60000"/>
                    <a:lumOff val="40000"/>
                  </a:schemeClr>
                </a:solidFill>
                <a:latin typeface="Arial" panose="020B0604020202020204" pitchFamily="34" charset="0"/>
              </a:rPr>
              <a:t>achieve conservation</a:t>
            </a:r>
            <a:endParaRPr lang="en-AU" altLang="en-US" sz="4800" b="1" dirty="0">
              <a:latin typeface="Arial" panose="020B0604020202020204" pitchFamily="34" charset="0"/>
            </a:endParaRPr>
          </a:p>
          <a:p>
            <a:pPr marL="0" lvl="0" indent="0" algn="ctr" eaLnBrk="0" fontAlgn="base" hangingPunct="0">
              <a:spcBef>
                <a:spcPct val="0"/>
              </a:spcBef>
              <a:spcAft>
                <a:spcPct val="0"/>
              </a:spcAft>
              <a:buNone/>
            </a:pPr>
            <a:r>
              <a:rPr lang="en-AU" altLang="en-US" sz="4800" b="1" dirty="0" smtClean="0">
                <a:latin typeface="Arial" panose="020B0604020202020204" pitchFamily="34" charset="0"/>
              </a:rPr>
              <a:t>in a </a:t>
            </a:r>
            <a:r>
              <a:rPr lang="en-AU" altLang="en-US" sz="4800" b="1" dirty="0" smtClean="0">
                <a:solidFill>
                  <a:schemeClr val="accent5">
                    <a:lumMod val="60000"/>
                    <a:lumOff val="40000"/>
                  </a:schemeClr>
                </a:solidFill>
                <a:latin typeface="Arial" panose="020B0604020202020204" pitchFamily="34" charset="0"/>
              </a:rPr>
              <a:t>cost-effective manner</a:t>
            </a:r>
            <a:r>
              <a:rPr lang="en-AU" altLang="en-US" sz="4800" b="1" dirty="0" smtClean="0">
                <a:latin typeface="Arial" panose="020B0604020202020204" pitchFamily="34" charset="0"/>
              </a:rPr>
              <a:t>? </a:t>
            </a:r>
            <a:endParaRPr lang="en-AU" altLang="en-US" sz="4800" b="1" dirty="0">
              <a:latin typeface="Arial" panose="020B0604020202020204" pitchFamily="34" charset="0"/>
            </a:endParaRPr>
          </a:p>
        </p:txBody>
      </p:sp>
    </p:spTree>
    <p:extLst>
      <p:ext uri="{BB962C8B-B14F-4D97-AF65-F5344CB8AC3E}">
        <p14:creationId xmlns:p14="http://schemas.microsoft.com/office/powerpoint/2010/main" val="8256924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Decision science</a:t>
            </a:r>
            <a:endParaRPr lang="en-AU" dirty="0"/>
          </a:p>
        </p:txBody>
      </p:sp>
      <p:sp>
        <p:nvSpPr>
          <p:cNvPr id="3" name="Content Placeholder 2"/>
          <p:cNvSpPr>
            <a:spLocks noGrp="1"/>
          </p:cNvSpPr>
          <p:nvPr>
            <p:ph idx="1"/>
          </p:nvPr>
        </p:nvSpPr>
        <p:spPr/>
        <p:txBody>
          <a:bodyPr>
            <a:normAutofit fontScale="92500" lnSpcReduction="10000"/>
          </a:bodyPr>
          <a:lstStyle/>
          <a:p>
            <a:r>
              <a:rPr lang="en-AU" u="sng" dirty="0" smtClean="0"/>
              <a:t>Goal</a:t>
            </a:r>
            <a:r>
              <a:rPr lang="en-AU" dirty="0" smtClean="0"/>
              <a:t>: what is our vision for the future?</a:t>
            </a:r>
          </a:p>
          <a:p>
            <a:r>
              <a:rPr lang="en-AU" u="sng" dirty="0" smtClean="0"/>
              <a:t>Objective</a:t>
            </a:r>
            <a:r>
              <a:rPr lang="en-AU" dirty="0" smtClean="0"/>
              <a:t>: what quantity are we maximizing/minimizing to help achieve the goal?</a:t>
            </a:r>
          </a:p>
          <a:p>
            <a:r>
              <a:rPr lang="en-AU" u="sng" dirty="0" smtClean="0"/>
              <a:t>Constraints</a:t>
            </a:r>
            <a:r>
              <a:rPr lang="en-AU" dirty="0" smtClean="0"/>
              <a:t>: what things must our solution do to help achieve the goal? </a:t>
            </a:r>
          </a:p>
          <a:p>
            <a:r>
              <a:rPr lang="en-AU" u="sng" dirty="0" smtClean="0"/>
              <a:t>Decisions</a:t>
            </a:r>
            <a:r>
              <a:rPr lang="en-AU" dirty="0" smtClean="0"/>
              <a:t>: what actions could we do to maximize/minimize the objective?</a:t>
            </a:r>
            <a:endParaRPr lang="en-AU" dirty="0"/>
          </a:p>
        </p:txBody>
      </p:sp>
    </p:spTree>
    <p:extLst>
      <p:ext uri="{BB962C8B-B14F-4D97-AF65-F5344CB8AC3E}">
        <p14:creationId xmlns:p14="http://schemas.microsoft.com/office/powerpoint/2010/main" val="307071596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8576</TotalTime>
  <Words>2550</Words>
  <Application>Microsoft Office PowerPoint</Application>
  <PresentationFormat>On-screen Show (16:9)</PresentationFormat>
  <Paragraphs>1124</Paragraphs>
  <Slides>76</Slides>
  <Notes>16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76</vt:i4>
      </vt:variant>
    </vt:vector>
  </HeadingPairs>
  <TitlesOfParts>
    <vt:vector size="81" baseType="lpstr">
      <vt:lpstr>Arial</vt:lpstr>
      <vt:lpstr>Arial Rounded MT Bold</vt:lpstr>
      <vt:lpstr>Calibri</vt:lpstr>
      <vt:lpstr>Courier New</vt:lpstr>
      <vt:lpstr>Office Theme</vt:lpstr>
      <vt:lpstr>prioritizr Systematic conservation planning in R R</vt:lpstr>
      <vt:lpstr>Global biodiversity crisis</vt:lpstr>
      <vt:lpstr>PowerPoint Presentation</vt:lpstr>
      <vt:lpstr>PowerPoint Presentation</vt:lpstr>
      <vt:lpstr>PowerPoint Presentation</vt:lpstr>
      <vt:lpstr>PowerPoint Presentation</vt:lpstr>
      <vt:lpstr>PowerPoint Presentation</vt:lpstr>
      <vt:lpstr>PowerPoint Presentation</vt:lpstr>
      <vt:lpstr>Decision science</vt:lpstr>
      <vt:lpstr>Decision science</vt:lpstr>
      <vt:lpstr>Case-study: Sandwich</vt:lpstr>
      <vt:lpstr>Case-study: Sandwich</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Case-study: Reserve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Global biodiversity crisis</vt:lpstr>
      <vt:lpstr>Objective</vt:lpstr>
      <vt:lpstr>Objective</vt:lpstr>
      <vt:lpstr>Objective</vt:lpstr>
      <vt:lpstr>Constraints &amp; Penalties</vt:lpstr>
      <vt:lpstr>PowerPoint Presentation</vt:lpstr>
      <vt:lpstr>PowerPoint Presentation</vt:lpstr>
      <vt:lpstr>Decision type</vt:lpstr>
      <vt:lpstr>Solver</vt:lpstr>
      <vt:lpstr>prioritizr</vt:lpstr>
      <vt:lpstr>Human-readable code</vt:lpstr>
      <vt:lpstr>Human-readable code</vt:lpstr>
      <vt:lpstr>Design your problem</vt:lpstr>
      <vt:lpstr>Design your problem</vt:lpstr>
      <vt:lpstr>Design your problem</vt:lpstr>
      <vt:lpstr>Design your problem</vt:lpstr>
      <vt:lpstr>Design your problem</vt:lpstr>
      <vt:lpstr>Design your problem</vt:lpstr>
      <vt:lpstr>Design your problem</vt:lpstr>
      <vt:lpstr>Design your problem</vt:lpstr>
      <vt:lpstr>Design your problem</vt:lpstr>
      <vt:lpstr>Design your problem</vt:lpstr>
      <vt:lpstr>Solve it fast! </vt:lpstr>
      <vt:lpstr>Solve it fast!</vt:lpstr>
      <vt:lpstr>PowerPoint Presentation</vt:lpstr>
      <vt:lpstr>What you will do today</vt:lpstr>
      <vt:lpstr>Getting help</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Conserving evolutionary processes</dc:title>
  <dc:creator>Jeff Hanson Local Admin</dc:creator>
  <cp:lastModifiedBy>Jeffrey Owen Hanson</cp:lastModifiedBy>
  <cp:revision>877</cp:revision>
  <dcterms:created xsi:type="dcterms:W3CDTF">2006-08-16T00:00:00Z</dcterms:created>
  <dcterms:modified xsi:type="dcterms:W3CDTF">2019-10-07T15:13:41Z</dcterms:modified>
</cp:coreProperties>
</file>